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56" r:id="rId3"/>
    <p:sldId id="266" r:id="rId4"/>
    <p:sldId id="257" r:id="rId5"/>
    <p:sldId id="258" r:id="rId6"/>
    <p:sldId id="271" r:id="rId7"/>
    <p:sldId id="263" r:id="rId8"/>
    <p:sldId id="259" r:id="rId9"/>
    <p:sldId id="260" r:id="rId10"/>
    <p:sldId id="262" r:id="rId11"/>
    <p:sldId id="264" r:id="rId12"/>
    <p:sldId id="270" r:id="rId13"/>
    <p:sldId id="265" r:id="rId14"/>
    <p:sldId id="26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DC7"/>
    <a:srgbClr val="D6FF61"/>
    <a:srgbClr val="A4EE10"/>
    <a:srgbClr val="7BC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73" d="100"/>
          <a:sy n="173" d="100"/>
        </p:scale>
        <p:origin x="-1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44BC2-EBA5-4811-B48D-BCB7277C0875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42A9-716D-4A11-B5F1-136074D239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1803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0AB90-6E29-42B2-A8AD-CDD165B370AF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8A832-5778-4334-AD9F-92ECDC2BC7D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344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976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85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547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60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359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12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510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810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642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502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52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681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798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A832-5778-4334-AD9F-92ECDC2BC7DA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72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10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64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184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726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4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664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812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380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02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360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268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68000"/>
              </a:schemeClr>
            </a:gs>
            <a:gs pos="0">
              <a:srgbClr val="7BC31B"/>
            </a:gs>
            <a:gs pos="0">
              <a:schemeClr val="accent1">
                <a:lumMod val="40000"/>
                <a:lumOff val="60000"/>
              </a:schemeClr>
            </a:gs>
            <a:gs pos="98000">
              <a:srgbClr val="EEFDC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A8DF-207B-47FD-A816-B137C64D8147}" type="datetimeFigureOut">
              <a:rPr lang="de-CH" smtClean="0"/>
              <a:t>08.12.16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B17D-F684-4BED-95DB-84BF3F7530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942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3"/>
            <a:ext cx="7342584" cy="10801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CH" dirty="0" err="1" smtClean="0"/>
              <a:t>Lenzburger</a:t>
            </a:r>
            <a:r>
              <a:rPr lang="de-CH" dirty="0" smtClean="0"/>
              <a:t> Baumtrilogie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4797152"/>
            <a:ext cx="5976664" cy="15121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CH" sz="2000" dirty="0" smtClean="0">
                <a:solidFill>
                  <a:schemeClr val="tx1"/>
                </a:solidFill>
              </a:rPr>
              <a:t>Eine Co-Produktion von </a:t>
            </a:r>
          </a:p>
          <a:p>
            <a:r>
              <a:rPr lang="de-CH" sz="2000" dirty="0" smtClean="0">
                <a:solidFill>
                  <a:schemeClr val="tx1"/>
                </a:solidFill>
              </a:rPr>
              <a:t>Gartenbauverein Lenzburg und Umgebung</a:t>
            </a:r>
          </a:p>
          <a:p>
            <a:r>
              <a:rPr lang="de-CH" sz="2000" dirty="0" smtClean="0">
                <a:solidFill>
                  <a:schemeClr val="tx1"/>
                </a:solidFill>
              </a:rPr>
              <a:t>und</a:t>
            </a:r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dirty="0">
                <a:solidFill>
                  <a:schemeClr val="tx1"/>
                </a:solidFill>
              </a:rPr>
              <a:t>Natur- und Vogelschutzverein Lenzburg</a:t>
            </a:r>
          </a:p>
          <a:p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371528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 smtClean="0"/>
              <a:t>Unser Fokus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35280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CH" sz="2800" b="1" dirty="0" smtClean="0"/>
              <a:t>Umweltbewusstsein fördern über Wissensvermittlung und Emotionen</a:t>
            </a:r>
          </a:p>
          <a:p>
            <a:r>
              <a:rPr lang="de-CH" sz="2800" dirty="0" smtClean="0"/>
              <a:t>Bäume bedeuten Emotionen</a:t>
            </a:r>
          </a:p>
          <a:p>
            <a:r>
              <a:rPr lang="de-CH" sz="2800" dirty="0" smtClean="0"/>
              <a:t>Bäume sind bei allen Bevölkerungsschichten präsent</a:t>
            </a:r>
          </a:p>
          <a:p>
            <a:r>
              <a:rPr lang="de-CH" sz="2800" dirty="0" smtClean="0"/>
              <a:t>Kulinarische Erlebnisse </a:t>
            </a:r>
          </a:p>
          <a:p>
            <a:r>
              <a:rPr lang="de-CH" sz="2800" dirty="0" smtClean="0"/>
              <a:t>Lokal und regional bleiben</a:t>
            </a:r>
          </a:p>
          <a:p>
            <a:r>
              <a:rPr lang="de-CH" sz="2800" dirty="0" smtClean="0"/>
              <a:t>Ausgewiesene Referenten</a:t>
            </a:r>
          </a:p>
          <a:p>
            <a:r>
              <a:rPr lang="de-CH" sz="2800" dirty="0" smtClean="0"/>
              <a:t>Verbindung Natur und Kultur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8820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Zukunft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4. </a:t>
            </a:r>
            <a:r>
              <a:rPr lang="de-CH" dirty="0" err="1" smtClean="0"/>
              <a:t>Lenzburger</a:t>
            </a:r>
            <a:r>
              <a:rPr lang="de-CH" dirty="0" smtClean="0"/>
              <a:t> Baumtrilogie 2017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 smtClean="0"/>
              <a:t>Menschen – Landschaften – Gesundheit</a:t>
            </a:r>
          </a:p>
          <a:p>
            <a:pPr marL="0" indent="0" algn="ctr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Mehr Informationen unter www.baumtrilogie.ch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924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ca\Documents\Natur- und Vogelschutzverein Lenzburg\Projekte\2017\Lenzburger Baumtrilogie 2017\Werbematerial 2017\Dok Kombi_150_2017_Seite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233" y="0"/>
            <a:ext cx="525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Danke für Ihre Aufmerksamkeit</a:t>
            </a:r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585" y="3936973"/>
            <a:ext cx="3859214" cy="26862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76" y="3941953"/>
            <a:ext cx="3751168" cy="2681288"/>
          </a:xfrm>
          <a:prstGeom prst="rect">
            <a:avLst/>
          </a:prstGeom>
        </p:spPr>
      </p:pic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26" y="1168159"/>
            <a:ext cx="3741936" cy="2674365"/>
          </a:xfr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11865"/>
            <a:ext cx="385921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112" y="4653136"/>
            <a:ext cx="3096344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CH" dirty="0" smtClean="0"/>
              <a:t>Fragen?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014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WARUM?</a:t>
            </a:r>
            <a:endParaRPr lang="de-CH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12776"/>
            <a:ext cx="6552728" cy="5256584"/>
          </a:xfrm>
        </p:spPr>
      </p:pic>
    </p:spTree>
    <p:extLst>
      <p:ext uri="{BB962C8B-B14F-4D97-AF65-F5344CB8AC3E}">
        <p14:creationId xmlns:p14="http://schemas.microsoft.com/office/powerpoint/2010/main" val="343515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sz="4900" dirty="0" smtClean="0"/>
              <a:t>DARUM!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1026" name="Picture 2" descr="C:\Users\Monica\Pictures\Referat Baumtrilogie 2016\PB200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721" y="2940871"/>
            <a:ext cx="3953845" cy="37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47" y="1087357"/>
            <a:ext cx="499607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3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 smtClean="0"/>
              <a:t>Vorgeschichte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endParaRPr lang="de-CH" dirty="0" smtClean="0"/>
          </a:p>
          <a:p>
            <a:r>
              <a:rPr lang="de-CH" dirty="0" smtClean="0"/>
              <a:t>Unsere Motivation</a:t>
            </a:r>
          </a:p>
          <a:p>
            <a:r>
              <a:rPr lang="de-CH" dirty="0" smtClean="0"/>
              <a:t>Bäume als zentrales </a:t>
            </a:r>
            <a:r>
              <a:rPr lang="de-CH" dirty="0"/>
              <a:t>Thema </a:t>
            </a:r>
            <a:endParaRPr lang="de-CH" dirty="0" smtClean="0"/>
          </a:p>
          <a:p>
            <a:r>
              <a:rPr lang="de-CH" dirty="0" smtClean="0"/>
              <a:t>Ähnlich gelagerte Vereine – ein gemeinsames Ziel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857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 smtClean="0"/>
              <a:t>Zielsetzung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47500" lnSpcReduction="20000"/>
          </a:bodyPr>
          <a:lstStyle/>
          <a:p>
            <a:endParaRPr lang="de-CH" sz="7400" dirty="0" smtClean="0"/>
          </a:p>
          <a:p>
            <a:r>
              <a:rPr lang="de-CH" sz="7400" dirty="0"/>
              <a:t>Ziel </a:t>
            </a:r>
            <a:r>
              <a:rPr lang="de-CH" sz="7400" dirty="0" smtClean="0"/>
              <a:t>1: </a:t>
            </a:r>
            <a:r>
              <a:rPr lang="de-CH" sz="7400" dirty="0"/>
              <a:t>Bedeutung der Bäume für Mensch und Umwelt veranschaulichen</a:t>
            </a:r>
          </a:p>
          <a:p>
            <a:r>
              <a:rPr lang="de-CH" sz="7400" dirty="0" smtClean="0"/>
              <a:t>Ziel 2: langfristige Förderung und Erhalt von Bäumen und Grünflächen </a:t>
            </a:r>
            <a:r>
              <a:rPr lang="de-CH" sz="7400" dirty="0"/>
              <a:t>im öffentlichen </a:t>
            </a:r>
            <a:r>
              <a:rPr lang="de-CH" sz="7400" dirty="0" smtClean="0"/>
              <a:t>Raum</a:t>
            </a:r>
            <a:endParaRPr lang="de-CH" sz="7400" dirty="0"/>
          </a:p>
          <a:p>
            <a:r>
              <a:rPr lang="de-CH" sz="7400" dirty="0" smtClean="0"/>
              <a:t>Ziel 3: </a:t>
            </a:r>
            <a:r>
              <a:rPr lang="de-CH" sz="7400" dirty="0"/>
              <a:t>langfristige Förderung und Erhalt von </a:t>
            </a:r>
            <a:r>
              <a:rPr lang="de-CH" sz="7400" dirty="0" smtClean="0"/>
              <a:t>Bäumen auf privaten Grundstücken unter Einbezug der Biodiversität im Siedlungsraum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44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Umsetzung der Idee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  <a:p>
            <a:r>
              <a:rPr lang="de-CH" dirty="0" smtClean="0"/>
              <a:t>Partnerschaften aufbauen zu Referenten, Künstlern und Behörden</a:t>
            </a:r>
          </a:p>
          <a:p>
            <a:r>
              <a:rPr lang="de-CH" dirty="0" smtClean="0"/>
              <a:t>Inhalte und Orte definieren</a:t>
            </a:r>
          </a:p>
          <a:p>
            <a:r>
              <a:rPr lang="de-CH" dirty="0" smtClean="0"/>
              <a:t>Breites Zielpublikum erreichen</a:t>
            </a:r>
          </a:p>
          <a:p>
            <a:r>
              <a:rPr lang="de-CH" dirty="0" smtClean="0"/>
              <a:t>«Knochenarbeit»</a:t>
            </a:r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30164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ym typeface="Wingdings" panose="05000000000000000000" pitchFamily="2" charset="2"/>
              </a:rPr>
              <a:t>U</a:t>
            </a:r>
            <a:r>
              <a:rPr lang="de-CH" sz="4000" dirty="0" smtClean="0">
                <a:sym typeface="Wingdings" panose="05000000000000000000" pitchFamily="2" charset="2"/>
              </a:rPr>
              <a:t>nsere</a:t>
            </a:r>
            <a:r>
              <a:rPr lang="de-CH" sz="4000" b="1" dirty="0" smtClean="0">
                <a:sym typeface="Wingdings" panose="05000000000000000000" pitchFamily="2" charset="2"/>
              </a:rPr>
              <a:t> </a:t>
            </a:r>
            <a:r>
              <a:rPr lang="de-CH" sz="4000" dirty="0" smtClean="0">
                <a:sym typeface="Wingdings" panose="05000000000000000000" pitchFamily="2" charset="2"/>
              </a:rPr>
              <a:t>Erfahrungen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  <a:p>
            <a:r>
              <a:rPr lang="de-CH" dirty="0" smtClean="0"/>
              <a:t>Vernetzung</a:t>
            </a:r>
          </a:p>
          <a:p>
            <a:r>
              <a:rPr lang="de-CH" dirty="0" smtClean="0"/>
              <a:t>Flexibilität und Kooperationsbereitschaft</a:t>
            </a:r>
          </a:p>
          <a:p>
            <a:r>
              <a:rPr lang="de-CH" dirty="0"/>
              <a:t>Persönliche </a:t>
            </a:r>
            <a:r>
              <a:rPr lang="de-CH" dirty="0" smtClean="0"/>
              <a:t>Ressourcen</a:t>
            </a:r>
          </a:p>
          <a:p>
            <a:r>
              <a:rPr lang="de-CH" dirty="0" smtClean="0"/>
              <a:t>Werbung</a:t>
            </a:r>
          </a:p>
          <a:p>
            <a:r>
              <a:rPr lang="de-CH" dirty="0" smtClean="0"/>
              <a:t>Finanzierung</a:t>
            </a:r>
          </a:p>
        </p:txBody>
      </p:sp>
    </p:spTree>
    <p:extLst>
      <p:ext uri="{BB962C8B-B14F-4D97-AF65-F5344CB8AC3E}">
        <p14:creationId xmlns:p14="http://schemas.microsoft.com/office/powerpoint/2010/main" val="45238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/>
          <a:lstStyle/>
          <a:p>
            <a:r>
              <a:rPr lang="de-CH" sz="4000" dirty="0" smtClean="0"/>
              <a:t>Schwerpunkte</a:t>
            </a:r>
            <a:r>
              <a:rPr lang="de-CH" dirty="0" smtClean="0"/>
              <a:t> </a:t>
            </a:r>
            <a:r>
              <a:rPr lang="de-CH" sz="4000" dirty="0" smtClean="0"/>
              <a:t>2014 - 2016 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659281"/>
          </a:xfrm>
        </p:spPr>
        <p:txBody>
          <a:bodyPr>
            <a:normAutofit fontScale="85000" lnSpcReduction="10000"/>
          </a:bodyPr>
          <a:lstStyle/>
          <a:p>
            <a:r>
              <a:rPr lang="de-CH" b="1" dirty="0" smtClean="0"/>
              <a:t>2014</a:t>
            </a:r>
          </a:p>
          <a:p>
            <a:pPr marL="0" indent="0">
              <a:buNone/>
            </a:pPr>
            <a:r>
              <a:rPr lang="de-CH" dirty="0" smtClean="0"/>
              <a:t>   dreiteilige Produktion mit dem alten Baum als</a:t>
            </a:r>
          </a:p>
          <a:p>
            <a:pPr marL="0" indent="0">
              <a:buNone/>
            </a:pPr>
            <a:r>
              <a:rPr lang="de-CH" dirty="0" smtClean="0"/>
              <a:t>   zentralem Thema</a:t>
            </a:r>
          </a:p>
          <a:p>
            <a:r>
              <a:rPr lang="de-CH" b="1" dirty="0" smtClean="0"/>
              <a:t>2015</a:t>
            </a:r>
          </a:p>
          <a:p>
            <a:pPr marL="0" indent="0">
              <a:buNone/>
            </a:pPr>
            <a:r>
              <a:rPr lang="de-CH" dirty="0" smtClean="0"/>
              <a:t>   Bäume und Biodiversität im Siedlungsraum</a:t>
            </a:r>
          </a:p>
          <a:p>
            <a:r>
              <a:rPr lang="de-CH" b="1" dirty="0" smtClean="0"/>
              <a:t>2016</a:t>
            </a:r>
          </a:p>
          <a:p>
            <a:pPr marL="0" indent="0">
              <a:buNone/>
            </a:pPr>
            <a:r>
              <a:rPr lang="de-CH" dirty="0" smtClean="0"/>
              <a:t>   Hochstammbäume, Vernetzung,  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Renaturierung </a:t>
            </a:r>
            <a:r>
              <a:rPr lang="de-CH" dirty="0" err="1" smtClean="0"/>
              <a:t>Aabach</a:t>
            </a:r>
            <a:r>
              <a:rPr lang="de-CH" dirty="0" smtClean="0"/>
              <a:t>, </a:t>
            </a:r>
            <a:r>
              <a:rPr lang="de-CH" dirty="0" err="1" smtClean="0"/>
              <a:t>Baumpflanzete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</a:t>
            </a:r>
            <a:endParaRPr lang="de-CH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74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 smtClean="0"/>
              <a:t>Resultate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Autofit/>
          </a:bodyPr>
          <a:lstStyle/>
          <a:p>
            <a:r>
              <a:rPr lang="de-CH" sz="2800" dirty="0" smtClean="0"/>
              <a:t>Teilnahme wie aktive Mitwirkung durch die Behörden</a:t>
            </a:r>
          </a:p>
          <a:p>
            <a:r>
              <a:rPr lang="de-CH" sz="2800" dirty="0" smtClean="0"/>
              <a:t>Allgemeine </a:t>
            </a:r>
            <a:r>
              <a:rPr lang="de-CH" sz="2800" dirty="0"/>
              <a:t>Sensibilisierung der </a:t>
            </a:r>
            <a:r>
              <a:rPr lang="de-CH" sz="2800" dirty="0" smtClean="0"/>
              <a:t>Bevölkerung</a:t>
            </a:r>
          </a:p>
          <a:p>
            <a:r>
              <a:rPr lang="de-CH" sz="2800" dirty="0" smtClean="0"/>
              <a:t>Fachspezifische  Anfragen für Schutz und Erhalt von Bäumen</a:t>
            </a:r>
          </a:p>
          <a:p>
            <a:r>
              <a:rPr lang="de-CH" sz="2800" dirty="0" smtClean="0"/>
              <a:t>Initiative der NLK mit «</a:t>
            </a:r>
            <a:r>
              <a:rPr lang="de-CH" sz="2800" dirty="0" err="1" smtClean="0"/>
              <a:t>Lenzburger</a:t>
            </a:r>
            <a:r>
              <a:rPr lang="de-CH" sz="2800" dirty="0" smtClean="0"/>
              <a:t> Baumkronen»</a:t>
            </a:r>
          </a:p>
          <a:p>
            <a:r>
              <a:rPr lang="de-CH" sz="2800" dirty="0" smtClean="0"/>
              <a:t>Einberufung in Begleitkommission für die Revision der Bauordnung</a:t>
            </a:r>
          </a:p>
          <a:p>
            <a:r>
              <a:rPr lang="de-CH" sz="2800" dirty="0" smtClean="0"/>
              <a:t>Einträge in «</a:t>
            </a:r>
            <a:r>
              <a:rPr lang="de-CH" sz="2800" dirty="0" err="1" smtClean="0"/>
              <a:t>Lenzburger</a:t>
            </a:r>
            <a:r>
              <a:rPr lang="de-CH" sz="2800" dirty="0" smtClean="0"/>
              <a:t> Neujahrsblättern 2015»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01328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aumtrilogie Vortrag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Bildschirmpräsentation (4:3)</PresentationFormat>
  <Paragraphs>82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Lenzburger Baumtrilogie</vt:lpstr>
      <vt:lpstr>WARUM?</vt:lpstr>
      <vt:lpstr> DARUM! </vt:lpstr>
      <vt:lpstr>Vorgeschichte</vt:lpstr>
      <vt:lpstr>Zielsetzung</vt:lpstr>
      <vt:lpstr> Umsetzung der Idee </vt:lpstr>
      <vt:lpstr>Unsere Erfahrungen</vt:lpstr>
      <vt:lpstr>Schwerpunkte 2014 - 2016 </vt:lpstr>
      <vt:lpstr>Resultate</vt:lpstr>
      <vt:lpstr>Unser Fokus</vt:lpstr>
      <vt:lpstr>Zukunft</vt:lpstr>
      <vt:lpstr>PowerPoint-Präsentation</vt:lpstr>
      <vt:lpstr>Danke für Ihre Aufmerksamkeit</vt:lpstr>
      <vt:lpstr>Fragen?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Monica</dc:creator>
  <cp:lastModifiedBy>Stefan Bachmann</cp:lastModifiedBy>
  <cp:revision>100</cp:revision>
  <dcterms:created xsi:type="dcterms:W3CDTF">2016-11-12T15:14:34Z</dcterms:created>
  <dcterms:modified xsi:type="dcterms:W3CDTF">2016-12-08T14:09:59Z</dcterms:modified>
</cp:coreProperties>
</file>