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6" r:id="rId2"/>
    <p:sldId id="529" r:id="rId3"/>
    <p:sldId id="558" r:id="rId4"/>
    <p:sldId id="564" r:id="rId5"/>
    <p:sldId id="563" r:id="rId6"/>
    <p:sldId id="565" r:id="rId7"/>
    <p:sldId id="561" r:id="rId8"/>
    <p:sldId id="585" r:id="rId9"/>
    <p:sldId id="562" r:id="rId10"/>
    <p:sldId id="560" r:id="rId11"/>
    <p:sldId id="572" r:id="rId12"/>
    <p:sldId id="589" r:id="rId13"/>
    <p:sldId id="574" r:id="rId14"/>
    <p:sldId id="590" r:id="rId15"/>
    <p:sldId id="586" r:id="rId16"/>
    <p:sldId id="566" r:id="rId17"/>
    <p:sldId id="570" r:id="rId18"/>
    <p:sldId id="571" r:id="rId19"/>
    <p:sldId id="587" r:id="rId20"/>
    <p:sldId id="567" r:id="rId21"/>
    <p:sldId id="580" r:id="rId22"/>
    <p:sldId id="573" r:id="rId23"/>
    <p:sldId id="577" r:id="rId24"/>
    <p:sldId id="578" r:id="rId25"/>
    <p:sldId id="579" r:id="rId26"/>
    <p:sldId id="575" r:id="rId27"/>
    <p:sldId id="581" r:id="rId28"/>
    <p:sldId id="576" r:id="rId29"/>
    <p:sldId id="582" r:id="rId30"/>
    <p:sldId id="584" r:id="rId31"/>
  </p:sldIdLst>
  <p:sldSz cx="9144000" cy="6858000" type="screen4x3"/>
  <p:notesSz cx="6851650" cy="9747250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669E"/>
    <a:srgbClr val="818079"/>
    <a:srgbClr val="ABCDDF"/>
    <a:srgbClr val="09518C"/>
    <a:srgbClr val="004F8B"/>
    <a:srgbClr val="239D2A"/>
    <a:srgbClr val="339900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088" y="-1128"/>
      </p:cViewPr>
      <p:guideLst>
        <p:guide orient="horz" pos="960"/>
        <p:guide pos="4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9CB9480-03CE-ED42-AC0A-B932A57623E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427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AF8FE2F-448A-C249-B10D-6E391D3DB88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84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76741E05-1301-A044-9957-93AFDDA7BB9D}" type="slidenum">
              <a:rPr lang="de-CH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de-CH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>
                <a:ea typeface="ＭＳ Ｐゴシック" charset="0"/>
                <a:cs typeface="ＭＳ Ｐゴシック" charset="0"/>
              </a:rPr>
              <a:t>Einheitlich grauer Siedlungsbrei ohne bewusste Einplanung von Naherholung oder Biodiversitätsräumen</a:t>
            </a:r>
          </a:p>
        </p:txBody>
      </p:sp>
      <p:sp>
        <p:nvSpPr>
          <p:cNvPr id="583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3BF0A88D-D487-2D46-8C83-F9580B160A88}" type="slidenum">
              <a:rPr lang="de-CH" sz="1200" b="0">
                <a:solidFill>
                  <a:schemeClr val="tx1"/>
                </a:solidFill>
                <a:cs typeface="Arial" charset="0"/>
              </a:rPr>
              <a:pPr eaLnBrk="1" hangingPunct="1"/>
              <a:t>28</a:t>
            </a:fld>
            <a:endParaRPr lang="de-CH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4ECB523-68E0-6A4C-BE31-7A8E0A714F0E}" type="slidenum">
              <a:rPr lang="de-CH" sz="1200" b="0">
                <a:solidFill>
                  <a:schemeClr val="tx1"/>
                </a:solidFill>
              </a:rPr>
              <a:pPr eaLnBrk="1" hangingPunct="1"/>
              <a:t>2</a:t>
            </a:fld>
            <a:endParaRPr lang="de-CH" sz="1200" b="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83BE011-CFA9-CC49-BA32-4BDD22CB6B03}" type="slidenum">
              <a:rPr lang="de-CH" sz="1200" b="0">
                <a:solidFill>
                  <a:schemeClr val="tx1"/>
                </a:solidFill>
                <a:cs typeface="Arial" charset="0"/>
              </a:rPr>
              <a:pPr eaLnBrk="1" hangingPunct="1"/>
              <a:t>13</a:t>
            </a:fld>
            <a:endParaRPr lang="de-CH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2FA8B83-0CD0-9542-80A0-B1CA510E12BE}" type="slidenum">
              <a:rPr lang="de-CH" sz="1200" b="0">
                <a:solidFill>
                  <a:schemeClr val="tx1"/>
                </a:solidFill>
                <a:cs typeface="Arial" charset="0"/>
              </a:rPr>
              <a:pPr eaLnBrk="1" hangingPunct="1"/>
              <a:t>15</a:t>
            </a:fld>
            <a:endParaRPr lang="de-CH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0E74E79-86EE-654E-9C12-E8E0713B03CD}" type="slidenum">
              <a:rPr lang="de-CH" sz="1200" b="0">
                <a:solidFill>
                  <a:schemeClr val="tx1"/>
                </a:solidFill>
                <a:cs typeface="Arial" charset="0"/>
              </a:rPr>
              <a:pPr eaLnBrk="1" hangingPunct="1"/>
              <a:t>19</a:t>
            </a:fld>
            <a:endParaRPr lang="de-CH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>
                <a:ea typeface="ＭＳ Ｐゴシック" charset="0"/>
                <a:cs typeface="ＭＳ Ｐゴシック" charset="0"/>
              </a:rPr>
              <a:t>Einheitlich grauer Siedlungsbrei ohne bewusste Einplanung von Naherholung oder Biodiversitätsräumen</a:t>
            </a:r>
          </a:p>
        </p:txBody>
      </p:sp>
      <p:sp>
        <p:nvSpPr>
          <p:cNvPr id="481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654F6AE-CDB4-1248-A4AC-4566E07D61C1}" type="slidenum">
              <a:rPr lang="de-CH" sz="1200" b="0">
                <a:solidFill>
                  <a:schemeClr val="tx1"/>
                </a:solidFill>
                <a:cs typeface="Arial" charset="0"/>
              </a:rPr>
              <a:pPr eaLnBrk="1" hangingPunct="1"/>
              <a:t>22</a:t>
            </a:fld>
            <a:endParaRPr lang="de-CH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D4D356D-6A81-EF40-AEE9-4A6CA93AADF9}" type="slidenum">
              <a:rPr lang="de-CH" sz="1200" b="0">
                <a:solidFill>
                  <a:schemeClr val="tx1"/>
                </a:solidFill>
              </a:rPr>
              <a:pPr eaLnBrk="1" hangingPunct="1"/>
              <a:t>23</a:t>
            </a:fld>
            <a:endParaRPr lang="de-CH" sz="1200" b="0">
              <a:solidFill>
                <a:schemeClr val="tx1"/>
              </a:solidFill>
            </a:endParaRPr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>
                <a:ea typeface="ＭＳ Ｐゴシック" charset="0"/>
                <a:cs typeface="ＭＳ Ｐゴシック" charset="0"/>
              </a:rPr>
              <a:t>Verlust von Grünräumen</a:t>
            </a:r>
          </a:p>
        </p:txBody>
      </p:sp>
      <p:sp>
        <p:nvSpPr>
          <p:cNvPr id="5222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9B69744-D09E-3B4D-9442-14CC68BE41B1}" type="slidenum">
              <a:rPr lang="de-CH" sz="1200" b="0">
                <a:solidFill>
                  <a:schemeClr val="tx1"/>
                </a:solidFill>
              </a:rPr>
              <a:pPr eaLnBrk="1" hangingPunct="1"/>
              <a:t>24</a:t>
            </a:fld>
            <a:endParaRPr lang="de-CH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424E8B55-A24A-414A-B217-536F4932902C}" type="slidenum">
              <a:rPr lang="de-CH" sz="1200" b="0">
                <a:solidFill>
                  <a:schemeClr val="tx1"/>
                </a:solidFill>
              </a:rPr>
              <a:pPr eaLnBrk="1" hangingPunct="1"/>
              <a:t>25</a:t>
            </a:fld>
            <a:endParaRPr lang="de-CH" sz="1200" b="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de-CH">
                <a:ea typeface="ＭＳ Ｐゴシック" charset="0"/>
                <a:cs typeface="ＭＳ Ｐゴシック" charset="0"/>
              </a:rPr>
              <a:t>Plätze erfüllen eine wichtige soziale Funktion und können bei naturnaher Gestaltung ebenfalls interessante Lebensräume für die Biodiversität im Siedlungsraum sein.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/>
          <p:cNvCxnSpPr>
            <a:cxnSpLocks noChangeShapeType="1"/>
          </p:cNvCxnSpPr>
          <p:nvPr userDrawn="1"/>
        </p:nvCxnSpPr>
        <p:spPr bwMode="auto">
          <a:xfrm>
            <a:off x="0" y="6799263"/>
            <a:ext cx="9144000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6649"/>
            <a:ext cx="7772400" cy="1470025"/>
          </a:xfrm>
        </p:spPr>
        <p:txBody>
          <a:bodyPr/>
          <a:lstStyle>
            <a:lvl1pPr algn="ctr"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892424"/>
            <a:ext cx="7776864" cy="1752600"/>
          </a:xfrm>
        </p:spPr>
        <p:txBody>
          <a:bodyPr/>
          <a:lstStyle>
            <a:lvl1pPr marL="0" indent="0" algn="ctr">
              <a:buNone/>
              <a:defRPr sz="3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dirty="0" smtClean="0"/>
              <a:t>Master-Untertitelformat bearbeiten</a:t>
            </a:r>
            <a:endParaRPr lang="de-CH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40614-DFD9-F64B-9F20-0D619D74EF2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808743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6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40D8-C5F8-734A-9D42-9D4F6222FA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8006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8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>
            <a:lvl1pPr>
              <a:defRPr>
                <a:solidFill>
                  <a:srgbClr val="818079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F66-A672-A347-BBAA-2DD47DC6EF7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889590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340768"/>
            <a:ext cx="3810000" cy="4602832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0768"/>
            <a:ext cx="3810000" cy="223224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17032"/>
            <a:ext cx="3810000" cy="222656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6419-158F-BF4F-86D2-9BE0482748F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23864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340768"/>
            <a:ext cx="3810000" cy="223224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85800" y="3717032"/>
            <a:ext cx="3810000" cy="222656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340768"/>
            <a:ext cx="3810000" cy="460283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4ADA-97A0-D04D-96F5-2791C63BEFD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61792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340768"/>
            <a:ext cx="3810000" cy="223224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0768"/>
            <a:ext cx="3810000" cy="223224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85800" y="3717032"/>
            <a:ext cx="7772400" cy="222656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7ADC-9025-C140-B8BC-CC5B3807389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683706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85800" y="1340768"/>
            <a:ext cx="3810000" cy="223224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340768"/>
            <a:ext cx="3810000" cy="223224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85800" y="3717032"/>
            <a:ext cx="3810000" cy="222656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717032"/>
            <a:ext cx="3810000" cy="222656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90CE-0E65-254A-A609-3745506BC90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90008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340768"/>
            <a:ext cx="7772400" cy="2232248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3717032"/>
            <a:ext cx="7772400" cy="2226568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D9CF-8889-C342-B996-58925428076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7215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6138863"/>
            <a:ext cx="7921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9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60283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1AFD-B94E-7C45-A12E-B5203B4039D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1909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669E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F698-F011-3248-B47E-2F702A185E3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99412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9425" y="6165850"/>
            <a:ext cx="865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340768"/>
            <a:ext cx="3810000" cy="4602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3810000" cy="4602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A503-4892-1F4B-BCC7-18AAA5A8103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4365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9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88841"/>
            <a:ext cx="4040188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88841"/>
            <a:ext cx="4041775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4357-7921-894B-9EEE-400BECA61D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466867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9"/>
          <p:cNvCxnSpPr>
            <a:cxnSpLocks noChangeShapeType="1"/>
          </p:cNvCxnSpPr>
          <p:nvPr userDrawn="1"/>
        </p:nvCxnSpPr>
        <p:spPr bwMode="auto">
          <a:xfrm>
            <a:off x="0" y="108426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11238"/>
          </a:xfrm>
          <a:prstGeom prst="rect">
            <a:avLst/>
          </a:prstGeom>
          <a:gradFill rotWithShape="1">
            <a:gsLst>
              <a:gs pos="0">
                <a:srgbClr val="09518C"/>
              </a:gs>
              <a:gs pos="100000">
                <a:srgbClr val="ABCDD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" name="Bild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10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85800" y="146720"/>
            <a:ext cx="7772400" cy="762000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76C8-D10E-BC4B-992C-AA5709A27E6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89373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E65C-1585-8649-999E-63CC8AA385B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09261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669E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D5312-A3BF-6A45-BBAA-1179FB3424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646364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037263"/>
            <a:ext cx="9271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8"/>
          <p:cNvCxnSpPr>
            <a:cxnSpLocks noChangeShapeType="1"/>
          </p:cNvCxnSpPr>
          <p:nvPr userDrawn="1"/>
        </p:nvCxnSpPr>
        <p:spPr bwMode="auto">
          <a:xfrm>
            <a:off x="0" y="6799263"/>
            <a:ext cx="7885113" cy="0"/>
          </a:xfrm>
          <a:prstGeom prst="line">
            <a:avLst/>
          </a:prstGeom>
          <a:noFill/>
          <a:ln w="127000">
            <a:solidFill>
              <a:srgbClr val="239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818079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EA8A-40EC-CA41-9C1B-F9ABC06150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14465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8913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FEA3556-326D-1D48-A9C9-5E64D947FC7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031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1" r:id="rId3"/>
    <p:sldLayoutId id="2147484335" r:id="rId4"/>
    <p:sldLayoutId id="2147484336" r:id="rId5"/>
    <p:sldLayoutId id="2147484337" r:id="rId6"/>
    <p:sldLayoutId id="2147484332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  <p:sldLayoutId id="2147484346" r:id="rId16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81807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818079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18079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818079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18079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66"/>
          </a:solidFill>
          <a:latin typeface="+mn-lt"/>
          <a:ea typeface="ＭＳ Ｐゴシック" charset="-128"/>
        </a:defRPr>
      </a:lvl9pPr>
    </p:bodyStyle>
    <p:otherStyle>
      <a:defPPr>
        <a:defRPr lang="de-CH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ctrTitle"/>
          </p:nvPr>
        </p:nvSpPr>
        <p:spPr>
          <a:xfrm>
            <a:off x="755650" y="-458788"/>
            <a:ext cx="7772400" cy="3600451"/>
          </a:xfrm>
        </p:spPr>
        <p:txBody>
          <a:bodyPr/>
          <a:lstStyle/>
          <a:p>
            <a:r>
              <a:rPr lang="de-DE" sz="4000">
                <a:latin typeface="Arial Black" charset="0"/>
                <a:ea typeface="ＭＳ Ｐゴシック" charset="0"/>
                <a:cs typeface="ＭＳ Ｐゴシック" charset="0"/>
              </a:rPr>
              <a:t>Biodiversität in der Planung</a:t>
            </a:r>
          </a:p>
        </p:txBody>
      </p:sp>
      <p:sp>
        <p:nvSpPr>
          <p:cNvPr id="20482" name="Untertitel 2"/>
          <p:cNvSpPr>
            <a:spLocks noGrp="1"/>
          </p:cNvSpPr>
          <p:nvPr>
            <p:ph type="subTitle" idx="1"/>
          </p:nvPr>
        </p:nvSpPr>
        <p:spPr>
          <a:xfrm>
            <a:off x="684213" y="5637213"/>
            <a:ext cx="7775575" cy="1752600"/>
          </a:xfrm>
        </p:spPr>
        <p:txBody>
          <a:bodyPr/>
          <a:lstStyle/>
          <a:p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>Christa Glauser, BirdLife Schweiz</a:t>
            </a:r>
          </a:p>
        </p:txBody>
      </p:sp>
      <p:pic>
        <p:nvPicPr>
          <p:cNvPr id="20483" name="Bild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345598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1746" name="Textfeld 2"/>
          <p:cNvSpPr txBox="1">
            <a:spLocks noChangeArrowheads="1"/>
          </p:cNvSpPr>
          <p:nvPr/>
        </p:nvSpPr>
        <p:spPr bwMode="auto">
          <a:xfrm>
            <a:off x="611188" y="1004888"/>
            <a:ext cx="82819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3200">
                <a:solidFill>
                  <a:srgbClr val="808080"/>
                </a:solidFill>
              </a:rPr>
              <a:t>Richtplanung</a:t>
            </a:r>
          </a:p>
          <a:p>
            <a:pPr algn="l" eaLnBrk="1" hangingPunct="1"/>
            <a:endParaRPr lang="de-DE">
              <a:solidFill>
                <a:srgbClr val="808080"/>
              </a:solidFill>
            </a:endParaRP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kantonal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ordnet Bodennutzung, Infrastruktur und Umwelt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wird durch Kantone erarbeitet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ist behördenverbindlich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nicht parzellenscharf ausgeschieden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gültig für 10 Jahre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besteht aus Plan und Richtplantext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in grossen Kantonen auch regionale Richtplanungen</a:t>
            </a:r>
          </a:p>
          <a:p>
            <a:pPr algn="l" eaLnBrk="1" hangingPunct="1"/>
            <a:endParaRPr lang="de-DE">
              <a:solidFill>
                <a:srgbClr val="808080"/>
              </a:solidFill>
            </a:endParaRPr>
          </a:p>
          <a:p>
            <a:pPr algn="l" eaLnBrk="1" hangingPunct="1"/>
            <a:r>
              <a:rPr lang="de-DE">
                <a:solidFill>
                  <a:schemeClr val="tx1"/>
                </a:solidFill>
              </a:rPr>
              <a:t>Die Richtplanung ist die Leitlinie für alle nachfolgenden Planungen. </a:t>
            </a:r>
          </a:p>
        </p:txBody>
      </p:sp>
      <p:sp>
        <p:nvSpPr>
          <p:cNvPr id="31747" name="Rechteck 3"/>
          <p:cNvSpPr>
            <a:spLocks noChangeArrowheads="1"/>
          </p:cNvSpPr>
          <p:nvPr/>
        </p:nvSpPr>
        <p:spPr bwMode="auto">
          <a:xfrm>
            <a:off x="755650" y="4437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468313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2770" name="Textfeld 1"/>
          <p:cNvSpPr txBox="1">
            <a:spLocks noChangeArrowheads="1"/>
          </p:cNvSpPr>
          <p:nvPr/>
        </p:nvSpPr>
        <p:spPr bwMode="auto">
          <a:xfrm>
            <a:off x="107950" y="1344613"/>
            <a:ext cx="54737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</a:rPr>
              <a:t>Natur in der Richtplanung: </a:t>
            </a:r>
          </a:p>
          <a:p>
            <a:pPr algn="l" eaLnBrk="1" hangingPunct="1">
              <a:defRPr/>
            </a:pPr>
            <a:endParaRPr lang="de-DE" sz="2800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Prüfen wo Bauzonen, Verkehrsinfrastruktur, Windenergieprüfräume,   Deponien etc. in Bezug auf Schutzgebiete, Wald, Gewässerräume, Vorkommen bedrohter Arten zu liegen kommen</a:t>
            </a:r>
            <a:r>
              <a:rPr lang="de-DE" sz="32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Ausscheiden von Schutzgebieten inklusive Pufferzonen von nationaler Bedeutung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endParaRPr lang="de-DE" sz="3200" dirty="0" smtClean="0">
              <a:solidFill>
                <a:schemeClr val="tx1"/>
              </a:solidFill>
            </a:endParaRPr>
          </a:p>
        </p:txBody>
      </p:sp>
      <p:pic>
        <p:nvPicPr>
          <p:cNvPr id="32771" name="Bild 1" descr="Versiegelung der Landschaft_128246358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288" y="2492375"/>
            <a:ext cx="4329112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33794" name="Bild 1" descr="Bildschirmfoto 2016-11-16 um 14.18.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24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feld 2"/>
          <p:cNvSpPr txBox="1">
            <a:spLocks noChangeArrowheads="1"/>
          </p:cNvSpPr>
          <p:nvPr/>
        </p:nvSpPr>
        <p:spPr bwMode="auto">
          <a:xfrm>
            <a:off x="684213" y="6237288"/>
            <a:ext cx="7056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e-DE" sz="1600">
                <a:solidFill>
                  <a:srgbClr val="666666"/>
                </a:solidFill>
              </a:rPr>
              <a:t>Richtplan Kanton Solothurn 2000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22350" y="404813"/>
            <a:ext cx="8229600" cy="792162"/>
          </a:xfrm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818" name="Bild 1" descr="Bildschirmfoto 2015-06-21 um 16.12.5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1052513"/>
            <a:ext cx="65690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9894552">
            <a:off x="1492250" y="1666875"/>
            <a:ext cx="2290763" cy="12573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3200" dirty="0"/>
          </a:p>
        </p:txBody>
      </p:sp>
      <p:sp>
        <p:nvSpPr>
          <p:cNvPr id="4" name="Oval 3"/>
          <p:cNvSpPr/>
          <p:nvPr/>
        </p:nvSpPr>
        <p:spPr>
          <a:xfrm>
            <a:off x="2484438" y="5229225"/>
            <a:ext cx="1296987" cy="122396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539750" y="3284538"/>
            <a:ext cx="1439863" cy="12969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588224" y="1484784"/>
            <a:ext cx="2448272" cy="58785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2000" dirty="0">
                <a:solidFill>
                  <a:schemeClr val="tx1"/>
                </a:solidFill>
              </a:rPr>
              <a:t>Freihaltezonen</a:t>
            </a:r>
          </a:p>
          <a:p>
            <a:pPr algn="l"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rgbClr val="FF0000"/>
                </a:solidFill>
              </a:rPr>
              <a:t>Siedlungstrenn- </a:t>
            </a:r>
            <a:r>
              <a:rPr lang="de-DE" sz="2000" dirty="0" err="1">
                <a:solidFill>
                  <a:srgbClr val="FF0000"/>
                </a:solidFill>
              </a:rPr>
              <a:t>gürtel</a:t>
            </a:r>
            <a:endParaRPr lang="de-DE" sz="2000" dirty="0">
              <a:solidFill>
                <a:srgbClr val="FF0000"/>
              </a:solidFill>
            </a:endParaRPr>
          </a:p>
          <a:p>
            <a:pPr algn="l">
              <a:defRPr/>
            </a:pPr>
            <a:endParaRPr lang="de-DE" dirty="0">
              <a:solidFill>
                <a:srgbClr val="666666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chemeClr val="accent2"/>
                </a:solidFill>
              </a:rPr>
              <a:t>Erholungsräume </a:t>
            </a:r>
            <a:r>
              <a:rPr lang="de-DE" sz="2000" dirty="0" err="1">
                <a:solidFill>
                  <a:schemeClr val="accent2"/>
                </a:solidFill>
              </a:rPr>
              <a:t>ausserhalb</a:t>
            </a:r>
            <a:r>
              <a:rPr lang="de-DE" sz="2000" dirty="0">
                <a:solidFill>
                  <a:schemeClr val="accent2"/>
                </a:solidFill>
              </a:rPr>
              <a:t> der Schutzgebiete</a:t>
            </a:r>
          </a:p>
          <a:p>
            <a:pPr algn="l"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de-DE" sz="2000" dirty="0">
                <a:solidFill>
                  <a:srgbClr val="FF6600"/>
                </a:solidFill>
              </a:rPr>
              <a:t>Wildtierkorridore, </a:t>
            </a:r>
            <a:r>
              <a:rPr lang="de-DE" sz="2000" dirty="0" err="1">
                <a:solidFill>
                  <a:srgbClr val="FF6600"/>
                </a:solidFill>
              </a:rPr>
              <a:t>Vernetzungskor-ridore</a:t>
            </a:r>
            <a:r>
              <a:rPr lang="de-DE" sz="2000" dirty="0">
                <a:solidFill>
                  <a:srgbClr val="FF6600"/>
                </a:solidFill>
              </a:rPr>
              <a:t>,</a:t>
            </a:r>
          </a:p>
          <a:p>
            <a:pPr algn="l">
              <a:defRPr/>
            </a:pPr>
            <a:endParaRPr lang="de-DE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de-DE" sz="200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(Ökologische Infrastruktur)</a:t>
            </a:r>
          </a:p>
          <a:p>
            <a:pPr algn="l">
              <a:defRPr/>
            </a:pPr>
            <a:endParaRPr lang="de-DE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>
              <a:defRPr/>
            </a:pPr>
            <a:endParaRPr lang="de-DE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de-DE" dirty="0">
              <a:solidFill>
                <a:srgbClr val="666666"/>
              </a:solidFill>
            </a:endParaRPr>
          </a:p>
        </p:txBody>
      </p:sp>
      <p:sp>
        <p:nvSpPr>
          <p:cNvPr id="34823" name="Oval 5"/>
          <p:cNvSpPr>
            <a:spLocks noChangeArrowheads="1"/>
          </p:cNvSpPr>
          <p:nvPr/>
        </p:nvSpPr>
        <p:spPr bwMode="auto">
          <a:xfrm>
            <a:off x="1258888" y="5589588"/>
            <a:ext cx="936625" cy="576262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0" y="4724400"/>
            <a:ext cx="971550" cy="792163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25" name="Oval 7"/>
          <p:cNvSpPr>
            <a:spLocks noChangeArrowheads="1"/>
          </p:cNvSpPr>
          <p:nvPr/>
        </p:nvSpPr>
        <p:spPr bwMode="auto">
          <a:xfrm>
            <a:off x="5364163" y="4724400"/>
            <a:ext cx="1295400" cy="11525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6" name="Rechteck 8"/>
          <p:cNvSpPr>
            <a:spLocks noChangeArrowheads="1"/>
          </p:cNvSpPr>
          <p:nvPr/>
        </p:nvSpPr>
        <p:spPr bwMode="auto">
          <a:xfrm>
            <a:off x="3203575" y="2781300"/>
            <a:ext cx="1008063" cy="1152525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4827" name="Rechteck 9"/>
          <p:cNvSpPr>
            <a:spLocks noChangeArrowheads="1"/>
          </p:cNvSpPr>
          <p:nvPr/>
        </p:nvSpPr>
        <p:spPr bwMode="auto">
          <a:xfrm>
            <a:off x="1763713" y="4149725"/>
            <a:ext cx="936625" cy="863600"/>
          </a:xfrm>
          <a:prstGeom prst="rect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28" name="Rechteck 10"/>
          <p:cNvSpPr>
            <a:spLocks noChangeArrowheads="1"/>
          </p:cNvSpPr>
          <p:nvPr/>
        </p:nvSpPr>
        <p:spPr bwMode="auto">
          <a:xfrm>
            <a:off x="3492500" y="4149725"/>
            <a:ext cx="1295400" cy="935038"/>
          </a:xfrm>
          <a:prstGeom prst="rect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29" name="Rechteck 13"/>
          <p:cNvSpPr>
            <a:spLocks noChangeArrowheads="1"/>
          </p:cNvSpPr>
          <p:nvPr/>
        </p:nvSpPr>
        <p:spPr bwMode="auto">
          <a:xfrm>
            <a:off x="1116013" y="1628775"/>
            <a:ext cx="2303462" cy="1152525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cxnSp>
        <p:nvCxnSpPr>
          <p:cNvPr id="34830" name="Gerade Verbindung 12"/>
          <p:cNvCxnSpPr>
            <a:cxnSpLocks noChangeShapeType="1"/>
          </p:cNvCxnSpPr>
          <p:nvPr/>
        </p:nvCxnSpPr>
        <p:spPr bwMode="auto">
          <a:xfrm>
            <a:off x="1187450" y="4581525"/>
            <a:ext cx="1728788" cy="13684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1" name="Gerade Verbindung 18"/>
          <p:cNvCxnSpPr>
            <a:cxnSpLocks noChangeShapeType="1"/>
          </p:cNvCxnSpPr>
          <p:nvPr/>
        </p:nvCxnSpPr>
        <p:spPr bwMode="auto">
          <a:xfrm flipV="1">
            <a:off x="2987675" y="5516563"/>
            <a:ext cx="3168650" cy="4333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Oval 22"/>
          <p:cNvSpPr>
            <a:spLocks noChangeArrowheads="1"/>
          </p:cNvSpPr>
          <p:nvPr/>
        </p:nvSpPr>
        <p:spPr bwMode="auto">
          <a:xfrm>
            <a:off x="3492500" y="2636838"/>
            <a:ext cx="1295400" cy="11525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cxnSp>
        <p:nvCxnSpPr>
          <p:cNvPr id="34833" name="Gerade Verbindung 24"/>
          <p:cNvCxnSpPr>
            <a:cxnSpLocks noChangeShapeType="1"/>
          </p:cNvCxnSpPr>
          <p:nvPr/>
        </p:nvCxnSpPr>
        <p:spPr bwMode="auto">
          <a:xfrm flipH="1">
            <a:off x="2987675" y="1196975"/>
            <a:ext cx="863600" cy="446405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4" name="Oval 34"/>
          <p:cNvSpPr>
            <a:spLocks noChangeArrowheads="1"/>
          </p:cNvSpPr>
          <p:nvPr/>
        </p:nvSpPr>
        <p:spPr bwMode="auto">
          <a:xfrm>
            <a:off x="2339975" y="3284538"/>
            <a:ext cx="287338" cy="657225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323850" y="146050"/>
            <a:ext cx="813435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Planung: Richtplanung </a:t>
            </a:r>
          </a:p>
        </p:txBody>
      </p:sp>
      <p:pic>
        <p:nvPicPr>
          <p:cNvPr id="36866" name="Bild 4" descr="Bildschirmfoto 2016-11-02 um 14.59.5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811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Oval 1"/>
          <p:cNvSpPr>
            <a:spLocks noChangeArrowheads="1"/>
          </p:cNvSpPr>
          <p:nvPr/>
        </p:nvSpPr>
        <p:spPr bwMode="auto">
          <a:xfrm rot="-1782068">
            <a:off x="2430463" y="2759075"/>
            <a:ext cx="393700" cy="10525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FF0000"/>
              </a:solidFill>
            </a:endParaRPr>
          </a:p>
        </p:txBody>
      </p:sp>
      <p:sp>
        <p:nvSpPr>
          <p:cNvPr id="36868" name="Oval 2"/>
          <p:cNvSpPr>
            <a:spLocks noChangeArrowheads="1"/>
          </p:cNvSpPr>
          <p:nvPr/>
        </p:nvSpPr>
        <p:spPr bwMode="auto">
          <a:xfrm>
            <a:off x="2916238" y="2924175"/>
            <a:ext cx="863600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69" name="Oval 3"/>
          <p:cNvSpPr>
            <a:spLocks noChangeArrowheads="1"/>
          </p:cNvSpPr>
          <p:nvPr/>
        </p:nvSpPr>
        <p:spPr bwMode="auto">
          <a:xfrm>
            <a:off x="2124075" y="5300663"/>
            <a:ext cx="935038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4211638" y="5661025"/>
            <a:ext cx="1008062" cy="1008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900113" y="1916113"/>
            <a:ext cx="935037" cy="23764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3779838" y="2708275"/>
            <a:ext cx="647700" cy="10080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3" name="Oval 8"/>
          <p:cNvSpPr>
            <a:spLocks noChangeArrowheads="1"/>
          </p:cNvSpPr>
          <p:nvPr/>
        </p:nvSpPr>
        <p:spPr bwMode="auto">
          <a:xfrm>
            <a:off x="7380288" y="1052513"/>
            <a:ext cx="1763712" cy="16557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874" name="Oval 9"/>
          <p:cNvSpPr>
            <a:spLocks noChangeArrowheads="1"/>
          </p:cNvSpPr>
          <p:nvPr/>
        </p:nvSpPr>
        <p:spPr bwMode="auto">
          <a:xfrm>
            <a:off x="7019925" y="2924175"/>
            <a:ext cx="1152525" cy="86518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22350" y="404813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de-DE" sz="280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539750" y="1125538"/>
            <a:ext cx="770413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rgbClr val="666666"/>
                </a:solidFill>
              </a:rPr>
              <a:t>Richtplanung</a:t>
            </a:r>
          </a:p>
          <a:p>
            <a:pPr algn="l" eaLnBrk="1" hangingPunct="1"/>
            <a:endParaRPr lang="de-DE">
              <a:solidFill>
                <a:srgbClr val="666666"/>
              </a:solidFill>
            </a:endParaRPr>
          </a:p>
          <a:p>
            <a:pPr algn="l" eaLnBrk="1" hangingPunct="1"/>
            <a:r>
              <a:rPr lang="de-DE">
                <a:solidFill>
                  <a:srgbClr val="666666"/>
                </a:solidFill>
              </a:rPr>
              <a:t>Wird meist von Politikern bearbeitet</a:t>
            </a:r>
          </a:p>
        </p:txBody>
      </p:sp>
      <p:pic>
        <p:nvPicPr>
          <p:cNvPr id="37891" name="Bild 1" descr="147704-3x2-galer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860675"/>
            <a:ext cx="65881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feld 2"/>
          <p:cNvSpPr txBox="1">
            <a:spLocks noChangeArrowheads="1"/>
          </p:cNvSpPr>
          <p:nvPr/>
        </p:nvSpPr>
        <p:spPr bwMode="auto">
          <a:xfrm>
            <a:off x="611188" y="188913"/>
            <a:ext cx="7345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/>
              <a:t>Biodiversität in der Planung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9938" name="Textfeld 1"/>
          <p:cNvSpPr txBox="1">
            <a:spLocks noChangeArrowheads="1"/>
          </p:cNvSpPr>
          <p:nvPr/>
        </p:nvSpPr>
        <p:spPr bwMode="auto">
          <a:xfrm>
            <a:off x="755650" y="1412875"/>
            <a:ext cx="799306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3200">
                <a:solidFill>
                  <a:schemeClr val="tx1"/>
                </a:solidFill>
              </a:rPr>
              <a:t>Agglomerationsprogramme</a:t>
            </a:r>
          </a:p>
          <a:p>
            <a:pPr algn="l" eaLnBrk="1" hangingPunct="1"/>
            <a:endParaRPr lang="de-DE">
              <a:solidFill>
                <a:schemeClr val="tx1"/>
              </a:solidFill>
            </a:endParaRPr>
          </a:p>
          <a:p>
            <a:pPr algn="l" eaLnBrk="1" hangingPunct="1"/>
            <a:r>
              <a:rPr lang="de-DE">
                <a:solidFill>
                  <a:schemeClr val="tx1"/>
                </a:solidFill>
              </a:rPr>
              <a:t>Koordinierte Planung von Verkehr, Siedlungsraum und Landschaft in Agglomerationen</a:t>
            </a:r>
          </a:p>
          <a:p>
            <a:pPr algn="l" eaLnBrk="1" hangingPunct="1"/>
            <a:endParaRPr lang="de-DE">
              <a:solidFill>
                <a:schemeClr val="tx1"/>
              </a:solidFill>
            </a:endParaRPr>
          </a:p>
          <a:p>
            <a:pPr algn="l" eaLnBrk="1" hangingPunct="1"/>
            <a:r>
              <a:rPr lang="de-DE">
                <a:solidFill>
                  <a:schemeClr val="tx1"/>
                </a:solidFill>
              </a:rPr>
              <a:t>Gültig vier Jahre, zurzeit AP der 3. Generation</a:t>
            </a:r>
          </a:p>
          <a:p>
            <a:pPr algn="l" eaLnBrk="1" hangingPunct="1"/>
            <a:endParaRPr lang="de-DE">
              <a:solidFill>
                <a:schemeClr val="tx1"/>
              </a:solidFill>
            </a:endParaRPr>
          </a:p>
          <a:p>
            <a:pPr algn="l" eaLnBrk="1" hangingPunct="1"/>
            <a:r>
              <a:rPr lang="de-DE">
                <a:solidFill>
                  <a:schemeClr val="tx1"/>
                </a:solidFill>
              </a:rPr>
              <a:t>Richtlinien zu Natur und Landschaft in Agglomerationsprogrammen </a:t>
            </a:r>
          </a:p>
          <a:p>
            <a:pPr algn="l" eaLnBrk="1" hangingPunct="1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>
          <a:xfrm>
            <a:off x="395288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40962" name="Textfeld 1"/>
          <p:cNvSpPr txBox="1">
            <a:spLocks noChangeArrowheads="1"/>
          </p:cNvSpPr>
          <p:nvPr/>
        </p:nvSpPr>
        <p:spPr bwMode="auto">
          <a:xfrm>
            <a:off x="395288" y="1412875"/>
            <a:ext cx="86407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</a:rPr>
              <a:t>Nutzungsplanung</a:t>
            </a:r>
          </a:p>
          <a:p>
            <a:pPr algn="l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Betrifft Gemeindefläche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Besteht aus Nutzungsplan und Bau- und Zonenordnung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regelt parzellenscharf die Bodennutzung 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ist grundeigentümerverbindlich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Gültig mind. 15-20 Jahre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395288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395288" y="1052513"/>
            <a:ext cx="835342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</a:rPr>
              <a:t>Nutzungsplanung</a:t>
            </a:r>
          </a:p>
          <a:p>
            <a:pPr algn="l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de-DE" dirty="0" smtClean="0">
                <a:solidFill>
                  <a:schemeClr val="tx1"/>
                </a:solidFill>
              </a:rPr>
              <a:t>Natur in der Nutzungsplanung</a:t>
            </a:r>
          </a:p>
          <a:p>
            <a:pPr algn="l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Ausscheiden von Grünzonen, Gewässerräumen, Wildtierkorridoren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Siedlungsabgrenzungen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Bei Bauzonen Bauhöhen, Freiflächenziffern, Unterbauungsziffern, Ausnützungsziffern, Grenzabstände beachten, 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Grundsätze zur naturnahen Bepflanzung 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In gewissen Kantonen inklusive Naturschutzinventar 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Waldabstand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</a:rPr>
              <a:t>Gestaltung von </a:t>
            </a:r>
            <a:r>
              <a:rPr lang="de-DE" dirty="0" err="1" smtClean="0">
                <a:solidFill>
                  <a:schemeClr val="tx1"/>
                </a:solidFill>
              </a:rPr>
              <a:t>Strassenräumen</a:t>
            </a:r>
            <a:endParaRPr lang="de-DE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buFontTx/>
              <a:buChar char="-"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de-DE" dirty="0" smtClean="0">
                <a:solidFill>
                  <a:schemeClr val="tx1"/>
                </a:solidFill>
              </a:rPr>
              <a:t> -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022350" y="404813"/>
            <a:ext cx="8229600" cy="792162"/>
          </a:xfrm>
          <a:noFill/>
        </p:spPr>
        <p:txBody>
          <a:bodyPr/>
          <a:lstStyle/>
          <a:p>
            <a:pPr eaLnBrk="1" hangingPunct="1"/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de-DE" sz="2800">
                <a:latin typeface="Arial" charset="0"/>
                <a:ea typeface="ＭＳ Ｐゴシック" charset="0"/>
                <a:cs typeface="ＭＳ Ｐゴシック" charset="0"/>
              </a:rPr>
            </a:b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Bild 2" descr="Bildschirmfoto 2016-11-16 um 12.08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22530" name="Textfeld 1"/>
          <p:cNvSpPr txBox="1">
            <a:spLocks noChangeArrowheads="1"/>
          </p:cNvSpPr>
          <p:nvPr/>
        </p:nvSpPr>
        <p:spPr bwMode="auto">
          <a:xfrm>
            <a:off x="-690563" y="1971675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pic>
        <p:nvPicPr>
          <p:cNvPr id="22531" name="Bild 1" descr="Limmattalentwicklung Kopi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80975" y="0"/>
            <a:ext cx="10263188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45058" name="Textfeld 1"/>
          <p:cNvSpPr txBox="1">
            <a:spLocks noChangeArrowheads="1"/>
          </p:cNvSpPr>
          <p:nvPr/>
        </p:nvSpPr>
        <p:spPr bwMode="auto">
          <a:xfrm>
            <a:off x="682625" y="1844675"/>
            <a:ext cx="79216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chemeClr val="tx1"/>
                </a:solidFill>
              </a:rPr>
              <a:t>Artikel 18b, Abs. 2 Natur- und Heimatschutzgesetz</a:t>
            </a:r>
          </a:p>
          <a:p>
            <a:pPr algn="l" eaLnBrk="1" hangingPunct="1"/>
            <a:endParaRPr lang="de-DE">
              <a:solidFill>
                <a:srgbClr val="666666"/>
              </a:solidFill>
            </a:endParaRPr>
          </a:p>
          <a:p>
            <a:pPr algn="l" eaLnBrk="1" hangingPunct="1"/>
            <a:r>
              <a:rPr lang="de-DE">
                <a:solidFill>
                  <a:srgbClr val="666666"/>
                </a:solidFill>
              </a:rPr>
              <a:t>In intensiv genutzten Gebieten </a:t>
            </a:r>
            <a:r>
              <a:rPr lang="de-DE">
                <a:solidFill>
                  <a:srgbClr val="FF0000"/>
                </a:solidFill>
              </a:rPr>
              <a:t>inner- </a:t>
            </a:r>
            <a:r>
              <a:rPr lang="de-DE">
                <a:solidFill>
                  <a:srgbClr val="666666"/>
                </a:solidFill>
              </a:rPr>
              <a:t>und ausserhalb </a:t>
            </a:r>
            <a:r>
              <a:rPr lang="de-DE">
                <a:solidFill>
                  <a:srgbClr val="FF0000"/>
                </a:solidFill>
              </a:rPr>
              <a:t>von Siedlungen </a:t>
            </a:r>
            <a:r>
              <a:rPr lang="de-DE">
                <a:solidFill>
                  <a:srgbClr val="666666"/>
                </a:solidFill>
              </a:rPr>
              <a:t>sorgen die Kantone </a:t>
            </a:r>
            <a:r>
              <a:rPr lang="de-DE">
                <a:solidFill>
                  <a:srgbClr val="FF0000"/>
                </a:solidFill>
              </a:rPr>
              <a:t>für ökologischen Ausgleich</a:t>
            </a:r>
            <a:r>
              <a:rPr lang="de-DE">
                <a:solidFill>
                  <a:srgbClr val="666666"/>
                </a:solidFill>
              </a:rPr>
              <a:t> mit Feldgehölzen, Hecken, Uferbestockungen oder mit </a:t>
            </a:r>
            <a:r>
              <a:rPr lang="de-DE">
                <a:solidFill>
                  <a:srgbClr val="FF0000"/>
                </a:solidFill>
              </a:rPr>
              <a:t>anderer naturnaher und standortgemässer Vegetation.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46082" name="Bild 1" descr="Bildschirmfoto 2016-11-16 um 14.21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8850"/>
            <a:ext cx="9144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feld 2"/>
          <p:cNvSpPr txBox="1">
            <a:spLocks noChangeArrowheads="1"/>
          </p:cNvSpPr>
          <p:nvPr/>
        </p:nvSpPr>
        <p:spPr bwMode="auto">
          <a:xfrm>
            <a:off x="827088" y="6165850"/>
            <a:ext cx="6840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1600">
                <a:solidFill>
                  <a:schemeClr val="tx1"/>
                </a:solidFill>
              </a:rPr>
              <a:t>Bau und Zonenordnung Illnau Effretikon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4" descr="Bildschirmfoto 2015-06-21 um 16.24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41767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feld 1"/>
          <p:cNvSpPr txBox="1">
            <a:spLocks noChangeArrowheads="1"/>
          </p:cNvSpPr>
          <p:nvPr/>
        </p:nvSpPr>
        <p:spPr bwMode="auto">
          <a:xfrm>
            <a:off x="287338" y="1052513"/>
            <a:ext cx="8856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3200">
                <a:solidFill>
                  <a:schemeClr val="tx1"/>
                </a:solidFill>
              </a:rPr>
              <a:t>Siedlungsabgrenzung</a:t>
            </a:r>
          </a:p>
        </p:txBody>
      </p:sp>
      <p:pic>
        <p:nvPicPr>
          <p:cNvPr id="47107" name="Bild 1" descr="Bildschirmfoto 2015-06-27 um 15.11.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462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feld 1"/>
          <p:cNvSpPr txBox="1">
            <a:spLocks noChangeArrowheads="1"/>
          </p:cNvSpPr>
          <p:nvPr/>
        </p:nvSpPr>
        <p:spPr bwMode="auto">
          <a:xfrm>
            <a:off x="323850" y="333375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/>
              <a:t>Biodiversität in der Planung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81213"/>
            <a:ext cx="4267200" cy="4624387"/>
          </a:xfrm>
        </p:spPr>
        <p:txBody>
          <a:bodyPr/>
          <a:lstStyle/>
          <a:p>
            <a:pPr lvl="1" eaLnBrk="1" hangingPunct="1">
              <a:buFontTx/>
              <a:buNone/>
            </a:pPr>
            <a:endParaRPr lang="de-DE">
              <a:latin typeface="Arial" charset="0"/>
              <a:ea typeface="Geneva" charset="0"/>
              <a:cs typeface="Arial" charset="0"/>
            </a:endParaRPr>
          </a:p>
        </p:txBody>
      </p:sp>
      <p:pic>
        <p:nvPicPr>
          <p:cNvPr id="49154" name="Bild 3" descr="PS11_Freiburg i Br Rieselfeld Überb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feld 2"/>
          <p:cNvSpPr txBox="1">
            <a:spLocks noChangeArrowheads="1"/>
          </p:cNvSpPr>
          <p:nvPr/>
        </p:nvSpPr>
        <p:spPr bwMode="auto">
          <a:xfrm>
            <a:off x="4932363" y="5445125"/>
            <a:ext cx="381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e-DE" sz="2800">
                <a:solidFill>
                  <a:srgbClr val="FFFF00"/>
                </a:solidFill>
              </a:rPr>
              <a:t>Grünräume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762000"/>
          </a:xfrm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3194050" cy="18716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Bild 1" descr="DSC016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feld 1"/>
          <p:cNvSpPr txBox="1">
            <a:spLocks noChangeArrowheads="1"/>
          </p:cNvSpPr>
          <p:nvPr/>
        </p:nvSpPr>
        <p:spPr bwMode="auto">
          <a:xfrm>
            <a:off x="684213" y="549275"/>
            <a:ext cx="3024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rgbClr val="FFFF00"/>
                </a:solidFill>
              </a:rPr>
              <a:t>Strassenräume Alleen</a:t>
            </a:r>
          </a:p>
          <a:p>
            <a:pPr algn="l" eaLnBrk="1" hangingPunct="1"/>
            <a:r>
              <a:rPr lang="de-DE" sz="2800">
                <a:solidFill>
                  <a:srgbClr val="FFFF00"/>
                </a:solidFill>
              </a:rPr>
              <a:t>Baumstreifen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Bild 6" descr="DSC080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6434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974" y="764704"/>
            <a:ext cx="5544170" cy="2592288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Mehrheitlich naturnahe </a:t>
            </a:r>
            <a:b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</a:br>
            <a: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Bepflanzung in </a:t>
            </a:r>
            <a:r>
              <a:rPr lang="de-CH" sz="280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Gärten und </a:t>
            </a:r>
            <a: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/>
            </a:r>
            <a:b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</a:br>
            <a:r>
              <a:rPr lang="de-CH" sz="2800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im öffentlichen Raum</a:t>
            </a:r>
            <a:endParaRPr lang="de-CH" sz="2800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53251" name="Bild 2" descr="DSC0877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475" y="3573463"/>
            <a:ext cx="4821238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Bild 5" descr="DSC085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981075"/>
            <a:ext cx="30924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feld 1"/>
          <p:cNvSpPr txBox="1">
            <a:spLocks noChangeArrowheads="1"/>
          </p:cNvSpPr>
          <p:nvPr/>
        </p:nvSpPr>
        <p:spPr bwMode="auto">
          <a:xfrm>
            <a:off x="323850" y="260350"/>
            <a:ext cx="748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/>
              <a:t>Biodiversität in der Planung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>
          <a:xfrm>
            <a:off x="250825" y="146050"/>
            <a:ext cx="8207375" cy="762000"/>
          </a:xfrm>
        </p:spPr>
        <p:txBody>
          <a:bodyPr/>
          <a:lstStyle/>
          <a:p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55298" name="Bild 3" descr="Gestaltungsplan_Areal_Breit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1800225"/>
            <a:ext cx="62976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feld 1"/>
          <p:cNvSpPr txBox="1">
            <a:spLocks noChangeArrowheads="1"/>
          </p:cNvSpPr>
          <p:nvPr/>
        </p:nvSpPr>
        <p:spPr bwMode="auto">
          <a:xfrm>
            <a:off x="6156325" y="6292850"/>
            <a:ext cx="16557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e-DE" sz="900">
                <a:solidFill>
                  <a:schemeClr val="tx1"/>
                </a:solidFill>
              </a:rPr>
              <a:t>Areal Breiten, Rothrist</a:t>
            </a:r>
          </a:p>
        </p:txBody>
      </p:sp>
      <p:sp>
        <p:nvSpPr>
          <p:cNvPr id="55300" name="Textfeld 1"/>
          <p:cNvSpPr txBox="1">
            <a:spLocks noChangeArrowheads="1"/>
          </p:cNvSpPr>
          <p:nvPr/>
        </p:nvSpPr>
        <p:spPr bwMode="auto">
          <a:xfrm>
            <a:off x="6227763" y="1731963"/>
            <a:ext cx="27717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>
                <a:solidFill>
                  <a:schemeClr val="tx1"/>
                </a:solidFill>
              </a:rPr>
              <a:t>Gestaltungsplan</a:t>
            </a:r>
          </a:p>
          <a:p>
            <a:pPr algn="l" eaLnBrk="1" hangingPunct="1"/>
            <a:r>
              <a:rPr lang="de-DE">
                <a:solidFill>
                  <a:schemeClr val="tx1"/>
                </a:solidFill>
              </a:rPr>
              <a:t>geht über geltende Bau- und Zonenordnung hinaus mit Sonderbestim-mungen in einem bestimmten Gebiet </a:t>
            </a:r>
          </a:p>
        </p:txBody>
      </p: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269875" y="1095375"/>
            <a:ext cx="667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e-DE">
                <a:solidFill>
                  <a:schemeClr val="tx1"/>
                </a:solidFill>
              </a:rPr>
              <a:t>Gestaltungspläne, Quartierpläne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56322" name="Bild 1" descr="_DSC72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925" y="-26988"/>
            <a:ext cx="10034588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762000"/>
          </a:xfrm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46" name="Bild 2" descr="DSC0817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454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Bild 1" descr="DSC0266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-26988"/>
            <a:ext cx="4416425" cy="31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feld 1"/>
          <p:cNvSpPr txBox="1">
            <a:spLocks noChangeArrowheads="1"/>
          </p:cNvSpPr>
          <p:nvPr/>
        </p:nvSpPr>
        <p:spPr bwMode="auto">
          <a:xfrm>
            <a:off x="4643438" y="3789363"/>
            <a:ext cx="3960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>
                <a:solidFill>
                  <a:srgbClr val="808080"/>
                </a:solidFill>
              </a:rPr>
              <a:t>Bei Gestaltungsplänen und Quartierplanungen auch Naherholungswege für Jogger, Spaziergänger und Hundeauslauf einplanen.</a:t>
            </a:r>
          </a:p>
        </p:txBody>
      </p:sp>
      <p:sp>
        <p:nvSpPr>
          <p:cNvPr id="57349" name="Textfeld 1"/>
          <p:cNvSpPr txBox="1">
            <a:spLocks noChangeArrowheads="1"/>
          </p:cNvSpPr>
          <p:nvPr/>
        </p:nvSpPr>
        <p:spPr bwMode="auto">
          <a:xfrm>
            <a:off x="6726238" y="62690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pic>
        <p:nvPicPr>
          <p:cNvPr id="57350" name="Bild 1" descr="_DSC730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457835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1" descr="bh-verwaltungs-chor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24578" name="Bild 2" descr="Bildschirmfoto 2016-11-02 um 14.28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60418" name="Bild 1" descr="_DSC72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0" y="0"/>
            <a:ext cx="1008856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feld 2"/>
          <p:cNvSpPr txBox="1">
            <a:spLocks noChangeArrowheads="1"/>
          </p:cNvSpPr>
          <p:nvPr/>
        </p:nvSpPr>
        <p:spPr bwMode="auto">
          <a:xfrm>
            <a:off x="323850" y="60213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de-DE" sz="3200"/>
              <a:t>Besten Dank für Ihre Aufmerksamkeit</a:t>
            </a:r>
          </a:p>
        </p:txBody>
      </p:sp>
      <p:pic>
        <p:nvPicPr>
          <p:cNvPr id="60420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20713"/>
            <a:ext cx="20859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pic>
        <p:nvPicPr>
          <p:cNvPr id="25602" name="Bild 2" descr="Bildschirmfoto 2016-11-02 um 14.28.4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3276600" y="1628775"/>
            <a:ext cx="3095625" cy="20875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 sz="3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146050"/>
            <a:ext cx="7989887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26626" name="Rechteck 2"/>
          <p:cNvSpPr>
            <a:spLocks noChangeArrowheads="1"/>
          </p:cNvSpPr>
          <p:nvPr/>
        </p:nvSpPr>
        <p:spPr bwMode="auto">
          <a:xfrm>
            <a:off x="323850" y="1196975"/>
            <a:ext cx="62642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e-DE" sz="3200">
                <a:solidFill>
                  <a:srgbClr val="808080"/>
                </a:solidFill>
              </a:rPr>
              <a:t>Planungsabläufe </a:t>
            </a:r>
          </a:p>
          <a:p>
            <a:pPr algn="l"/>
            <a:endParaRPr lang="de-DE" sz="2000">
              <a:solidFill>
                <a:srgbClr val="808080"/>
              </a:solidFill>
            </a:endParaRPr>
          </a:p>
          <a:p>
            <a:pPr algn="l"/>
            <a:r>
              <a:rPr lang="de-DE" sz="2000">
                <a:solidFill>
                  <a:srgbClr val="808080"/>
                </a:solidFill>
              </a:rPr>
              <a:t>Seit 1969 Raumplanungsartikel in der Verfassung</a:t>
            </a:r>
          </a:p>
          <a:p>
            <a:pPr algn="l"/>
            <a:r>
              <a:rPr lang="de-DE" sz="2000">
                <a:solidFill>
                  <a:srgbClr val="808080"/>
                </a:solidFill>
              </a:rPr>
              <a:t>-Raumplanungsgesetz</a:t>
            </a:r>
          </a:p>
          <a:p>
            <a:pPr algn="l"/>
            <a:r>
              <a:rPr lang="de-DE" sz="2000">
                <a:solidFill>
                  <a:srgbClr val="808080"/>
                </a:solidFill>
              </a:rPr>
              <a:t>-Sachpläne des Bundes für Bundesaufgaben</a:t>
            </a:r>
          </a:p>
          <a:p>
            <a:pPr algn="l"/>
            <a:r>
              <a:rPr lang="de-DE" sz="2000">
                <a:solidFill>
                  <a:srgbClr val="808080"/>
                </a:solidFill>
              </a:rPr>
              <a:t/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Richtplanung</a:t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-in grossen Kantonen regionale Richtplanung</a:t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-Agglomerationsprogramme </a:t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/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Nutzungsplanung</a:t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-Gestaltungspläne</a:t>
            </a:r>
            <a:br>
              <a:rPr lang="de-DE" sz="2000">
                <a:solidFill>
                  <a:srgbClr val="808080"/>
                </a:solidFill>
              </a:rPr>
            </a:br>
            <a:r>
              <a:rPr lang="de-DE" sz="2000">
                <a:solidFill>
                  <a:srgbClr val="808080"/>
                </a:solidFill>
              </a:rPr>
              <a:t>-Quartierpläne </a:t>
            </a:r>
          </a:p>
        </p:txBody>
      </p:sp>
      <p:pic>
        <p:nvPicPr>
          <p:cNvPr id="26627" name="Bild 1" descr="8d2f32001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150" y="2133600"/>
            <a:ext cx="273685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28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188" y="1196975"/>
            <a:ext cx="8353425" cy="541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2800" dirty="0">
                <a:solidFill>
                  <a:schemeClr val="bg2"/>
                </a:solidFill>
              </a:rPr>
              <a:t>Raumplanungsgesetz RPG</a:t>
            </a:r>
          </a:p>
          <a:p>
            <a:pPr algn="l">
              <a:defRPr/>
            </a:pPr>
            <a:endParaRPr lang="de-DE" sz="1800" dirty="0">
              <a:solidFill>
                <a:schemeClr val="bg2"/>
              </a:solidFill>
            </a:endParaRPr>
          </a:p>
          <a:p>
            <a:pPr algn="l">
              <a:defRPr/>
            </a:pPr>
            <a:r>
              <a:rPr lang="de-DE" sz="1800" dirty="0">
                <a:solidFill>
                  <a:schemeClr val="bg2"/>
                </a:solidFill>
              </a:rPr>
              <a:t>Art. 1 Abs. 2, </a:t>
            </a:r>
            <a:r>
              <a:rPr lang="de-DE" sz="1800" dirty="0">
                <a:solidFill>
                  <a:srgbClr val="808080"/>
                </a:solidFill>
              </a:rPr>
              <a:t>Sie (die Kantone) unterstützen mit </a:t>
            </a:r>
            <a:r>
              <a:rPr lang="de-DE" sz="1800" dirty="0" err="1">
                <a:solidFill>
                  <a:srgbClr val="808080"/>
                </a:solidFill>
              </a:rPr>
              <a:t>Massnahmen</a:t>
            </a:r>
            <a:r>
              <a:rPr lang="de-DE" sz="1800" dirty="0">
                <a:solidFill>
                  <a:srgbClr val="808080"/>
                </a:solidFill>
              </a:rPr>
              <a:t> der Raumplanung insbesondere die Bestrebungen:</a:t>
            </a:r>
          </a:p>
          <a:p>
            <a:pPr marL="342900" indent="-342900" algn="l">
              <a:buFontTx/>
              <a:buAutoNum type="alphaLcPeriod"/>
              <a:defRPr/>
            </a:pPr>
            <a:r>
              <a:rPr lang="de-DE" sz="1600" b="0" dirty="0">
                <a:solidFill>
                  <a:srgbClr val="808080"/>
                </a:solidFill>
              </a:rPr>
              <a:t>die natürlichen Lebensgrundlagen wie Boden, Luft, Wasser, Wald und die Landschaft zu schützen;</a:t>
            </a:r>
          </a:p>
          <a:p>
            <a:pPr marL="342900" indent="-342900" algn="l">
              <a:buFontTx/>
              <a:buAutoNum type="alphaLcPeriod"/>
              <a:defRPr/>
            </a:pPr>
            <a:endParaRPr lang="de-DE" sz="1600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abis.2 </a:t>
            </a:r>
            <a:r>
              <a:rPr lang="de-DE" sz="1600" b="0" dirty="0">
                <a:solidFill>
                  <a:srgbClr val="808080"/>
                </a:solidFill>
              </a:rPr>
              <a:t>die Siedlungsentwicklung nach innen zu lenken, unter Berücksichtigung einer angemessenen Wohnqualität;</a:t>
            </a:r>
          </a:p>
          <a:p>
            <a:pPr algn="l">
              <a:defRPr/>
            </a:pPr>
            <a:endParaRPr lang="de-DE" sz="1600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b.3 </a:t>
            </a:r>
            <a:r>
              <a:rPr lang="de-DE" sz="1600" b="0" dirty="0">
                <a:solidFill>
                  <a:srgbClr val="808080"/>
                </a:solidFill>
              </a:rPr>
              <a:t>kompakte Siedlungen zu schaffen;</a:t>
            </a:r>
          </a:p>
          <a:p>
            <a:pPr algn="l">
              <a:defRPr/>
            </a:pPr>
            <a:endParaRPr lang="de-DE" sz="1600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bbis.4 </a:t>
            </a:r>
            <a:r>
              <a:rPr lang="de-DE" sz="1600" b="0" dirty="0">
                <a:solidFill>
                  <a:srgbClr val="808080"/>
                </a:solidFill>
              </a:rPr>
              <a:t>die räumlichen Voraussetzungen für die Wirtschaft zu schaffen und zu erhalten;</a:t>
            </a:r>
          </a:p>
          <a:p>
            <a:pPr algn="l">
              <a:defRPr/>
            </a:pPr>
            <a:endParaRPr lang="de-DE" sz="1600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c. </a:t>
            </a:r>
            <a:r>
              <a:rPr lang="de-DE" sz="1600" b="0" dirty="0">
                <a:solidFill>
                  <a:srgbClr val="808080"/>
                </a:solidFill>
              </a:rPr>
              <a:t>das soziale, wirtschaftliche und kulturelle Leben in den einzelnen Landesteilen zu fördern und auf eine angemessene Dezentralisation der Besiedlung und der Wirtschaft hinzuwirken;</a:t>
            </a:r>
          </a:p>
          <a:p>
            <a:pPr algn="l">
              <a:defRPr/>
            </a:pPr>
            <a:endParaRPr lang="de-DE" sz="1600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d. </a:t>
            </a:r>
            <a:r>
              <a:rPr lang="de-DE" sz="1600" b="0" dirty="0">
                <a:solidFill>
                  <a:srgbClr val="808080"/>
                </a:solidFill>
              </a:rPr>
              <a:t>die ausreichende Versorgungsbasis des Landes zu sichern;</a:t>
            </a:r>
          </a:p>
          <a:p>
            <a:pPr algn="l">
              <a:defRPr/>
            </a:pPr>
            <a:r>
              <a:rPr lang="de-DE" sz="1600" dirty="0">
                <a:solidFill>
                  <a:srgbClr val="808080"/>
                </a:solidFill>
              </a:rPr>
              <a:t>e. </a:t>
            </a:r>
            <a:r>
              <a:rPr lang="de-DE" sz="1600" b="0" dirty="0">
                <a:solidFill>
                  <a:srgbClr val="808080"/>
                </a:solidFill>
              </a:rPr>
              <a:t>die Gesamtverteidigung zu gewährleisten</a:t>
            </a:r>
            <a:r>
              <a:rPr lang="de-DE" b="0" dirty="0"/>
              <a:t>.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28674" name="Textfeld 2"/>
          <p:cNvSpPr txBox="1">
            <a:spLocks noChangeArrowheads="1"/>
          </p:cNvSpPr>
          <p:nvPr/>
        </p:nvSpPr>
        <p:spPr bwMode="auto">
          <a:xfrm>
            <a:off x="755650" y="1268413"/>
            <a:ext cx="8243888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>
                <a:solidFill>
                  <a:srgbClr val="808080"/>
                </a:solidFill>
              </a:rPr>
              <a:t>Wichtiger Grundsatz: </a:t>
            </a:r>
          </a:p>
          <a:p>
            <a:pPr algn="l" eaLnBrk="1" hangingPunct="1"/>
            <a:endParaRPr lang="de-DE">
              <a:solidFill>
                <a:srgbClr val="808080"/>
              </a:solidFill>
            </a:endParaRP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Trennung von Baugebiet und Nichtbaugebiet</a:t>
            </a:r>
          </a:p>
          <a:p>
            <a:pPr algn="l" eaLnBrk="1" hangingPunct="1"/>
            <a:r>
              <a:rPr lang="de-DE">
                <a:solidFill>
                  <a:srgbClr val="808080"/>
                </a:solidFill>
              </a:rPr>
              <a:t>aber Art. 24. Bauen ausserhalb der Bauzone</a:t>
            </a:r>
          </a:p>
          <a:p>
            <a:pPr algn="l" eaLnBrk="1" hangingPunct="1"/>
            <a:endParaRPr lang="de-DE" sz="1800">
              <a:solidFill>
                <a:srgbClr val="808080"/>
              </a:solidFill>
            </a:endParaRP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Art. 3, Abs.2 RPG: Die Landschaft ist zu schonen. Insbesondere sollen:</a:t>
            </a:r>
          </a:p>
          <a:p>
            <a:pPr algn="l" eaLnBrk="1" hangingPunct="1"/>
            <a:endParaRPr lang="de-DE" sz="1800">
              <a:solidFill>
                <a:srgbClr val="808080"/>
              </a:solidFill>
            </a:endParaRP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a.1 </a:t>
            </a:r>
            <a:r>
              <a:rPr lang="de-DE" sz="1800" b="0">
                <a:solidFill>
                  <a:srgbClr val="808080"/>
                </a:solidFill>
              </a:rPr>
              <a:t>der Landwirtschaft genügende Flächen geeigneten Kulturlandes, insbesondere Fruchtfolgeflächen, erhalten bleiben;</a:t>
            </a: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b. </a:t>
            </a:r>
            <a:r>
              <a:rPr lang="de-DE" sz="1800" b="0">
                <a:solidFill>
                  <a:srgbClr val="808080"/>
                </a:solidFill>
              </a:rPr>
              <a:t>Siedlungen, Bauten und Anlagen sich in die Landschaft einordnen;</a:t>
            </a: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c. </a:t>
            </a:r>
            <a:r>
              <a:rPr lang="de-DE" sz="1800" b="0">
                <a:solidFill>
                  <a:srgbClr val="808080"/>
                </a:solidFill>
              </a:rPr>
              <a:t>See- und Flussufer freigehalten und öffentlicher Zugang und Begehung erleichtert werden;</a:t>
            </a: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d. </a:t>
            </a:r>
            <a:r>
              <a:rPr lang="de-DE" sz="1800" b="0">
                <a:solidFill>
                  <a:srgbClr val="808080"/>
                </a:solidFill>
              </a:rPr>
              <a:t>naturnahe Landschaften und Erholungsräume erhalten bleiben;</a:t>
            </a: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e. </a:t>
            </a:r>
            <a:r>
              <a:rPr lang="de-DE" sz="1800" b="0">
                <a:solidFill>
                  <a:srgbClr val="808080"/>
                </a:solidFill>
              </a:rPr>
              <a:t>die Wälder ihre Funktionen erfüllen können.</a:t>
            </a:r>
          </a:p>
          <a:p>
            <a:pPr algn="l" eaLnBrk="1" hangingPunct="1"/>
            <a:endParaRPr lang="de-DE" sz="1800" b="0">
              <a:solidFill>
                <a:srgbClr val="808080"/>
              </a:solidFill>
            </a:endParaRPr>
          </a:p>
          <a:p>
            <a:pPr algn="l" eaLnBrk="1" hangingPunct="1"/>
            <a:endParaRPr lang="de-DE" sz="1800" b="0">
              <a:solidFill>
                <a:srgbClr val="808080"/>
              </a:solidFill>
            </a:endParaRPr>
          </a:p>
          <a:p>
            <a:pPr algn="l" eaLnBrk="1" hangingPunct="1"/>
            <a:r>
              <a:rPr lang="de-DE" sz="1800">
                <a:solidFill>
                  <a:srgbClr val="808080"/>
                </a:solidFill>
              </a:rPr>
              <a:t>-Siedlungen viele Grünflächen und Bäume enthalten.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68580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29698" name="Textfeld 2"/>
          <p:cNvSpPr txBox="1">
            <a:spLocks noChangeArrowheads="1"/>
          </p:cNvSpPr>
          <p:nvPr/>
        </p:nvSpPr>
        <p:spPr bwMode="auto">
          <a:xfrm>
            <a:off x="684213" y="1125538"/>
            <a:ext cx="82438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de-DE" sz="2800">
                <a:solidFill>
                  <a:srgbClr val="808080"/>
                </a:solidFill>
              </a:rPr>
              <a:t>Sachpläne des Bundes  </a:t>
            </a:r>
          </a:p>
          <a:p>
            <a:pPr algn="l" eaLnBrk="1" hangingPunct="1"/>
            <a:endParaRPr lang="de-DE">
              <a:solidFill>
                <a:srgbClr val="808080"/>
              </a:solidFill>
            </a:endParaRPr>
          </a:p>
          <a:p>
            <a:pPr algn="l" eaLnBrk="1" hangingPunct="1"/>
            <a:r>
              <a:rPr lang="de-DE">
                <a:solidFill>
                  <a:srgbClr val="666666"/>
                </a:solidFill>
              </a:rPr>
              <a:t>Planung von Infrastrukturen wie </a:t>
            </a:r>
            <a:r>
              <a:rPr lang="de-DE">
                <a:solidFill>
                  <a:schemeClr val="tx1"/>
                </a:solidFill>
              </a:rPr>
              <a:t>Nationalstrassen, Eisenbahnen, Flughäfen,                                   öffentlichem Personennahverkehr, Elektrizitätsübertragungsleitungen und militärischen Anlagen</a:t>
            </a:r>
            <a:r>
              <a:rPr lang="de-CH">
                <a:solidFill>
                  <a:schemeClr val="tx1"/>
                </a:solidFill>
              </a:rPr>
              <a:t> </a:t>
            </a:r>
          </a:p>
          <a:p>
            <a:pPr algn="l" eaLnBrk="1" hangingPunct="1"/>
            <a:endParaRPr lang="de-CH" sz="1800">
              <a:solidFill>
                <a:schemeClr val="tx1"/>
              </a:solidFill>
            </a:endParaRPr>
          </a:p>
          <a:p>
            <a:pPr algn="l" eaLnBrk="1" hangingPunct="1"/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29699" name="Textfeld 2"/>
          <p:cNvSpPr txBox="1">
            <a:spLocks noChangeArrowheads="1"/>
          </p:cNvSpPr>
          <p:nvPr/>
        </p:nvSpPr>
        <p:spPr bwMode="auto">
          <a:xfrm>
            <a:off x="4714875" y="49879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de-DE"/>
          </a:p>
        </p:txBody>
      </p:sp>
      <p:pic>
        <p:nvPicPr>
          <p:cNvPr id="29700" name="Bild 3" descr="konzeptteil_sis_uebersichtskar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44037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539750" y="146050"/>
            <a:ext cx="7772400" cy="762000"/>
          </a:xfrm>
        </p:spPr>
        <p:txBody>
          <a:bodyPr/>
          <a:lstStyle/>
          <a:p>
            <a:r>
              <a:rPr lang="de-DE" sz="3200">
                <a:latin typeface="Arial" charset="0"/>
                <a:ea typeface="ＭＳ Ｐゴシック" charset="0"/>
                <a:cs typeface="ＭＳ Ｐゴシック" charset="0"/>
              </a:rPr>
              <a:t>Biodiversität in der Planung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750" y="1052513"/>
            <a:ext cx="7632700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2800" dirty="0">
                <a:solidFill>
                  <a:srgbClr val="808080"/>
                </a:solidFill>
              </a:rPr>
              <a:t>Richtplanung</a:t>
            </a:r>
          </a:p>
          <a:p>
            <a:pPr algn="l">
              <a:defRPr/>
            </a:pPr>
            <a:endParaRPr lang="de-DE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dirty="0">
                <a:solidFill>
                  <a:srgbClr val="808080"/>
                </a:solidFill>
              </a:rPr>
              <a:t>Art. 8 RPG : Jeder Kanton erstellt einen Richtplan, worin er mindestens festlegt:</a:t>
            </a:r>
          </a:p>
          <a:p>
            <a:pPr marL="457200" indent="-457200" algn="l">
              <a:buFontTx/>
              <a:buAutoNum type="alphaLcPeriod"/>
              <a:defRPr/>
            </a:pPr>
            <a:r>
              <a:rPr lang="de-DE" b="0" dirty="0">
                <a:solidFill>
                  <a:srgbClr val="808080"/>
                </a:solidFill>
              </a:rPr>
              <a:t>wie der Kanton sich räumlich entwickeln soll;</a:t>
            </a:r>
          </a:p>
          <a:p>
            <a:pPr marL="457200" indent="-457200" algn="l">
              <a:buFontTx/>
              <a:buAutoNum type="alphaLcPeriod"/>
              <a:defRPr/>
            </a:pPr>
            <a:endParaRPr lang="de-DE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dirty="0">
                <a:solidFill>
                  <a:srgbClr val="808080"/>
                </a:solidFill>
              </a:rPr>
              <a:t>b. </a:t>
            </a:r>
            <a:r>
              <a:rPr lang="de-DE" b="0" dirty="0">
                <a:solidFill>
                  <a:srgbClr val="808080"/>
                </a:solidFill>
              </a:rPr>
              <a:t>wie die raumwirksamen Tätigkeiten im Hinblick auf die anzustrebende Entwicklung aufeinander abgestimmt werden;</a:t>
            </a:r>
          </a:p>
          <a:p>
            <a:pPr algn="l">
              <a:defRPr/>
            </a:pPr>
            <a:endParaRPr lang="de-DE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dirty="0">
                <a:solidFill>
                  <a:srgbClr val="808080"/>
                </a:solidFill>
              </a:rPr>
              <a:t>c. </a:t>
            </a:r>
            <a:r>
              <a:rPr lang="de-DE" b="0" dirty="0">
                <a:solidFill>
                  <a:srgbClr val="808080"/>
                </a:solidFill>
              </a:rPr>
              <a:t>in welcher zeitlichen Folge und mit welchen Mitteln vorgesehen ist, die Aufgaben zu erfüllen.</a:t>
            </a:r>
          </a:p>
          <a:p>
            <a:pPr algn="l">
              <a:defRPr/>
            </a:pPr>
            <a:endParaRPr lang="de-DE" b="0" dirty="0">
              <a:solidFill>
                <a:srgbClr val="808080"/>
              </a:solidFill>
            </a:endParaRPr>
          </a:p>
          <a:p>
            <a:pPr algn="l">
              <a:defRPr/>
            </a:pPr>
            <a:r>
              <a:rPr lang="de-DE" b="0" dirty="0">
                <a:solidFill>
                  <a:schemeClr val="tx2"/>
                </a:solidFill>
              </a:rPr>
              <a:t>2. Vorhaben mit gewichtigen Auswirkungen auf Raum und Umwelt bedürfen einer Grundlage im Richtplan</a:t>
            </a:r>
            <a:r>
              <a:rPr lang="de-DE" b="0" dirty="0"/>
              <a:t>.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2">
      <a:dk1>
        <a:srgbClr val="666666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Boreas.thmx</Template>
  <TotalTime>0</TotalTime>
  <Words>780</Words>
  <Application>Microsoft Macintosh PowerPoint</Application>
  <PresentationFormat>Bildschirmpräsentation (4:3)</PresentationFormat>
  <Paragraphs>165</Paragraphs>
  <Slides>30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ＭＳ Ｐゴシック</vt:lpstr>
      <vt:lpstr>Times New Roman</vt:lpstr>
      <vt:lpstr>Arial Black</vt:lpstr>
      <vt:lpstr>Standarddesign</vt:lpstr>
      <vt:lpstr>Biodiversität in der Planung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Biodiversität in der Planung </vt:lpstr>
      <vt:lpstr>PowerPoint-Präsentation</vt:lpstr>
      <vt:lpstr>Biodiversität in der Planung: Richtplanung </vt:lpstr>
      <vt:lpstr> </vt:lpstr>
      <vt:lpstr>Biodiversität in der Planung </vt:lpstr>
      <vt:lpstr>Biodiversität in der Planung </vt:lpstr>
      <vt:lpstr>Biodiversität in der Planung </vt:lpstr>
      <vt:lpstr> </vt:lpstr>
      <vt:lpstr>Biodiversität in der Planung </vt:lpstr>
      <vt:lpstr>Biodiversität in der Planung </vt:lpstr>
      <vt:lpstr>PowerPoint-Präsentation</vt:lpstr>
      <vt:lpstr>PowerPoint-Präsentation</vt:lpstr>
      <vt:lpstr>PowerPoint-Präsentation</vt:lpstr>
      <vt:lpstr>Mehrheitlich naturnahe  Bepflanzung in Gärten und  im öffentlichen Raum</vt:lpstr>
      <vt:lpstr>Biodiversität in der Planung </vt:lpstr>
      <vt:lpstr>Biodiversität in der Planung </vt:lpstr>
      <vt:lpstr>PowerPoint-Präsentation</vt:lpstr>
      <vt:lpstr>PowerPoint-Präsentation</vt:lpstr>
      <vt:lpstr>Biodiversität in der Planung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</dc:title>
  <dc:creator/>
  <cp:lastModifiedBy>Stefan Bachmann</cp:lastModifiedBy>
  <cp:revision>1093</cp:revision>
  <cp:lastPrinted>2016-11-22T08:17:42Z</cp:lastPrinted>
  <dcterms:created xsi:type="dcterms:W3CDTF">2014-04-25T13:38:58Z</dcterms:created>
  <dcterms:modified xsi:type="dcterms:W3CDTF">2016-12-08T14:08:04Z</dcterms:modified>
</cp:coreProperties>
</file>