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60" r:id="rId3"/>
    <p:sldId id="259" r:id="rId4"/>
    <p:sldId id="490" r:id="rId5"/>
    <p:sldId id="301" r:id="rId6"/>
    <p:sldId id="262" r:id="rId7"/>
    <p:sldId id="267" r:id="rId8"/>
    <p:sldId id="280" r:id="rId9"/>
    <p:sldId id="285" r:id="rId10"/>
    <p:sldId id="284" r:id="rId11"/>
    <p:sldId id="279" r:id="rId12"/>
    <p:sldId id="308" r:id="rId13"/>
    <p:sldId id="290" r:id="rId14"/>
    <p:sldId id="288" r:id="rId15"/>
    <p:sldId id="291" r:id="rId16"/>
    <p:sldId id="286" r:id="rId17"/>
    <p:sldId id="318" r:id="rId18"/>
    <p:sldId id="269" r:id="rId19"/>
    <p:sldId id="270" r:id="rId20"/>
    <p:sldId id="275" r:id="rId21"/>
    <p:sldId id="274" r:id="rId22"/>
    <p:sldId id="319" r:id="rId23"/>
    <p:sldId id="276" r:id="rId24"/>
    <p:sldId id="320" r:id="rId25"/>
    <p:sldId id="486" r:id="rId26"/>
    <p:sldId id="487" r:id="rId27"/>
    <p:sldId id="488" r:id="rId28"/>
    <p:sldId id="321" r:id="rId29"/>
    <p:sldId id="293" r:id="rId30"/>
    <p:sldId id="312" r:id="rId31"/>
    <p:sldId id="482" r:id="rId32"/>
    <p:sldId id="483" r:id="rId33"/>
    <p:sldId id="310" r:id="rId34"/>
    <p:sldId id="489" r:id="rId35"/>
    <p:sldId id="475" r:id="rId36"/>
    <p:sldId id="304" r:id="rId37"/>
    <p:sldId id="295" r:id="rId38"/>
    <p:sldId id="481" r:id="rId39"/>
    <p:sldId id="484" r:id="rId40"/>
    <p:sldId id="478" r:id="rId41"/>
    <p:sldId id="485" r:id="rId42"/>
    <p:sldId id="309" r:id="rId43"/>
    <p:sldId id="479" r:id="rId44"/>
    <p:sldId id="313" r:id="rId45"/>
    <p:sldId id="366" r:id="rId46"/>
    <p:sldId id="363" r:id="rId47"/>
    <p:sldId id="365" r:id="rId48"/>
    <p:sldId id="470" r:id="rId49"/>
    <p:sldId id="412" r:id="rId50"/>
    <p:sldId id="441" r:id="rId51"/>
    <p:sldId id="474" r:id="rId52"/>
    <p:sldId id="317" r:id="rId53"/>
    <p:sldId id="297" r:id="rId54"/>
    <p:sldId id="302" r:id="rId55"/>
    <p:sldId id="303"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100"/>
    <a:srgbClr val="0001FF"/>
    <a:srgbClr val="7D7D7D"/>
    <a:srgbClr val="FFFF05"/>
    <a:srgbClr val="535CA0"/>
    <a:srgbClr val="FEC0C0"/>
    <a:srgbClr val="FE8082"/>
    <a:srgbClr val="FC4043"/>
    <a:srgbClr val="FB0603"/>
    <a:srgbClr val="FAC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2" autoAdjust="0"/>
    <p:restoredTop sz="75843" autoAdjust="0"/>
  </p:normalViewPr>
  <p:slideViewPr>
    <p:cSldViewPr snapToGrid="0" snapToObjects="1">
      <p:cViewPr varScale="1">
        <p:scale>
          <a:sx n="88" d="100"/>
          <a:sy n="88" d="100"/>
        </p:scale>
        <p:origin x="1328" y="17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D4A57-DFEF-EB4B-8E78-B7A06339D8D9}" type="datetimeFigureOut">
              <a:rPr lang="de-DE" smtClean="0"/>
              <a:t>29.11.21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3F047-453F-734B-A31C-88542EF47050}" type="slidenum">
              <a:rPr lang="de-DE" smtClean="0"/>
              <a:t>‹Nr.›</a:t>
            </a:fld>
            <a:endParaRPr lang="de-DE"/>
          </a:p>
        </p:txBody>
      </p:sp>
    </p:spTree>
    <p:extLst>
      <p:ext uri="{BB962C8B-B14F-4D97-AF65-F5344CB8AC3E}">
        <p14:creationId xmlns:p14="http://schemas.microsoft.com/office/powerpoint/2010/main" val="315885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Bild: Beat </a:t>
            </a:r>
            <a:r>
              <a:rPr lang="de-DE" b="0" dirty="0" err="1"/>
              <a:t>Rüegger</a:t>
            </a:r>
            <a:endParaRPr lang="de-DE" b="0" dirty="0"/>
          </a:p>
          <a:p>
            <a:endParaRPr lang="de-DE" b="1" dirty="0"/>
          </a:p>
          <a:p>
            <a:endParaRPr lang="de-DE" b="1" dirty="0"/>
          </a:p>
          <a:p>
            <a:r>
              <a:rPr lang="de-DE" b="1" dirty="0"/>
              <a:t>Wenn nicht anders angegeben alle Bilder von BirdLife Schweiz</a:t>
            </a:r>
          </a:p>
        </p:txBody>
      </p:sp>
      <p:sp>
        <p:nvSpPr>
          <p:cNvPr id="4" name="Foliennummernplatzhalter 3"/>
          <p:cNvSpPr>
            <a:spLocks noGrp="1"/>
          </p:cNvSpPr>
          <p:nvPr>
            <p:ph type="sldNum" sz="quarter" idx="5"/>
          </p:nvPr>
        </p:nvSpPr>
        <p:spPr/>
        <p:txBody>
          <a:bodyPr/>
          <a:lstStyle/>
          <a:p>
            <a:fld id="{DE03F047-453F-734B-A31C-88542EF47050}" type="slidenum">
              <a:rPr lang="de-DE" smtClean="0"/>
              <a:t>1</a:t>
            </a:fld>
            <a:endParaRPr lang="de-DE"/>
          </a:p>
        </p:txBody>
      </p:sp>
    </p:spTree>
    <p:extLst>
      <p:ext uri="{BB962C8B-B14F-4D97-AF65-F5344CB8AC3E}">
        <p14:creationId xmlns:p14="http://schemas.microsoft.com/office/powerpoint/2010/main" val="331591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guter Feldlerchen-Lebensraum zeichnet sich durch diese Eigenschaften aus:</a:t>
            </a:r>
          </a:p>
          <a:p>
            <a:r>
              <a:rPr lang="de-DE" dirty="0"/>
              <a:t>Niedrige und (für später wichtig) lückige Vegetation braucht die Feldlerche nicht nur zur Nahrungssuche, sondern auch um ein Nest anlegen zu können.</a:t>
            </a:r>
          </a:p>
          <a:p>
            <a:r>
              <a:rPr lang="de-DE" dirty="0"/>
              <a:t>An den Säumen findet sie nicht nur Nahrung, sondern auch Brutplätze.</a:t>
            </a:r>
          </a:p>
          <a:p>
            <a:r>
              <a:rPr lang="de-DE" dirty="0"/>
              <a:t>Ein Mosaik aus verschiedenen Kulturen (in unterschiedlichen Wachstumsphasen) ermöglicht der Feldlerche immer Nahrung zu finden.</a:t>
            </a:r>
          </a:p>
          <a:p>
            <a:endParaRPr lang="de-DE" dirty="0"/>
          </a:p>
          <a:p>
            <a:endParaRPr lang="de-DE" dirty="0"/>
          </a:p>
          <a:p>
            <a:r>
              <a:rPr lang="de-CH" sz="1200" b="0" u="none" strike="noStrike" kern="1200" noProof="0" dirty="0">
                <a:solidFill>
                  <a:schemeClr val="tx1"/>
                </a:solidFill>
                <a:effectLst/>
                <a:latin typeface="+mn-lt"/>
                <a:ea typeface="+mn-ea"/>
                <a:cs typeface="+mn-cs"/>
              </a:rPr>
              <a:t>Bilder: </a:t>
            </a:r>
            <a:r>
              <a:rPr lang="de-CH" sz="1200" b="0" u="none" strike="noStrike" kern="1200" noProof="0" dirty="0" err="1">
                <a:solidFill>
                  <a:schemeClr val="tx1"/>
                </a:solidFill>
                <a:effectLst/>
                <a:latin typeface="+mn-lt"/>
                <a:ea typeface="+mn-ea"/>
                <a:cs typeface="+mn-cs"/>
              </a:rPr>
              <a:t>iStock</a:t>
            </a:r>
            <a:r>
              <a:rPr lang="de-CH" sz="1200" b="0" u="none" strike="noStrike" kern="1200" noProof="0" dirty="0">
                <a:solidFill>
                  <a:schemeClr val="tx1"/>
                </a:solidFill>
                <a:effectLst/>
                <a:latin typeface="+mn-lt"/>
                <a:ea typeface="+mn-ea"/>
                <a:cs typeface="+mn-cs"/>
              </a:rPr>
              <a:t> Feldlerche_iStock-1253004983 </a:t>
            </a:r>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10</a:t>
            </a:fld>
            <a:endParaRPr lang="de-DE"/>
          </a:p>
        </p:txBody>
      </p:sp>
    </p:spTree>
    <p:extLst>
      <p:ext uri="{BB962C8B-B14F-4D97-AF65-F5344CB8AC3E}">
        <p14:creationId xmlns:p14="http://schemas.microsoft.com/office/powerpoint/2010/main" val="111983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Nahrungssuche findet fast ausschließlich am Boden statt, alleine oder zu zweit.</a:t>
            </a:r>
          </a:p>
          <a:p>
            <a:endParaRPr lang="de-DE" dirty="0"/>
          </a:p>
          <a:p>
            <a:r>
              <a:rPr lang="de-DE" dirty="0"/>
              <a:t>Während sich die Feldlerche im Sommer mehrheitlich von Insekten ernährt – und insbesondere auch ihre Jungen damit füttert – stehen im Winter vor allem vegetarische Kost auf dem Speiseplan: Getreidekörner, Blätter von Getreide und auch Gras sowie Kräuter.</a:t>
            </a:r>
          </a:p>
          <a:p>
            <a:r>
              <a:rPr lang="de-DE" dirty="0"/>
              <a:t>(Unreifes) Getreide spielt auch im Sommer in Regenzeiten eine wichtige Rolle.</a:t>
            </a:r>
          </a:p>
          <a:p>
            <a:endParaRPr lang="de-DE" dirty="0"/>
          </a:p>
          <a:p>
            <a:r>
              <a:rPr lang="de-DE" dirty="0"/>
              <a:t>Zur einfacheren Zerkleinerung und Verdauung von Körnern werden kleine Steine geschluckt.</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11</a:t>
            </a:fld>
            <a:endParaRPr lang="de-DE"/>
          </a:p>
        </p:txBody>
      </p:sp>
    </p:spTree>
    <p:extLst>
      <p:ext uri="{BB962C8B-B14F-4D97-AF65-F5344CB8AC3E}">
        <p14:creationId xmlns:p14="http://schemas.microsoft.com/office/powerpoint/2010/main" val="307581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Nest wird nur vom Weibchen gebaut. Dafür wird eine Aushebung im Boden vorgenommen, die mit Gräsern ausgelegt wird um die Jungvögel vor Kälte zu schützen. Wichtig ist, dass das Nest gut getarnt ist, wegen potenziellen Raubtieren.</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12</a:t>
            </a:fld>
            <a:endParaRPr lang="de-DE"/>
          </a:p>
        </p:txBody>
      </p:sp>
    </p:spTree>
    <p:extLst>
      <p:ext uri="{BB962C8B-B14F-4D97-AF65-F5344CB8AC3E}">
        <p14:creationId xmlns:p14="http://schemas.microsoft.com/office/powerpoint/2010/main" val="63461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gesagt, wichtig ist eine lückige Vegetation, damit die Lerche das Nest gut bauen kann und dort auch unbemerkt hinkommt: um den Standort nicht zu verraten, landet sie nie direkt am Nest, sondern in der Umgebung und läuft dann zu ihren Jungen.</a:t>
            </a:r>
          </a:p>
          <a:p>
            <a:endParaRPr lang="de-DE" dirty="0"/>
          </a:p>
          <a:p>
            <a:r>
              <a:rPr lang="de-DE" dirty="0"/>
              <a:t>Die 3-4 Eier werden meist etwa ab Mitte April gelegt und für 10-14 Tage bebrütet, nur vom Weibchen.</a:t>
            </a:r>
          </a:p>
          <a:p>
            <a:endParaRPr lang="de-DE" dirty="0"/>
          </a:p>
          <a:p>
            <a:r>
              <a:rPr lang="de-DE" dirty="0"/>
              <a:t>Nach Schlüpfen der Jungvögel füttern beide Elternteile </a:t>
            </a:r>
            <a:r>
              <a:rPr lang="de-DE" b="1" dirty="0"/>
              <a:t>Insekten</a:t>
            </a:r>
            <a:r>
              <a:rPr lang="de-DE" dirty="0"/>
              <a:t>. Die Nestlinge verbringen gerade einmal 7-12 Tage im Nest wegen der andauernd lauernden Gefahr am Boden (kürzeste Nestlingszeit aller Singvögel). Die Jungvögel werden auch nach dem Verlassen des Nestes weiter gefüttert, bis sie mit 28-30 Tagen selbstständig sind.</a:t>
            </a:r>
          </a:p>
          <a:p>
            <a:endParaRPr lang="de-DE" dirty="0"/>
          </a:p>
          <a:p>
            <a:r>
              <a:rPr lang="de-DE" dirty="0"/>
              <a:t>In Mitteleuropa werden meist </a:t>
            </a:r>
            <a:r>
              <a:rPr lang="de-DE" b="1" dirty="0"/>
              <a:t>zwei Bruten pro Jahr </a:t>
            </a:r>
            <a:r>
              <a:rPr lang="de-DE" dirty="0"/>
              <a:t>ausgetragen. Teilweise finden sie als </a:t>
            </a:r>
            <a:r>
              <a:rPr lang="de-DE" b="1" dirty="0"/>
              <a:t>Schachtelbruten</a:t>
            </a:r>
            <a:r>
              <a:rPr lang="de-DE" dirty="0"/>
              <a:t> statt: das Männchen kümmert sich um die Fütterung der Jungvögel der ersten Brut, während das Weibchen bereits mit dem Bebrüten des zweiten Geleges beschäftigt ist.</a:t>
            </a:r>
          </a:p>
          <a:p>
            <a:endParaRPr lang="de-DE" dirty="0"/>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b="0" dirty="0"/>
              <a:t>Mathias Schäf</a:t>
            </a:r>
          </a:p>
        </p:txBody>
      </p:sp>
      <p:sp>
        <p:nvSpPr>
          <p:cNvPr id="4" name="Foliennummernplatzhalter 3"/>
          <p:cNvSpPr>
            <a:spLocks noGrp="1"/>
          </p:cNvSpPr>
          <p:nvPr>
            <p:ph type="sldNum" sz="quarter" idx="5"/>
          </p:nvPr>
        </p:nvSpPr>
        <p:spPr/>
        <p:txBody>
          <a:bodyPr/>
          <a:lstStyle/>
          <a:p>
            <a:fld id="{DE03F047-453F-734B-A31C-88542EF47050}" type="slidenum">
              <a:rPr lang="de-DE" smtClean="0"/>
              <a:t>13</a:t>
            </a:fld>
            <a:endParaRPr lang="de-DE"/>
          </a:p>
        </p:txBody>
      </p:sp>
    </p:spTree>
    <p:extLst>
      <p:ext uri="{BB962C8B-B14F-4D97-AF65-F5344CB8AC3E}">
        <p14:creationId xmlns:p14="http://schemas.microsoft.com/office/powerpoint/2010/main" val="275772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Video kann online herunter geladen werden unter </a:t>
            </a:r>
            <a:r>
              <a:rPr lang="de-DE" dirty="0" err="1"/>
              <a:t>www.birdlife.ch</a:t>
            </a:r>
            <a:r>
              <a:rPr lang="de-DE" dirty="0"/>
              <a:t>/</a:t>
            </a:r>
            <a:r>
              <a:rPr lang="de-DE" dirty="0" err="1"/>
              <a:t>feldlerche</a:t>
            </a:r>
            <a:endParaRPr lang="de-DE" dirty="0"/>
          </a:p>
          <a:p>
            <a:endParaRPr lang="de-DE" dirty="0"/>
          </a:p>
          <a:p>
            <a:endParaRPr lang="de-DE" dirty="0"/>
          </a:p>
          <a:p>
            <a:r>
              <a:rPr lang="de-DE" dirty="0"/>
              <a:t>Die Revierabgrenzung geschieht durch den bekannten Lerchengesang. Oft wird er im Singflug, seltener auch als Bodengesang von einer Warte aus vorgetragen.</a:t>
            </a:r>
          </a:p>
          <a:p>
            <a:endParaRPr lang="de-DE" dirty="0"/>
          </a:p>
          <a:p>
            <a:r>
              <a:rPr lang="de-DE" dirty="0"/>
              <a:t>Die Balz findet am Boden statt und beginnt teilweise schon Anfang Februar, mehrheitlich ab Mitte Februar/März.</a:t>
            </a:r>
          </a:p>
          <a:p>
            <a:endParaRPr lang="de-DE" dirty="0"/>
          </a:p>
          <a:p>
            <a:r>
              <a:rPr lang="de-DE" dirty="0"/>
              <a:t>Dabei singt die Feldlerche oft mehrere Minuten durchgehend, bis sie wieder zu Boden „stürzt“. Wenn die Brut bereits im Gange ist und das Revier verteidigt wird, kann der Gesang im Extremfall auch mal 20 Minuten anhalten.</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14</a:t>
            </a:fld>
            <a:endParaRPr lang="de-DE"/>
          </a:p>
        </p:txBody>
      </p:sp>
    </p:spTree>
    <p:extLst>
      <p:ext uri="{BB962C8B-B14F-4D97-AF65-F5344CB8AC3E}">
        <p14:creationId xmlns:p14="http://schemas.microsoft.com/office/powerpoint/2010/main" val="413358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Vögel aus der Schweiz überwintern entweder hier oder ziehen nach Südfrankreich manche auch nach Norditalien.</a:t>
            </a:r>
          </a:p>
          <a:p>
            <a:endParaRPr lang="de-CH" dirty="0"/>
          </a:p>
          <a:p>
            <a:r>
              <a:rPr lang="de-CH" dirty="0"/>
              <a:t>Unter schlechten Bedingungen im Winter (Bsp. Schneefall) wurden in CH schon Schwärme von 9000 Vögeln gezählt.</a:t>
            </a:r>
          </a:p>
          <a:p>
            <a:endParaRPr lang="de-CH" dirty="0"/>
          </a:p>
          <a:p>
            <a:r>
              <a:rPr lang="de-CH" dirty="0"/>
              <a:t>Vögel aus nördlichen Gebieten ziehen im Herbst nach Südwesteuropa, in den Mittelmeerraum oder nach Afrika bis an den Nordrand der Sahara.</a:t>
            </a:r>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15</a:t>
            </a:fld>
            <a:endParaRPr lang="de-DE"/>
          </a:p>
        </p:txBody>
      </p:sp>
    </p:spTree>
    <p:extLst>
      <p:ext uri="{BB962C8B-B14F-4D97-AF65-F5344CB8AC3E}">
        <p14:creationId xmlns:p14="http://schemas.microsoft.com/office/powerpoint/2010/main" val="93358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Erwachsenen Feldlerchen haben</a:t>
            </a:r>
            <a:r>
              <a:rPr lang="de-DE" baseline="0" dirty="0"/>
              <a:t> vor allem schnell fliegende Greifvögel wie Sperber, Baumfalke, Merlin und Wanderfalke als natürliche Feinde.</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Als </a:t>
            </a:r>
            <a:r>
              <a:rPr lang="de-DE" baseline="0" dirty="0" err="1"/>
              <a:t>Bodenbrüterin</a:t>
            </a:r>
            <a:r>
              <a:rPr lang="de-DE" baseline="0" dirty="0"/>
              <a:t> ist sie anfällig für </a:t>
            </a:r>
            <a:r>
              <a:rPr lang="de-CH" sz="1200" kern="1200" dirty="0">
                <a:solidFill>
                  <a:schemeClr val="tx1"/>
                </a:solidFill>
                <a:effectLst/>
                <a:latin typeface="+mn-lt"/>
                <a:ea typeface="+mn-ea"/>
                <a:cs typeface="+mn-cs"/>
              </a:rPr>
              <a:t>Brutverluste vor allem durch Fuchs, Hermelin, Katzen, Hunde, aber auch Raben oder Möwen</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Bilder:</a:t>
            </a:r>
            <a:r>
              <a:rPr lang="de-CH" sz="1200" kern="1200" baseline="0" dirty="0">
                <a:solidFill>
                  <a:schemeClr val="tx1"/>
                </a:solidFill>
                <a:effectLst/>
                <a:latin typeface="+mn-lt"/>
                <a:ea typeface="+mn-ea"/>
                <a:cs typeface="+mn-cs"/>
              </a:rPr>
              <a:t> Wikipedia</a:t>
            </a:r>
            <a:endParaRPr lang="de-CH" dirty="0"/>
          </a:p>
        </p:txBody>
      </p:sp>
      <p:sp>
        <p:nvSpPr>
          <p:cNvPr id="4" name="Foliennummernplatzhalter 3"/>
          <p:cNvSpPr>
            <a:spLocks noGrp="1"/>
          </p:cNvSpPr>
          <p:nvPr>
            <p:ph type="sldNum" sz="quarter" idx="10"/>
          </p:nvPr>
        </p:nvSpPr>
        <p:spPr/>
        <p:txBody>
          <a:bodyPr/>
          <a:lstStyle/>
          <a:p>
            <a:fld id="{DE03F047-453F-734B-A31C-88542EF47050}" type="slidenum">
              <a:rPr lang="de-DE" smtClean="0"/>
              <a:t>16</a:t>
            </a:fld>
            <a:endParaRPr lang="de-DE"/>
          </a:p>
        </p:txBody>
      </p:sp>
    </p:spTree>
    <p:extLst>
      <p:ext uri="{BB962C8B-B14F-4D97-AF65-F5344CB8AC3E}">
        <p14:creationId xmlns:p14="http://schemas.microsoft.com/office/powerpoint/2010/main" val="28510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latin typeface="+mn-lt"/>
                <a:cs typeface="Calibri" panose="020F0502020204030204" pitchFamily="34" charset="0"/>
              </a:rPr>
              <a:t>Ausgedehntes Verbreitungsgebiet von Japan bis </a:t>
            </a:r>
            <a:r>
              <a:rPr lang="de-DE" b="0" dirty="0" err="1">
                <a:latin typeface="+mn-lt"/>
                <a:cs typeface="Calibri" panose="020F0502020204030204" pitchFamily="34" charset="0"/>
              </a:rPr>
              <a:t>Grossbritannien</a:t>
            </a:r>
            <a:r>
              <a:rPr lang="de-DE" b="0" dirty="0">
                <a:latin typeface="+mn-lt"/>
                <a:cs typeface="Calibri" panose="020F0502020204030204" pitchFamily="34" charset="0"/>
              </a:rPr>
              <a:t> und vom Nordkap bis in den Mittelmeerraum. </a:t>
            </a:r>
            <a:r>
              <a:rPr lang="de-DE" sz="1200" b="0" dirty="0">
                <a:solidFill>
                  <a:srgbClr val="7D7D7D"/>
                </a:solidFill>
                <a:latin typeface="+mn-lt"/>
                <a:cs typeface="Calibri" panose="020F0502020204030204" pitchFamily="34" charset="0"/>
              </a:rPr>
              <a:t>Eingeführt in Australien,</a:t>
            </a:r>
          </a:p>
          <a:p>
            <a:r>
              <a:rPr lang="de-DE" sz="1200" b="0" dirty="0">
                <a:solidFill>
                  <a:srgbClr val="7D7D7D"/>
                </a:solidFill>
                <a:latin typeface="+mn-lt"/>
                <a:cs typeface="Calibri" panose="020F0502020204030204" pitchFamily="34" charset="0"/>
              </a:rPr>
              <a:t>Neuseeland, Hawaii und auf Vancouver Island (CA).</a:t>
            </a:r>
          </a:p>
          <a:p>
            <a:r>
              <a:rPr lang="de-DE" dirty="0"/>
              <a:t>Aufgrund des </a:t>
            </a:r>
            <a:r>
              <a:rPr lang="de-DE" dirty="0" err="1"/>
              <a:t>grossen</a:t>
            </a:r>
            <a:r>
              <a:rPr lang="de-DE" dirty="0"/>
              <a:t> Verbreitungsgebietes und einer globalen Population von geschätzten 290 bis 530 Millionen Individuen als nicht gefährdet eingestuft. Allgemeiner Trend aber abnehmend.</a:t>
            </a:r>
          </a:p>
          <a:p>
            <a:endParaRPr lang="de-DE" dirty="0"/>
          </a:p>
          <a:p>
            <a:r>
              <a:rPr lang="de-DE" dirty="0"/>
              <a:t>Verbreitungsdaten: BirdLife International</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17</a:t>
            </a:fld>
            <a:endParaRPr lang="de-DE"/>
          </a:p>
        </p:txBody>
      </p:sp>
    </p:spTree>
    <p:extLst>
      <p:ext uri="{BB962C8B-B14F-4D97-AF65-F5344CB8AC3E}">
        <p14:creationId xmlns:p14="http://schemas.microsoft.com/office/powerpoint/2010/main" val="417690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Verbreitung von 1950-59</a:t>
            </a:r>
          </a:p>
        </p:txBody>
      </p:sp>
      <p:sp>
        <p:nvSpPr>
          <p:cNvPr id="4" name="Foliennummernplatzhalter 3"/>
          <p:cNvSpPr>
            <a:spLocks noGrp="1"/>
          </p:cNvSpPr>
          <p:nvPr>
            <p:ph type="sldNum" sz="quarter" idx="5"/>
          </p:nvPr>
        </p:nvSpPr>
        <p:spPr/>
        <p:txBody>
          <a:bodyPr/>
          <a:lstStyle/>
          <a:p>
            <a:fld id="{DE03F047-453F-734B-A31C-88542EF47050}" type="slidenum">
              <a:rPr lang="de-DE" smtClean="0"/>
              <a:t>18</a:t>
            </a:fld>
            <a:endParaRPr lang="de-DE"/>
          </a:p>
        </p:txBody>
      </p:sp>
    </p:spTree>
    <p:extLst>
      <p:ext uri="{BB962C8B-B14F-4D97-AF65-F5344CB8AC3E}">
        <p14:creationId xmlns:p14="http://schemas.microsoft.com/office/powerpoint/2010/main" val="422336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Verbreitung von 1972-76</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19</a:t>
            </a:fld>
            <a:endParaRPr lang="de-DE"/>
          </a:p>
        </p:txBody>
      </p:sp>
    </p:spTree>
    <p:extLst>
      <p:ext uri="{BB962C8B-B14F-4D97-AF65-F5344CB8AC3E}">
        <p14:creationId xmlns:p14="http://schemas.microsoft.com/office/powerpoint/2010/main" val="392110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Feldlerche ist ein typischer Kulturfolger. Das </a:t>
            </a:r>
            <a:r>
              <a:rPr lang="de-DE" dirty="0" err="1"/>
              <a:t>heisst</a:t>
            </a:r>
            <a:r>
              <a:rPr lang="de-DE" dirty="0"/>
              <a:t>, dass sie dem Menschen und der von ihm geprägten Landschaft folgte und davon profitierte – insbesondere von Waldrodungen und der damit verbundenen Schaffung von offenen Flächen wie Felder und Äcker. Leider hat sich das Blatt in den letzten Dekaden gewendet, worauf wir zu einem späteren Zeitpunkt zu sprechen kommen.</a:t>
            </a:r>
          </a:p>
          <a:p>
            <a:endParaRPr lang="de-DE" dirty="0"/>
          </a:p>
          <a:p>
            <a:r>
              <a:rPr lang="de-DE" dirty="0"/>
              <a:t>Als Kulturfolger und früher sehr häufiger Vogel ging sie natürlich auf vielfältige Weise in Geschichten, Sprüche und Alltag des Menschen ein. Im Schweizerischen auch </a:t>
            </a:r>
            <a:r>
              <a:rPr lang="de-DE" dirty="0" err="1"/>
              <a:t>Himmellörchli</a:t>
            </a:r>
            <a:r>
              <a:rPr lang="de-DE" dirty="0"/>
              <a:t> genannt ging es dabei oft um ihren </a:t>
            </a:r>
            <a:r>
              <a:rPr lang="de-DE" dirty="0" err="1"/>
              <a:t>aussergewöhnlichen</a:t>
            </a:r>
            <a:r>
              <a:rPr lang="de-DE" dirty="0"/>
              <a:t> Gesang, ihre Flugkünste oder wie gut sie schmeckt. So z.B. im beliebten Volkslied „</a:t>
            </a:r>
            <a:r>
              <a:rPr lang="de-DE" dirty="0" err="1"/>
              <a:t>Gentille</a:t>
            </a:r>
            <a:r>
              <a:rPr lang="de-DE" dirty="0"/>
              <a:t> </a:t>
            </a:r>
            <a:r>
              <a:rPr lang="de-DE" dirty="0" err="1"/>
              <a:t>alouette</a:t>
            </a:r>
            <a:r>
              <a:rPr lang="de-DE" dirty="0"/>
              <a:t>“, wo es darum geht, wie man eine Lerche zum Verzehr fertig macht:</a:t>
            </a:r>
          </a:p>
          <a:p>
            <a:endParaRPr lang="de-DE" dirty="0"/>
          </a:p>
          <a:p>
            <a:r>
              <a:rPr lang="de-CH" i="1" dirty="0" err="1">
                <a:effectLst/>
              </a:rPr>
              <a:t>Alouette</a:t>
            </a:r>
            <a:r>
              <a:rPr lang="de-CH" i="1" dirty="0">
                <a:effectLst/>
              </a:rPr>
              <a:t>, </a:t>
            </a:r>
            <a:r>
              <a:rPr lang="de-CH" i="1" dirty="0" err="1">
                <a:effectLst/>
              </a:rPr>
              <a:t>gentille</a:t>
            </a:r>
            <a:r>
              <a:rPr lang="de-CH" i="1" dirty="0">
                <a:effectLst/>
              </a:rPr>
              <a:t> </a:t>
            </a:r>
            <a:r>
              <a:rPr lang="de-CH" i="1" dirty="0" err="1">
                <a:effectLst/>
              </a:rPr>
              <a:t>alouette</a:t>
            </a:r>
            <a:br>
              <a:rPr lang="de-CH" i="1" dirty="0">
                <a:effectLst/>
              </a:rPr>
            </a:br>
            <a:r>
              <a:rPr lang="de-CH" i="1" dirty="0" err="1">
                <a:effectLst/>
              </a:rPr>
              <a:t>Alouette</a:t>
            </a:r>
            <a:r>
              <a:rPr lang="de-CH" i="1" dirty="0">
                <a:effectLst/>
              </a:rPr>
              <a:t>, je </a:t>
            </a:r>
            <a:r>
              <a:rPr lang="de-CH" i="1" dirty="0" err="1">
                <a:effectLst/>
              </a:rPr>
              <a:t>te</a:t>
            </a:r>
            <a:r>
              <a:rPr lang="de-CH" i="1" dirty="0">
                <a:effectLst/>
              </a:rPr>
              <a:t> </a:t>
            </a:r>
            <a:r>
              <a:rPr lang="de-CH" i="1" dirty="0" err="1">
                <a:effectLst/>
              </a:rPr>
              <a:t>plumerai</a:t>
            </a:r>
            <a:endParaRPr lang="de-CH" i="1" dirty="0">
              <a:effectLst/>
            </a:endParaRPr>
          </a:p>
          <a:p>
            <a:endParaRPr lang="de-CH" i="1" dirty="0">
              <a:effectLst/>
            </a:endParaRPr>
          </a:p>
          <a:p>
            <a:r>
              <a:rPr lang="de-CH" dirty="0"/>
              <a:t>Lerche, hübsche Lerche</a:t>
            </a:r>
            <a:br>
              <a:rPr lang="de-CH" dirty="0"/>
            </a:br>
            <a:r>
              <a:rPr lang="de-CH" dirty="0"/>
              <a:t>Lerche, ich werde dich rupfen</a:t>
            </a:r>
          </a:p>
          <a:p>
            <a:endParaRPr lang="de-CH" dirty="0"/>
          </a:p>
          <a:p>
            <a:endParaRPr lang="de-DE" dirty="0"/>
          </a:p>
          <a:p>
            <a:endParaRPr lang="de-DE" dirty="0"/>
          </a:p>
          <a:p>
            <a:r>
              <a:rPr lang="de-DE" dirty="0"/>
              <a:t>Bild: Stefan Greif</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a:t>
            </a:fld>
            <a:endParaRPr lang="de-DE"/>
          </a:p>
        </p:txBody>
      </p:sp>
    </p:spTree>
    <p:extLst>
      <p:ext uri="{BB962C8B-B14F-4D97-AF65-F5344CB8AC3E}">
        <p14:creationId xmlns:p14="http://schemas.microsoft.com/office/powerpoint/2010/main" val="272879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Verbreitung von 1993-96</a:t>
            </a:r>
          </a:p>
          <a:p>
            <a:endParaRPr lang="de-DE" dirty="0"/>
          </a:p>
          <a:p>
            <a:r>
              <a:rPr lang="de-CH" dirty="0"/>
              <a:t>Seit 1993–1996 ist das Areal weiter geschrumpft und die Dichte hat fast überall abgenommen. Im Mittelland ist die Dichte mittlerweile wohl rund zehnmal tiefer als um 1990. Die Bestände sind auf allen Höhenstufen zurückgegangen. Regionale Untersuchungen ergaben Rückgänge seit etwa 1990 von 50 bis 77 %. </a:t>
            </a:r>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20</a:t>
            </a:fld>
            <a:endParaRPr lang="de-DE"/>
          </a:p>
        </p:txBody>
      </p:sp>
    </p:spTree>
    <p:extLst>
      <p:ext uri="{BB962C8B-B14F-4D97-AF65-F5344CB8AC3E}">
        <p14:creationId xmlns:p14="http://schemas.microsoft.com/office/powerpoint/2010/main" val="419991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Aktuelle Verbreitung (von 2013-16)</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21</a:t>
            </a:fld>
            <a:endParaRPr lang="de-DE"/>
          </a:p>
        </p:txBody>
      </p:sp>
    </p:spTree>
    <p:extLst>
      <p:ext uri="{BB962C8B-B14F-4D97-AF65-F5344CB8AC3E}">
        <p14:creationId xmlns:p14="http://schemas.microsoft.com/office/powerpoint/2010/main" val="2940196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Feldlerche ist ja immer noch weit verbreitet und häufig, wo ist das Problem?</a:t>
            </a:r>
          </a:p>
          <a:p>
            <a:endParaRPr lang="de-DE" dirty="0"/>
          </a:p>
          <a:p>
            <a:r>
              <a:rPr lang="de-DE" dirty="0"/>
              <a:t>Weit verbreitet ja, häufig aber leider nicht mehr.</a:t>
            </a:r>
          </a:p>
          <a:p>
            <a:endParaRPr lang="de-DE" dirty="0"/>
          </a:p>
          <a:p>
            <a:r>
              <a:rPr lang="de-DE" dirty="0"/>
              <a:t>Selber Trend in ganz Europa: seit 1980 Rückgang um 50%. Man schätzt, dass zwischen 1980 und 2017 um die 68 Millionen Feldlerchen in Europa verschwunden sind.</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22</a:t>
            </a:fld>
            <a:endParaRPr lang="de-DE"/>
          </a:p>
        </p:txBody>
      </p:sp>
    </p:spTree>
    <p:extLst>
      <p:ext uri="{BB962C8B-B14F-4D97-AF65-F5344CB8AC3E}">
        <p14:creationId xmlns:p14="http://schemas.microsoft.com/office/powerpoint/2010/main" val="298506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Dichtekarte lassen sich die starken Abnahmen (violett und pink) erahnen.</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23</a:t>
            </a:fld>
            <a:endParaRPr lang="de-DE"/>
          </a:p>
        </p:txBody>
      </p:sp>
    </p:spTree>
    <p:extLst>
      <p:ext uri="{BB962C8B-B14F-4D97-AF65-F5344CB8AC3E}">
        <p14:creationId xmlns:p14="http://schemas.microsoft.com/office/powerpoint/2010/main" val="788098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24</a:t>
            </a:fld>
            <a:endParaRPr lang="de-DE"/>
          </a:p>
        </p:txBody>
      </p:sp>
    </p:spTree>
    <p:extLst>
      <p:ext uri="{BB962C8B-B14F-4D97-AF65-F5344CB8AC3E}">
        <p14:creationId xmlns:p14="http://schemas.microsoft.com/office/powerpoint/2010/main" val="3303701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Aargau Feldlerchenreviere / Gemeinde 1990</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Daten: Kanton Aargau, Departement Bau, Verkehr und Umwelt</a:t>
            </a:r>
          </a:p>
        </p:txBody>
      </p:sp>
      <p:sp>
        <p:nvSpPr>
          <p:cNvPr id="4" name="Foliennummernplatzhalter 3"/>
          <p:cNvSpPr>
            <a:spLocks noGrp="1"/>
          </p:cNvSpPr>
          <p:nvPr>
            <p:ph type="sldNum" sz="quarter" idx="5"/>
          </p:nvPr>
        </p:nvSpPr>
        <p:spPr/>
        <p:txBody>
          <a:bodyPr/>
          <a:lstStyle/>
          <a:p>
            <a:fld id="{DE03F047-453F-734B-A31C-88542EF47050}" type="slidenum">
              <a:rPr lang="de-DE" smtClean="0"/>
              <a:t>25</a:t>
            </a:fld>
            <a:endParaRPr lang="de-DE"/>
          </a:p>
        </p:txBody>
      </p:sp>
    </p:spTree>
    <p:extLst>
      <p:ext uri="{BB962C8B-B14F-4D97-AF65-F5344CB8AC3E}">
        <p14:creationId xmlns:p14="http://schemas.microsoft.com/office/powerpoint/2010/main" val="404130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Aargau Feldlerchenreviere / Gemeinde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2011 wurden 204 Reviere gezählt und auf die Fläche ca. 400 Reviere hochgerechnet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Daten: </a:t>
            </a:r>
            <a:r>
              <a:rPr lang="de-DE" dirty="0" err="1"/>
              <a:t>Müller</a:t>
            </a:r>
            <a:r>
              <a:rPr lang="de-DE" dirty="0"/>
              <a:t>, Ernst 2014 Verbreitung und Dichte der Feldlerche und </a:t>
            </a:r>
            <a:r>
              <a:rPr lang="de-DE" dirty="0" err="1"/>
              <a:t>fünf</a:t>
            </a:r>
            <a:r>
              <a:rPr lang="de-DE" dirty="0"/>
              <a:t> weiterer </a:t>
            </a:r>
            <a:r>
              <a:rPr lang="de-DE" dirty="0" err="1"/>
              <a:t>Brutvögel</a:t>
            </a:r>
            <a:r>
              <a:rPr lang="de-DE" dirty="0"/>
              <a:t> des Kulturlandes im Kanton Aargau 2011</a:t>
            </a:r>
          </a:p>
        </p:txBody>
      </p:sp>
      <p:sp>
        <p:nvSpPr>
          <p:cNvPr id="4" name="Foliennummernplatzhalter 3"/>
          <p:cNvSpPr>
            <a:spLocks noGrp="1"/>
          </p:cNvSpPr>
          <p:nvPr>
            <p:ph type="sldNum" sz="quarter" idx="5"/>
          </p:nvPr>
        </p:nvSpPr>
        <p:spPr/>
        <p:txBody>
          <a:bodyPr/>
          <a:lstStyle/>
          <a:p>
            <a:fld id="{DE03F047-453F-734B-A31C-88542EF47050}" type="slidenum">
              <a:rPr lang="de-DE" smtClean="0"/>
              <a:t>26</a:t>
            </a:fld>
            <a:endParaRPr lang="de-DE"/>
          </a:p>
        </p:txBody>
      </p:sp>
    </p:spTree>
    <p:extLst>
      <p:ext uri="{BB962C8B-B14F-4D97-AF65-F5344CB8AC3E}">
        <p14:creationId xmlns:p14="http://schemas.microsoft.com/office/powerpoint/2010/main" val="460739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Aargau Feldlerchenreviere / Gemeinde 2021</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Daten: Kanton Aargau, Departement Bau, Verkehr und Umwelt</a:t>
            </a:r>
          </a:p>
        </p:txBody>
      </p:sp>
      <p:sp>
        <p:nvSpPr>
          <p:cNvPr id="4" name="Foliennummernplatzhalter 3"/>
          <p:cNvSpPr>
            <a:spLocks noGrp="1"/>
          </p:cNvSpPr>
          <p:nvPr>
            <p:ph type="sldNum" sz="quarter" idx="5"/>
          </p:nvPr>
        </p:nvSpPr>
        <p:spPr/>
        <p:txBody>
          <a:bodyPr/>
          <a:lstStyle/>
          <a:p>
            <a:fld id="{DE03F047-453F-734B-A31C-88542EF47050}" type="slidenum">
              <a:rPr lang="de-DE" smtClean="0"/>
              <a:t>27</a:t>
            </a:fld>
            <a:endParaRPr lang="de-DE"/>
          </a:p>
        </p:txBody>
      </p:sp>
    </p:spTree>
    <p:extLst>
      <p:ext uri="{BB962C8B-B14F-4D97-AF65-F5344CB8AC3E}">
        <p14:creationId xmlns:p14="http://schemas.microsoft.com/office/powerpoint/2010/main" val="1819109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Im Kanton Zürich sank der Bestand von 2008 bis 2017 nochmal um weitere 54 %. Auch in höheren Lagen nahm er ab, so im Engadin GR zwischen 1988 und 2010 um 44 %.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Gelbe Flächen: Die Feldlerche konnte sich nur beispielsweise in </a:t>
            </a:r>
            <a:r>
              <a:rPr lang="de-CH" sz="1200" b="0" i="0" u="none" strike="noStrike" kern="1200" dirty="0" err="1">
                <a:solidFill>
                  <a:schemeClr val="tx1"/>
                </a:solidFill>
                <a:effectLst/>
                <a:latin typeface="+mn-lt"/>
                <a:ea typeface="+mn-ea"/>
                <a:cs typeface="+mn-cs"/>
              </a:rPr>
              <a:t>Andelfingen</a:t>
            </a:r>
            <a:r>
              <a:rPr lang="de-CH" sz="1200" b="0" i="0" u="none" strike="noStrike" kern="1200" dirty="0">
                <a:solidFill>
                  <a:schemeClr val="tx1"/>
                </a:solidFill>
                <a:effectLst/>
                <a:latin typeface="+mn-lt"/>
                <a:ea typeface="+mn-ea"/>
                <a:cs typeface="+mn-cs"/>
              </a:rPr>
              <a:t> oder </a:t>
            </a:r>
            <a:r>
              <a:rPr lang="de-CH" sz="1200" b="0" i="0" u="none" strike="noStrike" kern="1200" dirty="0" err="1">
                <a:solidFill>
                  <a:schemeClr val="tx1"/>
                </a:solidFill>
                <a:effectLst/>
                <a:latin typeface="+mn-lt"/>
                <a:ea typeface="+mn-ea"/>
                <a:cs typeface="+mn-cs"/>
              </a:rPr>
              <a:t>Benken</a:t>
            </a:r>
            <a:r>
              <a:rPr lang="de-CH" sz="1200" b="0" i="0" u="none" strike="noStrike" kern="1200" dirty="0">
                <a:solidFill>
                  <a:schemeClr val="tx1"/>
                </a:solidFill>
                <a:effectLst/>
                <a:latin typeface="+mn-lt"/>
                <a:ea typeface="+mn-ea"/>
                <a:cs typeface="+mn-cs"/>
              </a:rPr>
              <a:t> halten (Schutzmassnahmen sind sehr gross) (blau und beige). Aber das Blau kann auch täuschen: in Laufen-</a:t>
            </a:r>
            <a:r>
              <a:rPr lang="de-CH" sz="1200" b="0" i="0" u="none" strike="noStrike" kern="1200" dirty="0" err="1">
                <a:solidFill>
                  <a:schemeClr val="tx1"/>
                </a:solidFill>
                <a:effectLst/>
                <a:latin typeface="+mn-lt"/>
                <a:ea typeface="+mn-ea"/>
                <a:cs typeface="+mn-cs"/>
              </a:rPr>
              <a:t>Uhwiesen</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Wasterkingen</a:t>
            </a:r>
            <a:r>
              <a:rPr lang="de-CH" sz="1200" b="0" i="0" u="none" strike="noStrike" kern="1200" dirty="0">
                <a:solidFill>
                  <a:schemeClr val="tx1"/>
                </a:solidFill>
                <a:effectLst/>
                <a:latin typeface="+mn-lt"/>
                <a:ea typeface="+mn-ea"/>
                <a:cs typeface="+mn-cs"/>
              </a:rPr>
              <a:t> und Winterthur waren die Bestände schon sehr klein, weshalb schnell eine «Zunahme» verzeichnet werden kann.</a:t>
            </a:r>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28</a:t>
            </a:fld>
            <a:endParaRPr lang="de-DE"/>
          </a:p>
        </p:txBody>
      </p:sp>
    </p:spTree>
    <p:extLst>
      <p:ext uri="{BB962C8B-B14F-4D97-AF65-F5344CB8AC3E}">
        <p14:creationId xmlns:p14="http://schemas.microsoft.com/office/powerpoint/2010/main" val="1660255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starke Intensivierung der Landwirtschaft hat nicht nur die Feldlerche in Bedrängnis gebracht. Sowohl im Ackerland als auch im Wiesland gibt es dabei </a:t>
            </a:r>
            <a:r>
              <a:rPr lang="de-DE" dirty="0" err="1"/>
              <a:t>grosse</a:t>
            </a:r>
            <a:r>
              <a:rPr lang="de-DE" dirty="0"/>
              <a:t> Probleme.</a:t>
            </a:r>
          </a:p>
          <a:p>
            <a:endParaRPr lang="de-DE" dirty="0"/>
          </a:p>
          <a:p>
            <a:r>
              <a:rPr lang="de-DE" dirty="0"/>
              <a:t>Bild: Lorenz</a:t>
            </a:r>
            <a:r>
              <a:rPr lang="de-DE" baseline="0" dirty="0"/>
              <a:t> Heer</a:t>
            </a:r>
            <a:endParaRPr lang="de-DE" dirty="0"/>
          </a:p>
        </p:txBody>
      </p:sp>
      <p:sp>
        <p:nvSpPr>
          <p:cNvPr id="4" name="Foliennummernplatzhalter 3"/>
          <p:cNvSpPr>
            <a:spLocks noGrp="1"/>
          </p:cNvSpPr>
          <p:nvPr>
            <p:ph type="sldNum" sz="quarter" idx="10"/>
          </p:nvPr>
        </p:nvSpPr>
        <p:spPr/>
        <p:txBody>
          <a:bodyPr/>
          <a:lstStyle/>
          <a:p>
            <a:fld id="{DE03F047-453F-734B-A31C-88542EF47050}" type="slidenum">
              <a:rPr lang="de-DE" smtClean="0"/>
              <a:t>29</a:t>
            </a:fld>
            <a:endParaRPr lang="de-DE"/>
          </a:p>
        </p:txBody>
      </p:sp>
    </p:spTree>
    <p:extLst>
      <p:ext uri="{BB962C8B-B14F-4D97-AF65-F5344CB8AC3E}">
        <p14:creationId xmlns:p14="http://schemas.microsoft.com/office/powerpoint/2010/main" val="198971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Feldlerche, oft einfach als Lerche bezeichnet, hat in vielen berühmten literarischen Werke ihren Platz gefunden. So beispielsweise in </a:t>
            </a:r>
            <a:r>
              <a:rPr lang="de-DE" dirty="0" err="1"/>
              <a:t>Sheakespeares</a:t>
            </a:r>
            <a:r>
              <a:rPr lang="de-DE" dirty="0"/>
              <a:t> „Romeo und Julia“ (Julia versucht Romeo zu überzeugen, dass dort </a:t>
            </a:r>
            <a:r>
              <a:rPr lang="de-DE" dirty="0" err="1"/>
              <a:t>draussen</a:t>
            </a:r>
            <a:r>
              <a:rPr lang="de-DE" dirty="0"/>
              <a:t> die Nachtigall und nicht die Lerche gesungen hat, was bedeuten würde, dass es noch früh ist und er noch bleiben kann)</a:t>
            </a:r>
          </a:p>
          <a:p>
            <a:endParaRPr lang="de-DE" dirty="0"/>
          </a:p>
          <a:p>
            <a:r>
              <a:rPr lang="de-DE" dirty="0"/>
              <a:t>Auch in Goethes „Faust“ kommt sie vor und vermittelt das ermutigende/befreiende Gefühl, dass man mit der aufsteigenden Lerche verknüpft:</a:t>
            </a:r>
          </a:p>
          <a:p>
            <a:endParaRPr lang="de-DE" dirty="0"/>
          </a:p>
          <a:p>
            <a:r>
              <a:rPr lang="de-CH" dirty="0"/>
              <a:t>Doch ist es jedem eingeboren,</a:t>
            </a:r>
            <a:br>
              <a:rPr lang="de-CH" dirty="0"/>
            </a:br>
            <a:r>
              <a:rPr lang="de-CH" dirty="0" err="1"/>
              <a:t>daß</a:t>
            </a:r>
            <a:r>
              <a:rPr lang="de-CH" dirty="0"/>
              <a:t> sein Gefühl hinauf- und vorwärtsdringt,</a:t>
            </a:r>
            <a:br>
              <a:rPr lang="de-CH" dirty="0"/>
            </a:br>
            <a:r>
              <a:rPr lang="de-CH" dirty="0"/>
              <a:t>wenn über uns, im blauen Raum verloren,</a:t>
            </a:r>
            <a:br>
              <a:rPr lang="de-CH" dirty="0"/>
            </a:br>
            <a:r>
              <a:rPr lang="de-CH" dirty="0"/>
              <a:t>ihr schmetternd Lied die Lerche sing,</a:t>
            </a:r>
            <a:endParaRPr lang="de-DE" dirty="0"/>
          </a:p>
          <a:p>
            <a:endParaRPr lang="de-DE" dirty="0"/>
          </a:p>
          <a:p>
            <a:endParaRPr lang="de-DE" dirty="0"/>
          </a:p>
          <a:p>
            <a:endParaRPr lang="de-DE" dirty="0"/>
          </a:p>
          <a:p>
            <a:r>
              <a:rPr lang="de-DE" dirty="0"/>
              <a:t>Bild: https://</a:t>
            </a:r>
            <a:r>
              <a:rPr lang="de-DE" dirty="0" err="1"/>
              <a:t>gutezitate.com</a:t>
            </a:r>
            <a:r>
              <a:rPr lang="de-DE" dirty="0"/>
              <a:t>/</a:t>
            </a:r>
            <a:r>
              <a:rPr lang="de-DE" dirty="0" err="1"/>
              <a:t>zitat</a:t>
            </a:r>
            <a:r>
              <a:rPr lang="de-DE" dirty="0"/>
              <a:t>/260404</a:t>
            </a:r>
          </a:p>
        </p:txBody>
      </p:sp>
      <p:sp>
        <p:nvSpPr>
          <p:cNvPr id="4" name="Foliennummernplatzhalter 3"/>
          <p:cNvSpPr>
            <a:spLocks noGrp="1"/>
          </p:cNvSpPr>
          <p:nvPr>
            <p:ph type="sldNum" sz="quarter" idx="5"/>
          </p:nvPr>
        </p:nvSpPr>
        <p:spPr/>
        <p:txBody>
          <a:bodyPr/>
          <a:lstStyle/>
          <a:p>
            <a:fld id="{DE03F047-453F-734B-A31C-88542EF47050}" type="slidenum">
              <a:rPr lang="de-DE" smtClean="0"/>
              <a:t>3</a:t>
            </a:fld>
            <a:endParaRPr lang="de-DE"/>
          </a:p>
        </p:txBody>
      </p:sp>
    </p:spTree>
    <p:extLst>
      <p:ext uri="{BB962C8B-B14F-4D97-AF65-F5344CB8AC3E}">
        <p14:creationId xmlns:p14="http://schemas.microsoft.com/office/powerpoint/2010/main" val="3745076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heutige Agrarland ist meistens nicht mehr geeignet für die Feldlerche. Keine Brutmöglichkeit, wenig Nahrung da wenig Biodiversität, oft zu viel Störung.</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Bilder: Christa Glauser</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30</a:t>
            </a:fld>
            <a:endParaRPr lang="de-DE"/>
          </a:p>
        </p:txBody>
      </p:sp>
    </p:spTree>
    <p:extLst>
      <p:ext uri="{BB962C8B-B14F-4D97-AF65-F5344CB8AC3E}">
        <p14:creationId xmlns:p14="http://schemas.microsoft.com/office/powerpoint/2010/main" val="3576961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Neben vielen anderen typischen Arten der Agrarlandschaft, verlor die Feldlerche über 50% ihrer Bestände seit 1980!</a:t>
            </a:r>
          </a:p>
          <a:p>
            <a:endParaRPr lang="de-CH" dirty="0"/>
          </a:p>
          <a:p>
            <a:endParaRPr lang="de-CH" dirty="0"/>
          </a:p>
          <a:p>
            <a:r>
              <a:rPr lang="de-CH" dirty="0"/>
              <a:t>Abbildung nach https://</a:t>
            </a:r>
            <a:r>
              <a:rPr lang="de-CH" dirty="0" err="1"/>
              <a:t>onlinelibrary.wiley.com</a:t>
            </a:r>
            <a:r>
              <a:rPr lang="de-CH" dirty="0"/>
              <a:t>/</a:t>
            </a:r>
            <a:r>
              <a:rPr lang="de-CH" dirty="0" err="1"/>
              <a:t>doi</a:t>
            </a:r>
            <a:r>
              <a:rPr lang="de-CH" dirty="0"/>
              <a:t>/10.1002/ece3.8282</a:t>
            </a:r>
          </a:p>
        </p:txBody>
      </p:sp>
      <p:sp>
        <p:nvSpPr>
          <p:cNvPr id="4" name="Foliennummernplatzhalter 3"/>
          <p:cNvSpPr>
            <a:spLocks noGrp="1"/>
          </p:cNvSpPr>
          <p:nvPr>
            <p:ph type="sldNum" sz="quarter" idx="5"/>
          </p:nvPr>
        </p:nvSpPr>
        <p:spPr/>
        <p:txBody>
          <a:bodyPr/>
          <a:lstStyle/>
          <a:p>
            <a:fld id="{DE03F047-453F-734B-A31C-88542EF47050}" type="slidenum">
              <a:rPr lang="de-DE" smtClean="0"/>
              <a:t>31</a:t>
            </a:fld>
            <a:endParaRPr lang="de-DE"/>
          </a:p>
        </p:txBody>
      </p:sp>
    </p:spTree>
    <p:extLst>
      <p:ext uri="{BB962C8B-B14F-4D97-AF65-F5344CB8AC3E}">
        <p14:creationId xmlns:p14="http://schemas.microsoft.com/office/powerpoint/2010/main" val="211605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Vor allem Insektenfresser haben immer mehr zu kämpfen in der Landwirtschaft.</a:t>
            </a:r>
          </a:p>
        </p:txBody>
      </p:sp>
      <p:sp>
        <p:nvSpPr>
          <p:cNvPr id="4" name="Foliennummernplatzhalter 3"/>
          <p:cNvSpPr>
            <a:spLocks noGrp="1"/>
          </p:cNvSpPr>
          <p:nvPr>
            <p:ph type="sldNum" sz="quarter" idx="5"/>
          </p:nvPr>
        </p:nvSpPr>
        <p:spPr/>
        <p:txBody>
          <a:bodyPr/>
          <a:lstStyle/>
          <a:p>
            <a:fld id="{DE03F047-453F-734B-A31C-88542EF47050}" type="slidenum">
              <a:rPr lang="de-DE" smtClean="0"/>
              <a:t>32</a:t>
            </a:fld>
            <a:endParaRPr lang="de-DE"/>
          </a:p>
        </p:txBody>
      </p:sp>
    </p:spTree>
    <p:extLst>
      <p:ext uri="{BB962C8B-B14F-4D97-AF65-F5344CB8AC3E}">
        <p14:creationId xmlns:p14="http://schemas.microsoft.com/office/powerpoint/2010/main" val="2046523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Wiesland des Mittellandes ist die Feldlerche quasi ausgestorben. Die häufige Mahd lässt ihr trotz ihrer eigentlich sehr schnellen Brutdauer keine Zeit. Durch die Überdüngung ist es auch viel zu dicht und bietet dazu wenig Nahrung.</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Jaro Schacht</a:t>
            </a:r>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33</a:t>
            </a:fld>
            <a:endParaRPr lang="de-DE"/>
          </a:p>
        </p:txBody>
      </p:sp>
    </p:spTree>
    <p:extLst>
      <p:ext uri="{BB962C8B-B14F-4D97-AF65-F5344CB8AC3E}">
        <p14:creationId xmlns:p14="http://schemas.microsoft.com/office/powerpoint/2010/main" val="1958072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Feldlerche ist nicht die einzige die im Wiesland kämpft. In den letzten Jahren haben die Wiesenbrüter vor allem im Mittelland stark abgenommen. Die augenscheinliche Zunahme in den Berggebieten soll nicht täuschen: im Jura und vor allem den Alpengebieten war die Erfassung 1950-59 noch sehr lückenhaft.</a:t>
            </a:r>
          </a:p>
        </p:txBody>
      </p:sp>
      <p:sp>
        <p:nvSpPr>
          <p:cNvPr id="4" name="Foliennummernplatzhalter 3"/>
          <p:cNvSpPr>
            <a:spLocks noGrp="1"/>
          </p:cNvSpPr>
          <p:nvPr>
            <p:ph type="sldNum" sz="quarter" idx="5"/>
          </p:nvPr>
        </p:nvSpPr>
        <p:spPr/>
        <p:txBody>
          <a:bodyPr/>
          <a:lstStyle/>
          <a:p>
            <a:fld id="{DE03F047-453F-734B-A31C-88542EF47050}" type="slidenum">
              <a:rPr lang="de-DE" smtClean="0"/>
              <a:t>34</a:t>
            </a:fld>
            <a:endParaRPr lang="de-DE"/>
          </a:p>
        </p:txBody>
      </p:sp>
    </p:spTree>
    <p:extLst>
      <p:ext uri="{BB962C8B-B14F-4D97-AF65-F5344CB8AC3E}">
        <p14:creationId xmlns:p14="http://schemas.microsoft.com/office/powerpoint/2010/main" val="3546352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Feldlerche ist eine Prioritätsart der Artenförderung in der Schweiz sowie eine national prioritäre Art.</a:t>
            </a:r>
          </a:p>
          <a:p>
            <a:endParaRPr lang="de-DE" dirty="0"/>
          </a:p>
          <a:p>
            <a:r>
              <a:rPr lang="de-DE" dirty="0"/>
              <a:t>Buntbrachen</a:t>
            </a:r>
            <a:r>
              <a:rPr lang="de-DE" baseline="0" dirty="0"/>
              <a:t> und extensive Wiesen fördern einerseits Insekten </a:t>
            </a:r>
            <a:r>
              <a:rPr lang="mr-IN" baseline="0" dirty="0"/>
              <a:t>–</a:t>
            </a:r>
            <a:r>
              <a:rPr lang="de-DE" baseline="0" dirty="0"/>
              <a:t> die Nahrung der Feldlerche -, anderseits stellen sie mögliche Brutplätze dar. Je grösser eine solche Fläche ist, desto besser sind die Feldlerchen gegen Nestverlust durch Katzen, Füchse etc. geschützt.</a:t>
            </a:r>
          </a:p>
          <a:p>
            <a:endParaRPr lang="de-DE" baseline="0" dirty="0"/>
          </a:p>
          <a:p>
            <a:r>
              <a:rPr lang="de-DE" baseline="0" dirty="0"/>
              <a:t>Wintergetreide sind beim Brutbeginn der Lerche bereits zu hoch gewachsen als dass die als Brutstandort verwendet werden könnten. Die ideale Pflanzenhöhe von 15-40cm ist bei Sommergetreide gegeben. Zudem wird dieses später im Jahr geschnitten und reduziert damit Brutverluste.</a:t>
            </a:r>
          </a:p>
          <a:p>
            <a:endParaRPr lang="de-DE" baseline="0" dirty="0"/>
          </a:p>
          <a:p>
            <a:r>
              <a:rPr lang="de-DE" baseline="0" dirty="0"/>
              <a:t>Durch eine Weitsaat, also der absichtlichen Aussaat von Getreide mit relativ </a:t>
            </a:r>
            <a:r>
              <a:rPr lang="de-DE" baseline="0" dirty="0" err="1"/>
              <a:t>grossen</a:t>
            </a:r>
            <a:r>
              <a:rPr lang="de-DE" baseline="0" dirty="0"/>
              <a:t> Abständen, wird der Feldlerche eine genug lückige Brutfläche angeboten. Dieselbe Wirkung haben Lerchenfenster und </a:t>
            </a:r>
            <a:r>
              <a:rPr lang="mr-IN" baseline="0" dirty="0"/>
              <a:t>–</a:t>
            </a:r>
            <a:r>
              <a:rPr lang="de-DE" baseline="0" dirty="0"/>
              <a:t>streifen. Dies funktioniert aber nur, wenn auch der restliche Lebensraum z.B. durch Buntbrachen aufgewertet wird.</a:t>
            </a:r>
          </a:p>
          <a:p>
            <a:endParaRPr lang="de-DE" baseline="0" dirty="0"/>
          </a:p>
          <a:p>
            <a:r>
              <a:rPr lang="de-DE" baseline="0" dirty="0"/>
              <a:t>Der Verzicht auf Herbizide und Insektizide haben eine höhere Biodiversität und damit ein besseres Nahrungsangebot zu folge. Ebenfalls positiv zu einer </a:t>
            </a:r>
            <a:r>
              <a:rPr lang="de-DE" baseline="0" dirty="0" err="1"/>
              <a:t>lückigeren</a:t>
            </a:r>
            <a:r>
              <a:rPr lang="de-DE" baseline="0" dirty="0"/>
              <a:t> Vegetation beitragend wirkt eine reduzierte Düngung.</a:t>
            </a:r>
          </a:p>
          <a:p>
            <a:endParaRPr lang="de-DE" baseline="0" dirty="0"/>
          </a:p>
          <a:p>
            <a:endParaRPr lang="de-DE" baseline="0" dirty="0"/>
          </a:p>
          <a:p>
            <a:r>
              <a:rPr lang="de-DE" dirty="0"/>
              <a:t>Zu häufige Mahd ist für Wiesenbrüter ein Problem. Die Nester (teilweise auch die Altvögel) werden zerstört und damit Bruten und ein Bestanderhalt verunmöglicht. Wo Wiesenbrüter ihre Jungen aufziehen, müssen Heuwiesen mindestens bis zum 15. Juli stehen bleiben.</a:t>
            </a:r>
            <a:endParaRPr lang="de-DE" baseline="0" dirty="0"/>
          </a:p>
          <a:p>
            <a:endParaRPr lang="de-DE" baseline="0" dirty="0"/>
          </a:p>
          <a:p>
            <a:endParaRPr lang="de-DE" baseline="0" dirty="0"/>
          </a:p>
          <a:p>
            <a:r>
              <a:rPr lang="de-DE" baseline="0" dirty="0"/>
              <a:t>Bilder: Buntbrache: Agrofutura</a:t>
            </a:r>
          </a:p>
          <a:p>
            <a:r>
              <a:rPr lang="de-DE" baseline="0" dirty="0"/>
              <a:t>Weite Saat: Stefan Greif</a:t>
            </a:r>
          </a:p>
          <a:p>
            <a:r>
              <a:rPr lang="de-DE" baseline="0" dirty="0"/>
              <a:t>Lerchenfenster: Wikipedia </a:t>
            </a:r>
            <a:r>
              <a:rPr lang="de-DE" baseline="0" dirty="0" err="1"/>
              <a:t>Ostbevern</a:t>
            </a:r>
            <a:r>
              <a:rPr lang="de-DE" baseline="0" dirty="0"/>
              <a:t>,_</a:t>
            </a:r>
            <a:r>
              <a:rPr lang="de-DE" baseline="0" dirty="0" err="1"/>
              <a:t>Schirl</a:t>
            </a:r>
            <a:r>
              <a:rPr lang="de-DE" baseline="0" dirty="0"/>
              <a:t>_--_2014_--_8483.jpg</a:t>
            </a:r>
          </a:p>
        </p:txBody>
      </p:sp>
      <p:sp>
        <p:nvSpPr>
          <p:cNvPr id="4" name="Foliennummernplatzhalter 3"/>
          <p:cNvSpPr>
            <a:spLocks noGrp="1"/>
          </p:cNvSpPr>
          <p:nvPr>
            <p:ph type="sldNum" sz="quarter" idx="10"/>
          </p:nvPr>
        </p:nvSpPr>
        <p:spPr/>
        <p:txBody>
          <a:bodyPr/>
          <a:lstStyle/>
          <a:p>
            <a:fld id="{DE03F047-453F-734B-A31C-88542EF47050}" type="slidenum">
              <a:rPr lang="de-DE" smtClean="0"/>
              <a:t>35</a:t>
            </a:fld>
            <a:endParaRPr lang="de-DE"/>
          </a:p>
        </p:txBody>
      </p:sp>
    </p:spTree>
    <p:extLst>
      <p:ext uri="{BB962C8B-B14F-4D97-AF65-F5344CB8AC3E}">
        <p14:creationId xmlns:p14="http://schemas.microsoft.com/office/powerpoint/2010/main" val="3394557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baseline="0" dirty="0"/>
          </a:p>
          <a:p>
            <a:endParaRPr lang="de-DE" baseline="0" dirty="0"/>
          </a:p>
          <a:p>
            <a:endParaRPr lang="de-DE" baseline="0" dirty="0"/>
          </a:p>
          <a:p>
            <a:r>
              <a:rPr lang="de-DE" baseline="0" dirty="0"/>
              <a:t>Bilder: </a:t>
            </a:r>
            <a:r>
              <a:rPr lang="de-DE" sz="1200" b="0" i="0" u="none" strike="noStrike" kern="1200" baseline="0" dirty="0">
                <a:solidFill>
                  <a:schemeClr val="tx1"/>
                </a:solidFill>
                <a:latin typeface="+mn-lt"/>
                <a:ea typeface="+mn-ea"/>
                <a:cs typeface="+mn-cs"/>
              </a:rPr>
              <a:t>Stefan Greif</a:t>
            </a:r>
            <a:endParaRPr lang="de-DE" b="0" dirty="0"/>
          </a:p>
        </p:txBody>
      </p:sp>
      <p:sp>
        <p:nvSpPr>
          <p:cNvPr id="4" name="Foliennummernplatzhalter 3"/>
          <p:cNvSpPr>
            <a:spLocks noGrp="1"/>
          </p:cNvSpPr>
          <p:nvPr>
            <p:ph type="sldNum" sz="quarter" idx="10"/>
          </p:nvPr>
        </p:nvSpPr>
        <p:spPr/>
        <p:txBody>
          <a:bodyPr/>
          <a:lstStyle/>
          <a:p>
            <a:fld id="{DE03F047-453F-734B-A31C-88542EF47050}" type="slidenum">
              <a:rPr lang="de-DE" smtClean="0"/>
              <a:t>36</a:t>
            </a:fld>
            <a:endParaRPr lang="de-DE"/>
          </a:p>
        </p:txBody>
      </p:sp>
    </p:spTree>
    <p:extLst>
      <p:ext uri="{BB962C8B-B14F-4D97-AF65-F5344CB8AC3E}">
        <p14:creationId xmlns:p14="http://schemas.microsoft.com/office/powerpoint/2010/main" val="199679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Neben</a:t>
            </a:r>
            <a:r>
              <a:rPr lang="de-DE" baseline="0" dirty="0"/>
              <a:t> einer allgemeinen Steigerung der Biodiversität fördern die Feldlerche fördernde Massnahmen auch andere Bodenbrütende Vogelarten wie die Schafstelze, Wachtel, Wachtelkönig oder auch das Schwarzkehlchen.</a:t>
            </a:r>
            <a:endParaRPr lang="de-DE" dirty="0"/>
          </a:p>
          <a:p>
            <a:endParaRPr lang="de-DE" dirty="0"/>
          </a:p>
          <a:p>
            <a:r>
              <a:rPr lang="de-DE" dirty="0"/>
              <a:t>Auch diese Arten leiden unter der intensiven Landwirtschaft und bedürfen besseren Schutz.</a:t>
            </a:r>
          </a:p>
          <a:p>
            <a:endParaRPr lang="de-DE" dirty="0"/>
          </a:p>
          <a:p>
            <a:endParaRPr lang="de-DE" dirty="0"/>
          </a:p>
          <a:p>
            <a:endParaRPr lang="de-DE" dirty="0"/>
          </a:p>
          <a:p>
            <a:r>
              <a:rPr lang="de-DE" dirty="0"/>
              <a:t>Bilder</a:t>
            </a:r>
            <a:r>
              <a:rPr lang="de-DE" baseline="0" dirty="0"/>
              <a:t>: Wachtel: Michael Gerber</a:t>
            </a:r>
          </a:p>
          <a:p>
            <a:r>
              <a:rPr lang="de-DE" dirty="0"/>
              <a:t>Schwarzkehlchen: Wikipedia 1920px-Stonechat_(</a:t>
            </a:r>
            <a:r>
              <a:rPr lang="de-DE" dirty="0" err="1"/>
              <a:t>Saxicola_rubicola</a:t>
            </a:r>
            <a:r>
              <a:rPr lang="de-DE" dirty="0"/>
              <a:t>)_male,_</a:t>
            </a:r>
            <a:r>
              <a:rPr lang="de-DE" dirty="0" err="1"/>
              <a:t>Beaulieu</a:t>
            </a:r>
            <a:r>
              <a:rPr lang="de-DE" dirty="0"/>
              <a:t>,_</a:t>
            </a:r>
            <a:r>
              <a:rPr lang="de-DE" dirty="0" err="1"/>
              <a:t>Hampshire.jpg</a:t>
            </a:r>
            <a:endParaRPr lang="de-DE" dirty="0"/>
          </a:p>
          <a:p>
            <a:r>
              <a:rPr lang="de-DE" dirty="0"/>
              <a:t>Schafstelze: Wikipedia </a:t>
            </a:r>
            <a:r>
              <a:rPr lang="de-DE" dirty="0" err="1"/>
              <a:t>Wiesenschafstelze.JPG</a:t>
            </a:r>
            <a:endParaRPr lang="de-DE" dirty="0"/>
          </a:p>
        </p:txBody>
      </p:sp>
      <p:sp>
        <p:nvSpPr>
          <p:cNvPr id="4" name="Foliennummernplatzhalter 3"/>
          <p:cNvSpPr>
            <a:spLocks noGrp="1"/>
          </p:cNvSpPr>
          <p:nvPr>
            <p:ph type="sldNum" sz="quarter" idx="10"/>
          </p:nvPr>
        </p:nvSpPr>
        <p:spPr/>
        <p:txBody>
          <a:bodyPr/>
          <a:lstStyle/>
          <a:p>
            <a:fld id="{DE03F047-453F-734B-A31C-88542EF47050}" type="slidenum">
              <a:rPr lang="de-DE" smtClean="0"/>
              <a:t>37</a:t>
            </a:fld>
            <a:endParaRPr lang="de-DE"/>
          </a:p>
        </p:txBody>
      </p:sp>
    </p:spTree>
    <p:extLst>
      <p:ext uri="{BB962C8B-B14F-4D97-AF65-F5344CB8AC3E}">
        <p14:creationId xmlns:p14="http://schemas.microsoft.com/office/powerpoint/2010/main" val="2964727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Umsetzungsziel. 5ha neue Biodiversitätsflächen pro Jahr im Ackergebiet und 5 ha weitere Fördermassnahmen auf der Produktionsfläche</a:t>
            </a:r>
          </a:p>
          <a:p>
            <a:endParaRPr lang="de-CH" dirty="0"/>
          </a:p>
          <a:p>
            <a:r>
              <a:rPr lang="de-CH" dirty="0"/>
              <a:t>Wirkungsziel: Expansion der Bestände von primär Feldlerche, Dorngrasmücke, Schafstelze und Schwarzkehlchen</a:t>
            </a:r>
          </a:p>
          <a:p>
            <a:endParaRPr lang="de-CH" dirty="0"/>
          </a:p>
          <a:p>
            <a:endParaRPr lang="de-CH" dirty="0"/>
          </a:p>
          <a:p>
            <a:r>
              <a:rPr lang="de-CH" dirty="0"/>
              <a:t>https://</a:t>
            </a:r>
            <a:r>
              <a:rPr lang="de-CH" dirty="0" err="1"/>
              <a:t>www.andelfinger-naturschutzverein.ch</a:t>
            </a:r>
            <a:r>
              <a:rPr lang="de-CH" dirty="0"/>
              <a:t>/</a:t>
            </a:r>
            <a:r>
              <a:rPr lang="de-CH" dirty="0" err="1"/>
              <a:t>feldlerchenprojekt</a:t>
            </a:r>
            <a:endParaRPr lang="de-CH" dirty="0"/>
          </a:p>
          <a:p>
            <a:endParaRPr lang="de-CH" dirty="0"/>
          </a:p>
          <a:p>
            <a:endParaRPr lang="de-CH" dirty="0"/>
          </a:p>
          <a:p>
            <a:r>
              <a:rPr lang="de-CH" dirty="0"/>
              <a:t>Bild: Stefan Greif</a:t>
            </a:r>
          </a:p>
        </p:txBody>
      </p:sp>
      <p:sp>
        <p:nvSpPr>
          <p:cNvPr id="4" name="Foliennummernplatzhalter 3"/>
          <p:cNvSpPr>
            <a:spLocks noGrp="1"/>
          </p:cNvSpPr>
          <p:nvPr>
            <p:ph type="sldNum" sz="quarter" idx="5"/>
          </p:nvPr>
        </p:nvSpPr>
        <p:spPr/>
        <p:txBody>
          <a:bodyPr/>
          <a:lstStyle/>
          <a:p>
            <a:fld id="{DE03F047-453F-734B-A31C-88542EF47050}" type="slidenum">
              <a:rPr lang="de-DE" smtClean="0"/>
              <a:t>38</a:t>
            </a:fld>
            <a:endParaRPr lang="de-DE"/>
          </a:p>
        </p:txBody>
      </p:sp>
    </p:spTree>
    <p:extLst>
      <p:ext uri="{BB962C8B-B14F-4D97-AF65-F5344CB8AC3E}">
        <p14:creationId xmlns:p14="http://schemas.microsoft.com/office/powerpoint/2010/main" val="3860255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Feldlerche ist noch immer zurück gegangen, jedoch zeigten die Massnahmen des Projekts in den wenigen Jahren Wirkung und der Rückgang konnte abgebremst werden, vor allem im Vergleich zum Kanton.</a:t>
            </a:r>
          </a:p>
          <a:p>
            <a:endParaRPr lang="de-CH" dirty="0"/>
          </a:p>
          <a:p>
            <a:r>
              <a:rPr lang="de-CH" dirty="0"/>
              <a:t>Für Schafstelze, Schwarzkehlchen und Dorngrasmücke wurden keine gezielten Kartierungen durchgeführt, neu angelegte Förderflächen wurden aber auf Durchzug genutzt; bei Schafstelze geschätzte 10 Brutpaare</a:t>
            </a:r>
          </a:p>
          <a:p>
            <a:endParaRPr lang="de-CH" dirty="0"/>
          </a:p>
          <a:p>
            <a:endParaRPr lang="de-CH" dirty="0"/>
          </a:p>
          <a:p>
            <a:r>
              <a:rPr lang="de-CH" dirty="0"/>
              <a:t>Bild: Stefan Greif</a:t>
            </a:r>
          </a:p>
        </p:txBody>
      </p:sp>
      <p:sp>
        <p:nvSpPr>
          <p:cNvPr id="4" name="Foliennummernplatzhalter 3"/>
          <p:cNvSpPr>
            <a:spLocks noGrp="1"/>
          </p:cNvSpPr>
          <p:nvPr>
            <p:ph type="sldNum" sz="quarter" idx="5"/>
          </p:nvPr>
        </p:nvSpPr>
        <p:spPr/>
        <p:txBody>
          <a:bodyPr/>
          <a:lstStyle/>
          <a:p>
            <a:fld id="{DE03F047-453F-734B-A31C-88542EF47050}" type="slidenum">
              <a:rPr lang="de-DE" smtClean="0"/>
              <a:t>39</a:t>
            </a:fld>
            <a:endParaRPr lang="de-DE"/>
          </a:p>
        </p:txBody>
      </p:sp>
    </p:spTree>
    <p:extLst>
      <p:ext uri="{BB962C8B-B14F-4D97-AF65-F5344CB8AC3E}">
        <p14:creationId xmlns:p14="http://schemas.microsoft.com/office/powerpoint/2010/main" val="390015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u="none" strike="noStrike" kern="1200" noProof="0" dirty="0">
                <a:solidFill>
                  <a:schemeClr val="tx1"/>
                </a:solidFill>
                <a:effectLst/>
                <a:latin typeface="+mn-lt"/>
                <a:ea typeface="+mn-ea"/>
                <a:cs typeface="+mn-cs"/>
              </a:rPr>
              <a:t>Schon Plinius hat den Gattungsnamen </a:t>
            </a:r>
            <a:r>
              <a:rPr lang="de-CH" sz="1200" b="0" i="1" u="none" strike="noStrike" kern="1200" noProof="0" dirty="0" err="1">
                <a:solidFill>
                  <a:schemeClr val="tx1"/>
                </a:solidFill>
                <a:effectLst/>
                <a:latin typeface="+mn-lt"/>
                <a:ea typeface="+mn-ea"/>
                <a:cs typeface="+mn-cs"/>
              </a:rPr>
              <a:t>Alauda</a:t>
            </a:r>
            <a:r>
              <a:rPr lang="de-CH" sz="1200" b="0" u="none" strike="noStrike" kern="1200" noProof="0" dirty="0">
                <a:solidFill>
                  <a:schemeClr val="tx1"/>
                </a:solidFill>
                <a:effectLst/>
                <a:latin typeface="+mn-lt"/>
                <a:ea typeface="+mn-ea"/>
                <a:cs typeface="+mn-cs"/>
              </a:rPr>
              <a:t> für «die Lerche» benutzt und den Ursprung auf das keltische zurückgeführt: al = gross, </a:t>
            </a:r>
            <a:r>
              <a:rPr lang="de-CH" sz="1200" b="0" u="none" strike="noStrike" kern="1200" noProof="0" dirty="0" err="1">
                <a:solidFill>
                  <a:schemeClr val="tx1"/>
                </a:solidFill>
                <a:effectLst/>
                <a:latin typeface="+mn-lt"/>
                <a:ea typeface="+mn-ea"/>
                <a:cs typeface="+mn-cs"/>
              </a:rPr>
              <a:t>aud</a:t>
            </a:r>
            <a:r>
              <a:rPr lang="de-CH" sz="1200" b="0" u="none" strike="noStrike" kern="1200" noProof="0" dirty="0">
                <a:solidFill>
                  <a:schemeClr val="tx1"/>
                </a:solidFill>
                <a:effectLst/>
                <a:latin typeface="+mn-lt"/>
                <a:ea typeface="+mn-ea"/>
                <a:cs typeface="+mn-cs"/>
              </a:rPr>
              <a:t> = Gesang  =&gt; eine grosse Sängerin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1" u="none" strike="noStrike" kern="1200" noProof="0" dirty="0" err="1">
                <a:solidFill>
                  <a:schemeClr val="tx1"/>
                </a:solidFill>
                <a:effectLst/>
                <a:latin typeface="+mn-lt"/>
                <a:ea typeface="+mn-ea"/>
                <a:cs typeface="+mn-cs"/>
              </a:rPr>
              <a:t>arvensis</a:t>
            </a:r>
            <a:r>
              <a:rPr lang="de-CH" sz="1200" b="0" u="none" strike="noStrike" kern="1200" noProof="0" dirty="0">
                <a:solidFill>
                  <a:schemeClr val="tx1"/>
                </a:solidFill>
                <a:effectLst/>
                <a:latin typeface="+mn-lt"/>
                <a:ea typeface="+mn-ea"/>
                <a:cs typeface="+mn-cs"/>
              </a:rPr>
              <a:t> kommt von lat. </a:t>
            </a:r>
            <a:r>
              <a:rPr lang="de-CH" sz="1200" b="0" i="1" u="none" strike="noStrike" kern="1200" noProof="0" dirty="0" err="1">
                <a:solidFill>
                  <a:schemeClr val="tx1"/>
                </a:solidFill>
                <a:effectLst/>
                <a:latin typeface="+mn-lt"/>
                <a:ea typeface="+mn-ea"/>
                <a:cs typeface="+mn-cs"/>
              </a:rPr>
              <a:t>arvum</a:t>
            </a:r>
            <a:r>
              <a:rPr lang="de-CH" sz="1200" b="0" u="none" strike="noStrike" kern="1200" noProof="0" dirty="0">
                <a:solidFill>
                  <a:schemeClr val="tx1"/>
                </a:solidFill>
                <a:effectLst/>
                <a:latin typeface="+mn-lt"/>
                <a:ea typeface="+mn-ea"/>
                <a:cs typeface="+mn-cs"/>
              </a:rPr>
              <a:t> = Ackerland, Saatfeld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u="none" strike="noStrike" kern="1200" noProof="0" dirty="0">
                <a:solidFill>
                  <a:schemeClr val="tx1"/>
                </a:solidFill>
                <a:effectLst/>
                <a:latin typeface="+mn-lt"/>
                <a:ea typeface="+mn-ea"/>
                <a:cs typeface="+mn-cs"/>
              </a:rPr>
              <a:t>Bilder: Wikipedia </a:t>
            </a:r>
            <a:r>
              <a:rPr lang="de-CH" sz="1200" b="0" u="none" strike="noStrike" kern="1200" noProof="0" dirty="0" err="1">
                <a:solidFill>
                  <a:schemeClr val="tx1"/>
                </a:solidFill>
                <a:effectLst/>
                <a:latin typeface="+mn-lt"/>
                <a:ea typeface="+mn-ea"/>
                <a:cs typeface="+mn-cs"/>
              </a:rPr>
              <a:t>Skylark_from_the_Crossley_ID_Guide_Britain_and_Ireland.jpg</a:t>
            </a:r>
            <a:endParaRPr lang="de-CH" b="0" noProof="0" dirty="0"/>
          </a:p>
        </p:txBody>
      </p:sp>
      <p:sp>
        <p:nvSpPr>
          <p:cNvPr id="4" name="Foliennummernplatzhalter 3"/>
          <p:cNvSpPr>
            <a:spLocks noGrp="1"/>
          </p:cNvSpPr>
          <p:nvPr>
            <p:ph type="sldNum" sz="quarter" idx="5"/>
          </p:nvPr>
        </p:nvSpPr>
        <p:spPr/>
        <p:txBody>
          <a:bodyPr/>
          <a:lstStyle/>
          <a:p>
            <a:fld id="{DE03F047-453F-734B-A31C-88542EF47050}" type="slidenum">
              <a:rPr lang="de-DE" smtClean="0"/>
              <a:t>4</a:t>
            </a:fld>
            <a:endParaRPr lang="de-DE"/>
          </a:p>
        </p:txBody>
      </p:sp>
    </p:spTree>
    <p:extLst>
      <p:ext uri="{BB962C8B-B14F-4D97-AF65-F5344CB8AC3E}">
        <p14:creationId xmlns:p14="http://schemas.microsoft.com/office/powerpoint/2010/main" val="10938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a:t>BirdLife Schweiz, BirdLife Schwyz und das Amt für Natur, Jagd und Fischerei engagieren sich in den Schwyzer Moorlandschaften Rothenthurm, Breitried und </a:t>
            </a:r>
            <a:r>
              <a:rPr lang="de-CH" b="0" dirty="0" err="1"/>
              <a:t>Schwantenau</a:t>
            </a:r>
            <a:r>
              <a:rPr lang="de-CH" b="0" dirty="0"/>
              <a:t> für die Erhaltung und Förderung der bedrohten Wiesenbrüter Braunkehlchen und Wiesenpieper. Hier im Breitried gibt es auch noch Feldlerchen in den Wiesen. Es fällt auf, dass diese vor allem in den extensiv bewirtschafteten Wiesen / Streuflächen brüten.</a:t>
            </a:r>
          </a:p>
        </p:txBody>
      </p:sp>
      <p:sp>
        <p:nvSpPr>
          <p:cNvPr id="4" name="Foliennummernplatzhalter 3"/>
          <p:cNvSpPr>
            <a:spLocks noGrp="1"/>
          </p:cNvSpPr>
          <p:nvPr>
            <p:ph type="sldNum" sz="quarter" idx="5"/>
          </p:nvPr>
        </p:nvSpPr>
        <p:spPr/>
        <p:txBody>
          <a:bodyPr/>
          <a:lstStyle/>
          <a:p>
            <a:fld id="{DE03F047-453F-734B-A31C-88542EF47050}" type="slidenum">
              <a:rPr lang="de-DE" smtClean="0"/>
              <a:t>40</a:t>
            </a:fld>
            <a:endParaRPr lang="de-DE"/>
          </a:p>
        </p:txBody>
      </p:sp>
    </p:spTree>
    <p:extLst>
      <p:ext uri="{BB962C8B-B14F-4D97-AF65-F5344CB8AC3E}">
        <p14:creationId xmlns:p14="http://schemas.microsoft.com/office/powerpoint/2010/main" val="1137377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Solche Einzelprojekte sind toll und haben eine Leuchtturm-Funktion. Ziel muss es aber sein, die Feldlerche flächendeckend zu fördern. Ein solcher Versuch wurde 2020 von den Kantonen AG, ZH und BE gestartet. Die </a:t>
            </a:r>
            <a:r>
              <a:rPr lang="de-CH" dirty="0" err="1"/>
              <a:t>LandwirtInnen</a:t>
            </a:r>
            <a:r>
              <a:rPr lang="de-CH" dirty="0"/>
              <a:t> sollen durch eine ergebnisorientierte Abgeltung motiviert werden: nur wenn die Feldlerche die Flächen angenommen hat und dort brütet, werden die Fördergelder ausgezahlt.</a:t>
            </a:r>
          </a:p>
          <a:p>
            <a:endParaRPr lang="de-CH" dirty="0"/>
          </a:p>
          <a:p>
            <a:endParaRPr lang="de-CH" dirty="0"/>
          </a:p>
          <a:p>
            <a:r>
              <a:rPr lang="de-CH" dirty="0"/>
              <a:t>Bilder: Stefan Greif</a:t>
            </a:r>
          </a:p>
        </p:txBody>
      </p:sp>
      <p:sp>
        <p:nvSpPr>
          <p:cNvPr id="4" name="Foliennummernplatzhalter 3"/>
          <p:cNvSpPr>
            <a:spLocks noGrp="1"/>
          </p:cNvSpPr>
          <p:nvPr>
            <p:ph type="sldNum" sz="quarter" idx="5"/>
          </p:nvPr>
        </p:nvSpPr>
        <p:spPr/>
        <p:txBody>
          <a:bodyPr/>
          <a:lstStyle/>
          <a:p>
            <a:fld id="{DE03F047-453F-734B-A31C-88542EF47050}" type="slidenum">
              <a:rPr lang="de-DE" smtClean="0"/>
              <a:t>41</a:t>
            </a:fld>
            <a:endParaRPr lang="de-DE"/>
          </a:p>
        </p:txBody>
      </p:sp>
    </p:spTree>
    <p:extLst>
      <p:ext uri="{BB962C8B-B14F-4D97-AF65-F5344CB8AC3E}">
        <p14:creationId xmlns:p14="http://schemas.microsoft.com/office/powerpoint/2010/main" val="265307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t>
            </a:r>
            <a:r>
              <a:rPr lang="de-DE" dirty="0" err="1"/>
              <a:t>Aichi</a:t>
            </a:r>
            <a:r>
              <a:rPr lang="de-DE" dirty="0"/>
              <a:t>-Ziel 13 verlangt die Sicherung der genetischen Vielfalt der Nutzpflanzen und der landwirtschaftlichen Nutztiere sowie zusätzlich auch deren wildlebenden Verwandten. Dazu müssen Strategien zur </a:t>
            </a:r>
            <a:r>
              <a:rPr lang="de-DE" dirty="0" err="1"/>
              <a:t>grösstmöglichen</a:t>
            </a:r>
            <a:r>
              <a:rPr lang="de-DE" dirty="0"/>
              <a:t> Begrenzung der genetischen Verarmung und zur Bewahrung der genetischen Vielfalt entwickelt und umgesetzt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a:t>
            </a:r>
            <a:r>
              <a:rPr lang="de-DE" dirty="0" err="1"/>
              <a:t>www.bafu.admin.ch</a:t>
            </a:r>
            <a:r>
              <a:rPr lang="de-DE" dirty="0"/>
              <a:t>/</a:t>
            </a:r>
            <a:r>
              <a:rPr lang="de-DE" dirty="0" err="1"/>
              <a:t>bafu</a:t>
            </a:r>
            <a:r>
              <a:rPr lang="de-DE" dirty="0"/>
              <a:t>/de/</a:t>
            </a:r>
            <a:r>
              <a:rPr lang="de-DE" dirty="0" err="1"/>
              <a:t>home</a:t>
            </a:r>
            <a:r>
              <a:rPr lang="de-DE" dirty="0"/>
              <a:t>/</a:t>
            </a:r>
            <a:r>
              <a:rPr lang="de-DE" dirty="0" err="1"/>
              <a:t>themen</a:t>
            </a:r>
            <a:r>
              <a:rPr lang="de-DE" dirty="0"/>
              <a:t>/</a:t>
            </a:r>
            <a:r>
              <a:rPr lang="de-DE" dirty="0" err="1"/>
              <a:t>biodiversitaet</a:t>
            </a:r>
            <a:r>
              <a:rPr lang="de-DE" dirty="0"/>
              <a:t>/</a:t>
            </a:r>
            <a:r>
              <a:rPr lang="de-DE" dirty="0" err="1"/>
              <a:t>publikationen</a:t>
            </a:r>
            <a:r>
              <a:rPr lang="de-DE" dirty="0"/>
              <a:t>-studien/</a:t>
            </a:r>
            <a:r>
              <a:rPr lang="de-DE" dirty="0" err="1"/>
              <a:t>publikationen</a:t>
            </a:r>
            <a:r>
              <a:rPr lang="de-DE" dirty="0"/>
              <a:t>/umweltziele-landwirtschaft-statusbericht-2016.html</a:t>
            </a:r>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42</a:t>
            </a:fld>
            <a:endParaRPr lang="de-DE"/>
          </a:p>
        </p:txBody>
      </p:sp>
    </p:spTree>
    <p:extLst>
      <p:ext uri="{BB962C8B-B14F-4D97-AF65-F5344CB8AC3E}">
        <p14:creationId xmlns:p14="http://schemas.microsoft.com/office/powerpoint/2010/main" val="419053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Bild: Hans </a:t>
            </a:r>
            <a:r>
              <a:rPr lang="de-CH" dirty="0" err="1"/>
              <a:t>Glader</a:t>
            </a:r>
            <a:endParaRPr lang="de-CH" dirty="0"/>
          </a:p>
          <a:p>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43</a:t>
            </a:fld>
            <a:endParaRPr lang="de-DE"/>
          </a:p>
        </p:txBody>
      </p:sp>
    </p:spTree>
    <p:extLst>
      <p:ext uri="{BB962C8B-B14F-4D97-AF65-F5344CB8AC3E}">
        <p14:creationId xmlns:p14="http://schemas.microsoft.com/office/powerpoint/2010/main" val="3221820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Bild: Hans </a:t>
            </a:r>
            <a:r>
              <a:rPr lang="de-CH" dirty="0" err="1"/>
              <a:t>Glader</a:t>
            </a:r>
            <a:endParaRPr lang="de-CH" dirty="0"/>
          </a:p>
        </p:txBody>
      </p:sp>
      <p:sp>
        <p:nvSpPr>
          <p:cNvPr id="4" name="Foliennummernplatzhalter 3"/>
          <p:cNvSpPr>
            <a:spLocks noGrp="1"/>
          </p:cNvSpPr>
          <p:nvPr>
            <p:ph type="sldNum" sz="quarter" idx="5"/>
          </p:nvPr>
        </p:nvSpPr>
        <p:spPr/>
        <p:txBody>
          <a:bodyPr/>
          <a:lstStyle/>
          <a:p>
            <a:fld id="{DE03F047-453F-734B-A31C-88542EF47050}" type="slidenum">
              <a:rPr lang="de-DE" smtClean="0"/>
              <a:t>44</a:t>
            </a:fld>
            <a:endParaRPr lang="de-DE"/>
          </a:p>
        </p:txBody>
      </p:sp>
    </p:spTree>
    <p:extLst>
      <p:ext uri="{BB962C8B-B14F-4D97-AF65-F5344CB8AC3E}">
        <p14:creationId xmlns:p14="http://schemas.microsoft.com/office/powerpoint/2010/main" val="3055234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ea typeface="MS PGothic" charset="0"/>
              </a:rPr>
              <a:t>Ein ökologisches</a:t>
            </a:r>
            <a:r>
              <a:rPr lang="de-DE" baseline="0" dirty="0">
                <a:ea typeface="MS PGothic" charset="0"/>
              </a:rPr>
              <a:t> Netz sollte darüber hinaus Teil von vielen Netzen für die Ökologische Infrastruktur in der Schweiz sein. Wie es in der Technik oder beim Verkehr eine Infrastruktur vom Feldweg bis zur Autobahn, vom Tram über den Nahverkehrszug über den Schnellzug und internationale Züge mit der entsprechenden Infrastruktur braucht, so ist auch die Natur auf Netze von Lebensräumen angewiesen, die miteinander verbunden sind. </a:t>
            </a:r>
            <a:endParaRPr lang="de-DE" dirty="0">
              <a:ea typeface="MS PGothic" charset="0"/>
            </a:endParaRPr>
          </a:p>
          <a:p>
            <a:endParaRPr lang="en-US" dirty="0"/>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Quelle:</a:t>
            </a:r>
            <a:r>
              <a:rPr lang="de-DE" baseline="0" dirty="0"/>
              <a:t> BirdLife Broschüre “Ökologische Infrastruktur: Lebensnetz für die Schweiz“, 2016</a:t>
            </a:r>
            <a:endParaRPr lang="de-DE" dirty="0"/>
          </a:p>
          <a:p>
            <a:endParaRPr lang="en-US" dirty="0"/>
          </a:p>
        </p:txBody>
      </p:sp>
      <p:sp>
        <p:nvSpPr>
          <p:cNvPr id="4" name="Slide Number Placeholder 3"/>
          <p:cNvSpPr>
            <a:spLocks noGrp="1"/>
          </p:cNvSpPr>
          <p:nvPr>
            <p:ph type="sldNum" sz="quarter" idx="10"/>
          </p:nvPr>
        </p:nvSpPr>
        <p:spPr/>
        <p:txBody>
          <a:bodyPr/>
          <a:lstStyle/>
          <a:p>
            <a:fld id="{677F45CB-4BFB-B44F-A37E-F2ED534325CD}" type="slidenum">
              <a:rPr lang="de-DE" smtClean="0"/>
              <a:t>45</a:t>
            </a:fld>
            <a:endParaRPr lang="de-DE" dirty="0"/>
          </a:p>
        </p:txBody>
      </p:sp>
    </p:spTree>
    <p:extLst>
      <p:ext uri="{BB962C8B-B14F-4D97-AF65-F5344CB8AC3E}">
        <p14:creationId xmlns:p14="http://schemas.microsoft.com/office/powerpoint/2010/main" val="955527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Landesweit</a:t>
            </a:r>
            <a:r>
              <a:rPr lang="de-DE" dirty="0"/>
              <a:t>: die Ö.I. deckt alle biogeographischen Regionen der Schweiz</a:t>
            </a:r>
            <a:r>
              <a:rPr lang="de-DE" baseline="0" dirty="0"/>
              <a:t> ab, sie wird auf der ganzen Landesfläche gedacht, geplant und umgesetzt.</a:t>
            </a:r>
          </a:p>
          <a:p>
            <a:endParaRPr lang="de-DE" baseline="0" dirty="0"/>
          </a:p>
          <a:p>
            <a:r>
              <a:rPr lang="de-DE" b="1" baseline="0" dirty="0"/>
              <a:t>Kohärentes Netzwerk</a:t>
            </a:r>
            <a:r>
              <a:rPr lang="de-DE" baseline="0" dirty="0"/>
              <a:t>: Das Netzwerk besteht aus Flächen, Räumen und Elementen, die für die Erhaltung und Förderung der Biodiversität in der Schweiz von besonderer Bedeutung sind oder werden können. Sie stehen miteinander in Verbindung und sind aufeinander abgestimmt.</a:t>
            </a:r>
          </a:p>
          <a:p>
            <a:endParaRPr lang="de-DE" baseline="0" dirty="0"/>
          </a:p>
          <a:p>
            <a:r>
              <a:rPr lang="de-DE" baseline="0" dirty="0"/>
              <a:t>Es setzt sich aus einem Verbund von Teil-Netzwerken zusammen, die sich auf unterschiedliche Arten, Lebensgemeinschaften und Ökosysteme (z.B. Wald, Moore, Gewässer, Grünland) fokussieren.</a:t>
            </a:r>
          </a:p>
          <a:p>
            <a:endParaRPr lang="de-DE" baseline="0" dirty="0"/>
          </a:p>
          <a:p>
            <a:endParaRPr lang="de-DE" baseline="0" dirty="0"/>
          </a:p>
          <a:p>
            <a:r>
              <a:rPr lang="de-DE" baseline="0" dirty="0"/>
              <a:t>Quelle: www.oekologische-infrastruktur.ch/node/72</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46</a:t>
            </a:fld>
            <a:endParaRPr lang="de-CH" dirty="0"/>
          </a:p>
        </p:txBody>
      </p:sp>
    </p:spTree>
    <p:extLst>
      <p:ext uri="{BB962C8B-B14F-4D97-AF65-F5344CB8AC3E}">
        <p14:creationId xmlns:p14="http://schemas.microsoft.com/office/powerpoint/2010/main" val="4084765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ea typeface="MS PGothic" charset="0"/>
              </a:rPr>
              <a:t>Die Schweiz</a:t>
            </a:r>
            <a:r>
              <a:rPr lang="de-DE" baseline="0" dirty="0">
                <a:ea typeface="MS PGothic" charset="0"/>
              </a:rPr>
              <a:t> ist schon lange nicht mehr der Musterknabe im Bereich Naturschutz, wie vielerorts in der Bevölkerung noch geglaubt wird. Europaweit sind wir bezüglich Ausscheidung von Schutzgebieten mit Abstand am Schluss mit rund 7.7% Schutzgebietsfläche. </a:t>
            </a:r>
            <a:endParaRPr lang="de-DE" dirty="0">
              <a:ea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ea typeface="MS PGothic" charset="0"/>
            </a:endParaRPr>
          </a:p>
          <a:p>
            <a:endParaRPr lang="de-DE" dirty="0"/>
          </a:p>
          <a:p>
            <a:r>
              <a:rPr lang="de-DE" dirty="0"/>
              <a:t>Quelle:</a:t>
            </a:r>
            <a:r>
              <a:rPr lang="de-DE" baseline="0" dirty="0"/>
              <a:t> Europäische Umweltagentur; </a:t>
            </a:r>
            <a:r>
              <a:rPr lang="de-DE" dirty="0"/>
              <a:t>BirdLife Schweiz Broschüre „Biodiversität: Wo steht die Schweiz?“, 2020</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47</a:t>
            </a:fld>
            <a:endParaRPr lang="de-CH" dirty="0"/>
          </a:p>
        </p:txBody>
      </p:sp>
    </p:spTree>
    <p:extLst>
      <p:ext uri="{BB962C8B-B14F-4D97-AF65-F5344CB8AC3E}">
        <p14:creationId xmlns:p14="http://schemas.microsoft.com/office/powerpoint/2010/main" val="612947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der Ökologischen Infrastruktur geht es um mehr als um Vernetzung! Vor allem die Anzahl und Grösse an wertvollen Flächen und die Qualität der Flächen sind von entscheidender Bedeutung.</a:t>
            </a:r>
          </a:p>
          <a:p>
            <a:endParaRPr lang="de-CH" dirty="0"/>
          </a:p>
          <a:p>
            <a:r>
              <a:rPr lang="de-CH" dirty="0"/>
              <a:t>Dabei gibt es ganz unterschiedliche Ebenen, die sich wiederum aus Teilebenen, auch Gilden genannt, zusammensetzen, die wiederum unterschiedliche Lebensräume beinhalten.</a:t>
            </a:r>
          </a:p>
          <a:p>
            <a:r>
              <a:rPr lang="de-CH" dirty="0"/>
              <a:t>So bilden z.B. extensive Hochstammobstgärten mit Hecken, Feldbäumen, Feldgehölzen und Alleen eine Teilebene der halboffenen baumbestandenen Lebensräume (hier hellgrün eingezeichnet).</a:t>
            </a:r>
          </a:p>
          <a:p>
            <a:r>
              <a:rPr lang="de-CH" dirty="0"/>
              <a:t>Trockenwiesen und –weiden bilden mit trockenen Böschungen, Felsensteppen und offenen Bereichen an südexponierten Waldrändern die Teilebene der Trockenlebensräume (hier in orange dargestellt).</a:t>
            </a:r>
          </a:p>
          <a:p>
            <a:endParaRPr lang="de-CH" dirty="0"/>
          </a:p>
          <a:p>
            <a:r>
              <a:rPr lang="de-CH" dirty="0"/>
              <a:t>Mehr Strukturvielfalt fördert die Biodiversität. Für die Ökologische Infrastruktur ist es aber darüber hinaus wichtig, dass die Teilebenen in Zusammenhang, also in Verbund stehen, damit ein funktionierendes Lebensnetz gegeben ist.</a:t>
            </a:r>
          </a:p>
          <a:p>
            <a:endParaRPr lang="de-CH" dirty="0"/>
          </a:p>
          <a:p>
            <a:endParaRPr lang="de-CH" dirty="0"/>
          </a:p>
          <a:p>
            <a:r>
              <a:rPr lang="de-CH" dirty="0"/>
              <a:t>Poster zur Ö. I.:  https://</a:t>
            </a:r>
            <a:r>
              <a:rPr lang="de-CH" dirty="0" err="1"/>
              <a:t>www.birdlife.ch</a:t>
            </a:r>
            <a:r>
              <a:rPr lang="de-CH" dirty="0"/>
              <a:t>/</a:t>
            </a:r>
            <a:r>
              <a:rPr lang="de-CH" dirty="0" err="1"/>
              <a:t>sites</a:t>
            </a:r>
            <a:r>
              <a:rPr lang="de-CH" dirty="0"/>
              <a:t>/</a:t>
            </a:r>
            <a:r>
              <a:rPr lang="de-CH" dirty="0" err="1"/>
              <a:t>default</a:t>
            </a:r>
            <a:r>
              <a:rPr lang="de-CH" dirty="0"/>
              <a:t>/</a:t>
            </a:r>
            <a:r>
              <a:rPr lang="de-CH" dirty="0" err="1"/>
              <a:t>files</a:t>
            </a:r>
            <a:r>
              <a:rPr lang="de-CH" dirty="0"/>
              <a:t>/</a:t>
            </a:r>
            <a:r>
              <a:rPr lang="de-CH" dirty="0" err="1"/>
              <a:t>documents</a:t>
            </a:r>
            <a:r>
              <a:rPr lang="de-CH" dirty="0"/>
              <a:t>/</a:t>
            </a:r>
            <a:r>
              <a:rPr lang="de-CH" dirty="0" err="1"/>
              <a:t>Poster_OekologischeInfrastruktur.pdf</a:t>
            </a:r>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48</a:t>
            </a:fld>
            <a:endParaRPr lang="de-DE"/>
          </a:p>
        </p:txBody>
      </p:sp>
    </p:spTree>
    <p:extLst>
      <p:ext uri="{BB962C8B-B14F-4D97-AF65-F5344CB8AC3E}">
        <p14:creationId xmlns:p14="http://schemas.microsoft.com/office/powerpoint/2010/main" val="4167245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zentralen Elemente der Ö. I. sind Kerngebiete, die juristisch geschützt sind (Schutzgebiete wie z.B. Inventare von nationaler Bedeutung). Die Kerngebiete müssen durch ökologisch wertvolle Vernetzungsgebiete und Vernetzungskorridore verbunden sein.</a:t>
            </a:r>
          </a:p>
          <a:p>
            <a:r>
              <a:rPr lang="de-DE" dirty="0"/>
              <a:t>Das Zusammenspiel der Kerngebiete und Vernetzungsgebiete ist vielfältig. Nötig sind nicht allein viele kleine, sondern auch mehr </a:t>
            </a:r>
            <a:r>
              <a:rPr lang="de-DE" dirty="0" err="1"/>
              <a:t>grosse</a:t>
            </a:r>
            <a:r>
              <a:rPr lang="de-DE" dirty="0"/>
              <a:t> Kerngebiete (grün). Für die Vernetzung braucht es Vernetzungsgebiete (orange umrandet), die den Ansprüchen von Zielarten gerecht werden. Das können Trittsteine (blaue Fünfecke) oder naturnah bewirtschaftete Flächen sein. Entscheidend ist, dass auch der Rest der Landschaft möglichst biodiversitätsverträglich bewirtschaftet wird. Zusätzliche, spezifische Artenförderungsmassnahmen (rote Sterne) sind sowohl auf den Flächen der Ökologischen Infrastruktur (grün und orange umrandet) als auch </a:t>
            </a:r>
            <a:r>
              <a:rPr lang="de-DE" dirty="0" err="1"/>
              <a:t>ausserhalb</a:t>
            </a:r>
            <a:r>
              <a:rPr lang="de-DE" dirty="0"/>
              <a:t> nötig.</a:t>
            </a:r>
          </a:p>
        </p:txBody>
      </p:sp>
      <p:sp>
        <p:nvSpPr>
          <p:cNvPr id="4" name="Foliennummernplatzhalter 3"/>
          <p:cNvSpPr>
            <a:spLocks noGrp="1"/>
          </p:cNvSpPr>
          <p:nvPr>
            <p:ph type="sldNum" sz="quarter" idx="5"/>
          </p:nvPr>
        </p:nvSpPr>
        <p:spPr/>
        <p:txBody>
          <a:bodyPr/>
          <a:lstStyle/>
          <a:p>
            <a:fld id="{C8E02887-CE6C-A04B-8094-90805CD85284}" type="slidenum">
              <a:rPr lang="de-DE" smtClean="0"/>
              <a:t>49</a:t>
            </a:fld>
            <a:endParaRPr lang="de-DE"/>
          </a:p>
        </p:txBody>
      </p:sp>
    </p:spTree>
    <p:extLst>
      <p:ext uri="{BB962C8B-B14F-4D97-AF65-F5344CB8AC3E}">
        <p14:creationId xmlns:p14="http://schemas.microsoft.com/office/powerpoint/2010/main" val="181926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www.xeno-canto.org</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Gesang: XC625341</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Ruf: XC568881</a:t>
            </a:r>
          </a:p>
        </p:txBody>
      </p:sp>
      <p:sp>
        <p:nvSpPr>
          <p:cNvPr id="4" name="Foliennummernplatzhalter 3"/>
          <p:cNvSpPr>
            <a:spLocks noGrp="1"/>
          </p:cNvSpPr>
          <p:nvPr>
            <p:ph type="sldNum" sz="quarter" idx="5"/>
          </p:nvPr>
        </p:nvSpPr>
        <p:spPr/>
        <p:txBody>
          <a:bodyPr/>
          <a:lstStyle/>
          <a:p>
            <a:fld id="{DE03F047-453F-734B-A31C-88542EF47050}" type="slidenum">
              <a:rPr lang="de-DE" smtClean="0"/>
              <a:t>5</a:t>
            </a:fld>
            <a:endParaRPr lang="de-DE"/>
          </a:p>
        </p:txBody>
      </p:sp>
    </p:spTree>
    <p:extLst>
      <p:ext uri="{BB962C8B-B14F-4D97-AF65-F5344CB8AC3E}">
        <p14:creationId xmlns:p14="http://schemas.microsoft.com/office/powerpoint/2010/main" val="1589706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17% der Landesfläche für Kerngebiete wird explizit vom </a:t>
            </a:r>
            <a:r>
              <a:rPr lang="de-CH" sz="1200" kern="1200" dirty="0" err="1">
                <a:solidFill>
                  <a:schemeClr val="tx1"/>
                </a:solidFill>
                <a:effectLst/>
                <a:latin typeface="+mn-lt"/>
                <a:ea typeface="+mn-ea"/>
                <a:cs typeface="+mn-cs"/>
              </a:rPr>
              <a:t>Aichi</a:t>
            </a:r>
            <a:r>
              <a:rPr lang="de-CH" sz="1200" kern="1200" dirty="0">
                <a:solidFill>
                  <a:schemeClr val="tx1"/>
                </a:solidFill>
                <a:effectLst/>
                <a:latin typeface="+mn-lt"/>
                <a:ea typeface="+mn-ea"/>
                <a:cs typeface="+mn-cs"/>
              </a:rPr>
              <a:t>-Ziel Nr. 11 gefordert. Es handelt sich um einen international und politisch breit </a:t>
            </a:r>
            <a:r>
              <a:rPr lang="de-CH" sz="1200" kern="1200" dirty="0" err="1">
                <a:solidFill>
                  <a:schemeClr val="tx1"/>
                </a:solidFill>
                <a:effectLst/>
                <a:latin typeface="+mn-lt"/>
                <a:ea typeface="+mn-ea"/>
                <a:cs typeface="+mn-cs"/>
              </a:rPr>
              <a:t>abgestützten</a:t>
            </a:r>
            <a:r>
              <a:rPr lang="de-CH" sz="1200" kern="1200" dirty="0">
                <a:solidFill>
                  <a:schemeClr val="tx1"/>
                </a:solidFill>
                <a:effectLst/>
                <a:latin typeface="+mn-lt"/>
                <a:ea typeface="+mn-ea"/>
                <a:cs typeface="+mn-cs"/>
              </a:rPr>
              <a:t> Mindestwert. Der Rest des Drittels sollen Vernetzungsgebiete sein.</a:t>
            </a:r>
            <a:endParaRPr lang="de-CH" dirty="0">
              <a:effectLst/>
            </a:endParaRPr>
          </a:p>
          <a:p>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Die Angabe von einem Drittel basiert auf dem aktuellen Stand wissenschaftlicher Erkenntnisse. Gemäss einer Studie des Forum Biodiversität (</a:t>
            </a:r>
            <a:r>
              <a:rPr lang="de-CH" sz="1200" kern="1200" dirty="0" err="1">
                <a:solidFill>
                  <a:schemeClr val="tx1"/>
                </a:solidFill>
                <a:effectLst/>
                <a:latin typeface="+mn-lt"/>
                <a:ea typeface="+mn-ea"/>
                <a:cs typeface="+mn-cs"/>
              </a:rPr>
              <a:t>Guntern</a:t>
            </a:r>
            <a:r>
              <a:rPr lang="de-CH" sz="1200" kern="1200" dirty="0">
                <a:solidFill>
                  <a:schemeClr val="tx1"/>
                </a:solidFill>
                <a:effectLst/>
                <a:latin typeface="+mn-lt"/>
                <a:ea typeface="+mn-ea"/>
                <a:cs typeface="+mn-cs"/>
              </a:rPr>
              <a:t> et al. 2013) braucht es für die Erhaltung der Biodiversität in der Schweiz gesamthaft eine Fläche von mindestens einem Drittel der Landesfläche. Zwischen Regionen und Lebensräume bestehen dabei Unterschiede. </a:t>
            </a:r>
            <a:endParaRPr lang="de-CH" dirty="0">
              <a:effectLst/>
            </a:endParaRPr>
          </a:p>
          <a:p>
            <a:endParaRPr lang="de-CH"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a:latin typeface="SyntaxLT"/>
              </a:rPr>
              <a:t>Auch die EU hat diese Zielsetzung am 20. Mai 2020 in ihrer neue Biodiversitätsstrategie 2030 veröffentlicht: «Zum Wohle unserer Umwelt und unserer Wirtschaft, und um die Erholung der EU von der COVID-19-Krise zu unterst</a:t>
            </a:r>
            <a:r>
              <a:rPr lang="de-CH" sz="1200" kern="1200" dirty="0">
                <a:solidFill>
                  <a:schemeClr val="tx1"/>
                </a:solidFill>
                <a:effectLst/>
                <a:latin typeface="+mn-lt"/>
                <a:ea typeface="+mn-ea"/>
                <a:cs typeface="+mn-cs"/>
              </a:rPr>
              <a:t>ü</a:t>
            </a:r>
            <a:r>
              <a:rPr lang="de-CH" dirty="0">
                <a:latin typeface="SyntaxLT"/>
              </a:rPr>
              <a:t>tzen, m</a:t>
            </a:r>
            <a:r>
              <a:rPr lang="de-CH" sz="1200" kern="1200" dirty="0">
                <a:solidFill>
                  <a:schemeClr val="tx1"/>
                </a:solidFill>
                <a:effectLst/>
                <a:latin typeface="+mn-lt"/>
                <a:ea typeface="+mn-ea"/>
                <a:cs typeface="+mn-cs"/>
              </a:rPr>
              <a:t>ü</a:t>
            </a:r>
            <a:r>
              <a:rPr lang="de-CH" dirty="0">
                <a:latin typeface="SyntaxLT"/>
              </a:rPr>
              <a:t>ssen wir mehr Natur sch</a:t>
            </a:r>
            <a:r>
              <a:rPr lang="de-CH" sz="1200" kern="1200" dirty="0">
                <a:solidFill>
                  <a:schemeClr val="tx1"/>
                </a:solidFill>
                <a:effectLst/>
                <a:latin typeface="+mn-lt"/>
                <a:ea typeface="+mn-ea"/>
                <a:cs typeface="+mn-cs"/>
              </a:rPr>
              <a:t>ü</a:t>
            </a:r>
            <a:r>
              <a:rPr lang="de-CH" dirty="0">
                <a:latin typeface="SyntaxLT"/>
              </a:rPr>
              <a:t>tzen. Zu diesem Zweck sollten mindestens 30% der Landfl</a:t>
            </a:r>
            <a:r>
              <a:rPr lang="de-CH" sz="1200" kern="1200" dirty="0">
                <a:solidFill>
                  <a:schemeClr val="tx1"/>
                </a:solidFill>
                <a:effectLst/>
                <a:latin typeface="+mn-lt"/>
                <a:ea typeface="+mn-ea"/>
                <a:cs typeface="+mn-cs"/>
              </a:rPr>
              <a:t>ä</a:t>
            </a:r>
            <a:r>
              <a:rPr lang="de-CH" dirty="0">
                <a:latin typeface="SyntaxLT"/>
              </a:rPr>
              <a:t>che und 30% der Meere in der EU gesch</a:t>
            </a:r>
            <a:r>
              <a:rPr lang="de-CH" sz="1200" kern="1200" dirty="0">
                <a:solidFill>
                  <a:schemeClr val="tx1"/>
                </a:solidFill>
                <a:effectLst/>
                <a:latin typeface="+mn-lt"/>
                <a:ea typeface="+mn-ea"/>
                <a:cs typeface="+mn-cs"/>
              </a:rPr>
              <a:t>ü</a:t>
            </a:r>
            <a:r>
              <a:rPr lang="de-CH" dirty="0">
                <a:latin typeface="SyntaxLT"/>
              </a:rPr>
              <a:t>tzt werden». </a:t>
            </a:r>
            <a:endParaRPr lang="de-CH" dirty="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677F45CB-4BFB-B44F-A37E-F2ED534325CD}" type="slidenum">
              <a:rPr lang="de-DE" smtClean="0"/>
              <a:t>50</a:t>
            </a:fld>
            <a:endParaRPr lang="de-DE"/>
          </a:p>
        </p:txBody>
      </p:sp>
    </p:spTree>
    <p:extLst>
      <p:ext uri="{BB962C8B-B14F-4D97-AF65-F5344CB8AC3E}">
        <p14:creationId xmlns:p14="http://schemas.microsoft.com/office/powerpoint/2010/main" val="3258092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rPr>
              <a:t>Als Planungsgrundlage braucht es ein aktuelles Inventar der vorhandenen Naturwerte: Bestehende Kerngebiete (= Schutzgebiete) und andere wertvolle Lebensräume, die bisher noch nicht als Schutzgebiet geschützt sind.</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Informationen zu Zielarten helfen dabei zu identifizieren, wo es ausserdem noch Kerngebiete oder Vernetzungsgebiete bedarf.</a:t>
            </a:r>
          </a:p>
          <a:p>
            <a:r>
              <a:rPr lang="de-CH" sz="1200" b="0" i="0" u="none" strike="noStrike" kern="1200" dirty="0">
                <a:solidFill>
                  <a:schemeClr val="tx1"/>
                </a:solidFill>
                <a:effectLst/>
                <a:latin typeface="+mn-lt"/>
                <a:ea typeface="+mn-ea"/>
                <a:cs typeface="+mn-cs"/>
              </a:rPr>
              <a:t>Die geschützten und schützenswerten (aber bisher noch nicht gesicherten) Flächen stellen den derzeitigen IST-Zustand dar. Dieser Zustand ist jedoch das Resultat jahrzehntelanger Verluste an wertvollen Flächen. Der IST-Zustand ist nicht ausreichend, um die Biodiversität langfristig zu schützen. Es braucht eine Erweiterung der Kerngebietsflächen um den SOLL-Zustand zu erreichen, also den Anteil an schutzwürdigen Flächen zu erreichen, die in der Schweiz mindestens nötig sind, um ihre Arten und Lebensräume zu sichern.</a:t>
            </a:r>
          </a:p>
          <a:p>
            <a:r>
              <a:rPr lang="de-CH" sz="1200" kern="1200" dirty="0">
                <a:solidFill>
                  <a:schemeClr val="tx1"/>
                </a:solidFill>
                <a:effectLst/>
                <a:latin typeface="+mn-lt"/>
                <a:ea typeface="+mn-ea"/>
                <a:cs typeface="+mn-cs"/>
              </a:rPr>
              <a:t>Für eine funktionierende Ökologische Infrastruktur braucht es zudem neben bestehenden Vernetzungsgebieten zwingend zusätzliche Vernetzungsgebiete (NETZ).</a:t>
            </a:r>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Vernetzungsgebiete (Trittsteinelemente und naturnah bewirtschaftete Flächen) verbinden die Kerngebiete.</a:t>
            </a:r>
          </a:p>
          <a:p>
            <a:r>
              <a:rPr lang="de-CH" sz="1200" b="0" i="0" u="none" strike="noStrike" kern="1200" dirty="0">
                <a:solidFill>
                  <a:schemeClr val="tx1"/>
                </a:solidFill>
                <a:effectLst/>
                <a:latin typeface="+mn-lt"/>
                <a:ea typeface="+mn-ea"/>
                <a:cs typeface="+mn-cs"/>
              </a:rPr>
              <a:t>Lücken in der Vernetzung müssen identifiziert werden und hier die Landschaft so gestaltet werden, dass zusätzliche Vernetzungsgebiete entstehen können (Trittsteine schaffen, Lebensräume in erreichbaren Distanzen sichern und Hindernissen ausräumen oder überbrückbar machen).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sng" strike="noStrike" kern="1200" dirty="0">
                <a:solidFill>
                  <a:schemeClr val="tx1"/>
                </a:solidFill>
                <a:effectLst/>
                <a:latin typeface="+mn-lt"/>
                <a:ea typeface="+mn-ea"/>
                <a:cs typeface="+mn-cs"/>
              </a:rPr>
              <a:t>Ganz wichtig: Dieses Vorgehen muss differenziert für die verschiedenen Ebenen und Teilebenen gelten! Also z.B. differenziert nach den Lebensräumen der hellgrünen Ebene, der dunkelblauen Ebene und der gelben Ebene.</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Weitere Informationen dazu bei der Fachgruppe Ökologische Infrastruktur: https://</a:t>
            </a:r>
            <a:r>
              <a:rPr lang="de-CH" sz="1200" b="0" i="0" u="none" strike="noStrike" kern="1200" dirty="0" err="1">
                <a:solidFill>
                  <a:schemeClr val="tx1"/>
                </a:solidFill>
                <a:effectLst/>
                <a:latin typeface="+mn-lt"/>
                <a:ea typeface="+mn-ea"/>
                <a:cs typeface="+mn-cs"/>
              </a:rPr>
              <a:t>www.oekologische-infrastruktur.ch</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sites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default</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files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documents</a:t>
            </a:r>
            <a:r>
              <a:rPr lang="de-CH" sz="1200" b="0" i="0" u="none" strike="noStrike" kern="1200" dirty="0">
                <a:solidFill>
                  <a:schemeClr val="tx1"/>
                </a:solidFill>
                <a:effectLst/>
                <a:latin typeface="+mn-lt"/>
                <a:ea typeface="+mn-ea"/>
                <a:cs typeface="+mn-cs"/>
              </a:rPr>
              <a:t>/FG_Positionspapier_Sicherung_%C3%96I_D.pdf</a:t>
            </a:r>
          </a:p>
          <a:p>
            <a:endParaRPr lang="de-CH" sz="1200" b="1" i="0" u="none" strike="noStrike"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51</a:t>
            </a:fld>
            <a:endParaRPr lang="de-DE"/>
          </a:p>
        </p:txBody>
      </p:sp>
    </p:spTree>
    <p:extLst>
      <p:ext uri="{BB962C8B-B14F-4D97-AF65-F5344CB8AC3E}">
        <p14:creationId xmlns:p14="http://schemas.microsoft.com/office/powerpoint/2010/main" val="2200553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 Stefan Greif</a:t>
            </a:r>
          </a:p>
        </p:txBody>
      </p:sp>
      <p:sp>
        <p:nvSpPr>
          <p:cNvPr id="4" name="Foliennummernplatzhalter 3"/>
          <p:cNvSpPr>
            <a:spLocks noGrp="1"/>
          </p:cNvSpPr>
          <p:nvPr>
            <p:ph type="sldNum" sz="quarter" idx="5"/>
          </p:nvPr>
        </p:nvSpPr>
        <p:spPr/>
        <p:txBody>
          <a:bodyPr/>
          <a:lstStyle/>
          <a:p>
            <a:fld id="{DE03F047-453F-734B-A31C-88542EF47050}" type="slidenum">
              <a:rPr lang="de-DE" smtClean="0"/>
              <a:t>52</a:t>
            </a:fld>
            <a:endParaRPr lang="de-DE"/>
          </a:p>
        </p:txBody>
      </p:sp>
    </p:spTree>
    <p:extLst>
      <p:ext uri="{BB962C8B-B14F-4D97-AF65-F5344CB8AC3E}">
        <p14:creationId xmlns:p14="http://schemas.microsoft.com/office/powerpoint/2010/main" val="3594657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Agrarpolitik 2022+ (AP 22+) sollte die Agrarpolitik der Schweiz von 2022-25 bestimmen. Die Sistierung der AP 22+ des Ständerats im Dezember 2020 und der zuständigen Kommission des Nationalrates haben negative Auswirkungen: die neue Agrarpolitik - die unbedingt biodiversitätsfördernde </a:t>
            </a:r>
            <a:r>
              <a:rPr lang="de-DE" noProof="0" dirty="0" err="1"/>
              <a:t>Massnahmen</a:t>
            </a:r>
            <a:r>
              <a:rPr lang="de-DE" dirty="0"/>
              <a:t> erhalten muss zur Bekämpfung der Biodiversitätskrise – wird wohl für Jahre herausgezögert. </a:t>
            </a:r>
          </a:p>
          <a:p>
            <a:endParaRPr lang="de-DE" dirty="0"/>
          </a:p>
          <a:p>
            <a:r>
              <a:rPr lang="de-DE" dirty="0"/>
              <a:t>Dies mit verehrenden Folgen für die Natur: seit mehr als 30 Jahren wird bei der Ausarbeitung neuer Agrarpolitiken eine stärkerer ökologische Ausrichtung versprochen. Passiert ist bisher wenig: Landwirtschaftsarten wie eben die Feldlerche nehmen weiter ab.</a:t>
            </a:r>
          </a:p>
          <a:p>
            <a:endParaRPr lang="de-DE" dirty="0"/>
          </a:p>
          <a:p>
            <a:r>
              <a:rPr lang="de-DE" dirty="0"/>
              <a:t>Die neue Agrarpolitik muss unbedingt wieder aufgenommen werden und zu Gunsten der Natur und Umwelt ausgearbeitet werden!</a:t>
            </a:r>
          </a:p>
          <a:p>
            <a:r>
              <a:rPr lang="de-DE" dirty="0"/>
              <a:t>BirdLife setzt sich seit Jahren für eine nachhaltige Agrarpolitik ein. Parallel dazu werden konkrete Projekte realisiert, wo zusammen mit Landwirt*innen Artenförderung betrieben wird - so zum Beispiel für den Steinkauz, Vogel des Jahres 2021.</a:t>
            </a:r>
          </a:p>
          <a:p>
            <a:endParaRPr lang="de-DE" dirty="0"/>
          </a:p>
          <a:p>
            <a:r>
              <a:rPr lang="de-DE" dirty="0"/>
              <a:t>In die Landwirtschaft </a:t>
            </a:r>
            <a:r>
              <a:rPr lang="de-DE" dirty="0" err="1"/>
              <a:t>fliessen</a:t>
            </a:r>
            <a:r>
              <a:rPr lang="de-DE" dirty="0"/>
              <a:t> jährlich mehrere Milliarden Franken Steuergelder – genug, um endlich auf biodiversitätsfördernde statt –zerstörende Landwirtschaft umzustellen!</a:t>
            </a:r>
          </a:p>
          <a:p>
            <a:endParaRPr lang="de-DE" dirty="0"/>
          </a:p>
          <a:p>
            <a:endParaRPr lang="de-DE" dirty="0"/>
          </a:p>
          <a:p>
            <a:endParaRPr lang="de-DE" dirty="0"/>
          </a:p>
          <a:p>
            <a:endParaRPr lang="de-DE" dirty="0"/>
          </a:p>
          <a:p>
            <a:endParaRPr lang="de-DE" dirty="0"/>
          </a:p>
          <a:p>
            <a:r>
              <a:rPr lang="de-DE" dirty="0"/>
              <a:t>Bild: Markus </a:t>
            </a:r>
            <a:r>
              <a:rPr lang="de-DE" dirty="0" err="1"/>
              <a:t>Bolliger</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53</a:t>
            </a:fld>
            <a:endParaRPr lang="de-DE"/>
          </a:p>
        </p:txBody>
      </p:sp>
    </p:spTree>
    <p:extLst>
      <p:ext uri="{BB962C8B-B14F-4D97-AF65-F5344CB8AC3E}">
        <p14:creationId xmlns:p14="http://schemas.microsoft.com/office/powerpoint/2010/main" val="2286519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a:p>
            <a:r>
              <a:rPr lang="de-DE" dirty="0"/>
              <a:t>Bild: Beat </a:t>
            </a:r>
            <a:r>
              <a:rPr lang="de-DE" dirty="0" err="1"/>
              <a:t>Rüegger</a:t>
            </a:r>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54</a:t>
            </a:fld>
            <a:endParaRPr lang="de-DE"/>
          </a:p>
        </p:txBody>
      </p:sp>
    </p:spTree>
    <p:extLst>
      <p:ext uri="{BB962C8B-B14F-4D97-AF65-F5344CB8AC3E}">
        <p14:creationId xmlns:p14="http://schemas.microsoft.com/office/powerpoint/2010/main" val="2061969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vogelwarte.ch</a:t>
            </a:r>
            <a:endParaRPr lang="de-DE" dirty="0"/>
          </a:p>
        </p:txBody>
      </p:sp>
      <p:sp>
        <p:nvSpPr>
          <p:cNvPr id="4" name="Foliennummernplatzhalter 3"/>
          <p:cNvSpPr>
            <a:spLocks noGrp="1"/>
          </p:cNvSpPr>
          <p:nvPr>
            <p:ph type="sldNum" sz="quarter" idx="5"/>
          </p:nvPr>
        </p:nvSpPr>
        <p:spPr/>
        <p:txBody>
          <a:bodyPr/>
          <a:lstStyle/>
          <a:p>
            <a:fld id="{DE03F047-453F-734B-A31C-88542EF47050}" type="slidenum">
              <a:rPr lang="de-DE" smtClean="0"/>
              <a:t>55</a:t>
            </a:fld>
            <a:endParaRPr lang="de-DE"/>
          </a:p>
        </p:txBody>
      </p:sp>
    </p:spTree>
    <p:extLst>
      <p:ext uri="{BB962C8B-B14F-4D97-AF65-F5344CB8AC3E}">
        <p14:creationId xmlns:p14="http://schemas.microsoft.com/office/powerpoint/2010/main" val="33152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Letzter Brutnachweis der Haubenlerche bei Basel 1976, noch bis 1989 vereinzelte Beobachtungen dort. Auch die Haubenlerche ist auf offene Lebensräume mit spärlicher Vegetation angewiesen, welche sie in </a:t>
            </a:r>
            <a:r>
              <a:rPr lang="de-DE" dirty="0" err="1"/>
              <a:t>Ruderalflächen</a:t>
            </a:r>
            <a:r>
              <a:rPr lang="de-DE" dirty="0"/>
              <a:t> aber auch Industrieanlagen fand. Der Rückgang dieser Gebiete und vermehrte Einsatz von </a:t>
            </a:r>
            <a:r>
              <a:rPr lang="de-DE" dirty="0" err="1"/>
              <a:t>Bioziden</a:t>
            </a:r>
            <a:r>
              <a:rPr lang="de-DE" dirty="0"/>
              <a:t> und Dünger führte zu ihrem Aussterben in der Schweiz.</a:t>
            </a:r>
          </a:p>
          <a:p>
            <a:endParaRPr lang="de-DE" dirty="0"/>
          </a:p>
          <a:p>
            <a:r>
              <a:rPr lang="de-DE" dirty="0"/>
              <a:t>Bild Haubenlerche: Jaro Schacht </a:t>
            </a:r>
          </a:p>
        </p:txBody>
      </p:sp>
      <p:sp>
        <p:nvSpPr>
          <p:cNvPr id="4" name="Foliennummernplatzhalter 3"/>
          <p:cNvSpPr>
            <a:spLocks noGrp="1"/>
          </p:cNvSpPr>
          <p:nvPr>
            <p:ph type="sldNum" sz="quarter" idx="5"/>
          </p:nvPr>
        </p:nvSpPr>
        <p:spPr/>
        <p:txBody>
          <a:bodyPr/>
          <a:lstStyle/>
          <a:p>
            <a:fld id="{DE03F047-453F-734B-A31C-88542EF47050}" type="slidenum">
              <a:rPr lang="de-DE" smtClean="0"/>
              <a:t>6</a:t>
            </a:fld>
            <a:endParaRPr lang="de-DE"/>
          </a:p>
        </p:txBody>
      </p:sp>
    </p:spTree>
    <p:extLst>
      <p:ext uri="{BB962C8B-B14F-4D97-AF65-F5344CB8AC3E}">
        <p14:creationId xmlns:p14="http://schemas.microsoft.com/office/powerpoint/2010/main" val="17369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Heidelerche brütet in der Schweiz mit vor allem im Jura und am Randen SH (250-300 Brutpaare). Anders als die Feldlerche bevorzugt sie strukturreiche Lebensräume. Auf dem Zug kann sie aber auch im Mittelland und auf Feldern beobachtet werden. Unterscheidungsmerkmale: kurzer Schwanz mit weissen Spitzen (Feldlerche mit weissen Seitenkanten und Flügelhinterrand); kontrastreiches Muster am Flügelvorderrand; kontrastreiches Kopfmuster mit im Nacken zusammenlaufendem Überaugenstreif.</a:t>
            </a:r>
          </a:p>
          <a:p>
            <a:endParaRPr lang="de-DE" dirty="0"/>
          </a:p>
          <a:p>
            <a:r>
              <a:rPr lang="de-DE" dirty="0"/>
              <a:t>Es gibt aber auch andere „braune“ Vögel, hier beispielhaft der Wiesenpiper. Auch er ist von der intensiven Landwirtschaft betroffen. In tieferen Lagen brütet er fast nicht mehr. Insgesamt sind in der Schweiz 500-800 Brutpaare nachgewiesen, vor allem im Jura und in den Voralpen. Im Gegensatz zur Feldlerche hat er ein weniger kontrastreiches Gesicht, deutlichere Strichelung auf der Brust und Flanke und keine Federhaube.</a:t>
            </a:r>
          </a:p>
          <a:p>
            <a:endParaRPr lang="de-DE" dirty="0"/>
          </a:p>
          <a:p>
            <a:endParaRPr lang="de-DE" dirty="0"/>
          </a:p>
          <a:p>
            <a:r>
              <a:rPr lang="de-DE" dirty="0"/>
              <a:t>Bilder: Wikipedia  </a:t>
            </a:r>
            <a:r>
              <a:rPr lang="de-DE" dirty="0" err="1"/>
              <a:t>Lullula_arborea</a:t>
            </a:r>
            <a:r>
              <a:rPr lang="de-DE" dirty="0"/>
              <a:t>_(</a:t>
            </a:r>
            <a:r>
              <a:rPr lang="de-DE" dirty="0" err="1"/>
              <a:t>Ján_Svetlík</a:t>
            </a:r>
            <a:r>
              <a:rPr lang="de-DE" dirty="0"/>
              <a:t>).</a:t>
            </a:r>
            <a:r>
              <a:rPr lang="de-DE" dirty="0" err="1"/>
              <a:t>jpg</a:t>
            </a:r>
            <a:endParaRPr lang="de-DE" dirty="0"/>
          </a:p>
          <a:p>
            <a:r>
              <a:rPr lang="de-DE" dirty="0"/>
              <a:t>	        2560px-Wiesenpieper_Meadow_pipit.jpg</a:t>
            </a:r>
          </a:p>
        </p:txBody>
      </p:sp>
      <p:sp>
        <p:nvSpPr>
          <p:cNvPr id="4" name="Foliennummernplatzhalter 3"/>
          <p:cNvSpPr>
            <a:spLocks noGrp="1"/>
          </p:cNvSpPr>
          <p:nvPr>
            <p:ph type="sldNum" sz="quarter" idx="5"/>
          </p:nvPr>
        </p:nvSpPr>
        <p:spPr/>
        <p:txBody>
          <a:bodyPr/>
          <a:lstStyle/>
          <a:p>
            <a:fld id="{DE03F047-453F-734B-A31C-88542EF47050}" type="slidenum">
              <a:rPr lang="de-DE" smtClean="0"/>
              <a:t>7</a:t>
            </a:fld>
            <a:endParaRPr lang="de-DE"/>
          </a:p>
        </p:txBody>
      </p:sp>
    </p:spTree>
    <p:extLst>
      <p:ext uri="{BB962C8B-B14F-4D97-AF65-F5344CB8AC3E}">
        <p14:creationId xmlns:p14="http://schemas.microsoft.com/office/powerpoint/2010/main" val="27734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Halten Abstand vom mind. 60m zu Waldstrukturen.</a:t>
            </a:r>
          </a:p>
          <a:p>
            <a:endParaRPr lang="de-DE" dirty="0"/>
          </a:p>
          <a:p>
            <a:r>
              <a:rPr lang="de-DE" dirty="0"/>
              <a:t>In CH höchst gelegener Brutnachweis auf 2460 m </a:t>
            </a:r>
            <a:r>
              <a:rPr lang="de-DE" dirty="0" err="1"/>
              <a:t>ü</a:t>
            </a:r>
            <a:r>
              <a:rPr lang="de-DE" dirty="0"/>
              <a:t> M</a:t>
            </a:r>
          </a:p>
          <a:p>
            <a:endParaRPr lang="de-DE" dirty="0"/>
          </a:p>
          <a:p>
            <a:endParaRPr lang="de-DE" dirty="0"/>
          </a:p>
          <a:p>
            <a:r>
              <a:rPr lang="de-DE" dirty="0"/>
              <a:t>Foto: Michael Gerber</a:t>
            </a:r>
          </a:p>
        </p:txBody>
      </p:sp>
      <p:sp>
        <p:nvSpPr>
          <p:cNvPr id="4" name="Foliennummernplatzhalter 3"/>
          <p:cNvSpPr>
            <a:spLocks noGrp="1"/>
          </p:cNvSpPr>
          <p:nvPr>
            <p:ph type="sldNum" sz="quarter" idx="5"/>
          </p:nvPr>
        </p:nvSpPr>
        <p:spPr/>
        <p:txBody>
          <a:bodyPr/>
          <a:lstStyle/>
          <a:p>
            <a:fld id="{DE03F047-453F-734B-A31C-88542EF47050}" type="slidenum">
              <a:rPr lang="de-DE" smtClean="0"/>
              <a:t>8</a:t>
            </a:fld>
            <a:endParaRPr lang="de-DE"/>
          </a:p>
        </p:txBody>
      </p:sp>
    </p:spTree>
    <p:extLst>
      <p:ext uri="{BB962C8B-B14F-4D97-AF65-F5344CB8AC3E}">
        <p14:creationId xmlns:p14="http://schemas.microsoft.com/office/powerpoint/2010/main" val="32008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Lucas Lombardo</a:t>
            </a:r>
          </a:p>
        </p:txBody>
      </p:sp>
      <p:sp>
        <p:nvSpPr>
          <p:cNvPr id="4" name="Foliennummernplatzhalter 3"/>
          <p:cNvSpPr>
            <a:spLocks noGrp="1"/>
          </p:cNvSpPr>
          <p:nvPr>
            <p:ph type="sldNum" sz="quarter" idx="5"/>
          </p:nvPr>
        </p:nvSpPr>
        <p:spPr/>
        <p:txBody>
          <a:bodyPr/>
          <a:lstStyle/>
          <a:p>
            <a:fld id="{DE03F047-453F-734B-A31C-88542EF47050}" type="slidenum">
              <a:rPr lang="de-DE" smtClean="0"/>
              <a:t>9</a:t>
            </a:fld>
            <a:endParaRPr lang="de-DE"/>
          </a:p>
        </p:txBody>
      </p:sp>
    </p:spTree>
    <p:extLst>
      <p:ext uri="{BB962C8B-B14F-4D97-AF65-F5344CB8AC3E}">
        <p14:creationId xmlns:p14="http://schemas.microsoft.com/office/powerpoint/2010/main" val="3408845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350B-3D6E-C349-A96F-A2F64C5289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B233A52-DADF-8F4E-8D08-94B29D133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Bild 3" descr="Logo-SVS-new-quadr-gross.jpg">
            <a:extLst>
              <a:ext uri="{FF2B5EF4-FFF2-40B4-BE49-F238E27FC236}">
                <a16:creationId xmlns:a16="http://schemas.microsoft.com/office/drawing/2014/main" id="{7724F072-D3A2-EF48-A796-971018BCCA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272784"/>
            <a:ext cx="540000" cy="540000"/>
          </a:xfrm>
          <a:prstGeom prst="rect">
            <a:avLst/>
          </a:prstGeom>
        </p:spPr>
      </p:pic>
    </p:spTree>
    <p:extLst>
      <p:ext uri="{BB962C8B-B14F-4D97-AF65-F5344CB8AC3E}">
        <p14:creationId xmlns:p14="http://schemas.microsoft.com/office/powerpoint/2010/main" val="291636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5AEC5-BFEB-CC42-8860-D384364CB71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8B6F522-4A77-1B4E-9A1F-ED6D7D2579C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Bild 3" descr="Logo-SVS-new-quadr-gross.jpg">
            <a:extLst>
              <a:ext uri="{FF2B5EF4-FFF2-40B4-BE49-F238E27FC236}">
                <a16:creationId xmlns:a16="http://schemas.microsoft.com/office/drawing/2014/main" id="{BF65C985-4623-B649-B4BA-54B8FEC887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272784"/>
            <a:ext cx="540000" cy="540000"/>
          </a:xfrm>
          <a:prstGeom prst="rect">
            <a:avLst/>
          </a:prstGeom>
        </p:spPr>
      </p:pic>
    </p:spTree>
    <p:extLst>
      <p:ext uri="{BB962C8B-B14F-4D97-AF65-F5344CB8AC3E}">
        <p14:creationId xmlns:p14="http://schemas.microsoft.com/office/powerpoint/2010/main" val="418537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Bild 3" descr="Logo-SVS-new-quadr-gross.jpg">
            <a:extLst>
              <a:ext uri="{FF2B5EF4-FFF2-40B4-BE49-F238E27FC236}">
                <a16:creationId xmlns:a16="http://schemas.microsoft.com/office/drawing/2014/main" id="{AEB6AD42-1F6A-4240-B382-52B17473F1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 y="6134986"/>
            <a:ext cx="677798" cy="677798"/>
          </a:xfrm>
          <a:prstGeom prst="rect">
            <a:avLst/>
          </a:prstGeom>
        </p:spPr>
      </p:pic>
    </p:spTree>
    <p:extLst>
      <p:ext uri="{BB962C8B-B14F-4D97-AF65-F5344CB8AC3E}">
        <p14:creationId xmlns:p14="http://schemas.microsoft.com/office/powerpoint/2010/main" val="2499964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C69480A-47FE-1D4B-9A87-066A70526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749B449-8B7F-2244-9AE0-7D118BA5A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9A0EEA-C581-A748-89E6-858A58FC8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14B19-4451-7744-A3C2-B04C4F41E0CA}" type="datetimeFigureOut">
              <a:rPr lang="de-DE" smtClean="0"/>
              <a:t>29.11.21</a:t>
            </a:fld>
            <a:endParaRPr lang="de-DE"/>
          </a:p>
        </p:txBody>
      </p:sp>
      <p:sp>
        <p:nvSpPr>
          <p:cNvPr id="5" name="Fußzeilenplatzhalter 4">
            <a:extLst>
              <a:ext uri="{FF2B5EF4-FFF2-40B4-BE49-F238E27FC236}">
                <a16:creationId xmlns:a16="http://schemas.microsoft.com/office/drawing/2014/main" id="{BC974FE3-7D91-C240-B36F-C31BF6CA1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D3AD004-E990-984E-9E0B-D6CFFD5F3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4ABE0-42D5-404C-9A2F-25886CDE2648}" type="slidenum">
              <a:rPr lang="de-DE" smtClean="0"/>
              <a:t>‹Nr.›</a:t>
            </a:fld>
            <a:endParaRPr lang="de-DE"/>
          </a:p>
        </p:txBody>
      </p:sp>
    </p:spTree>
    <p:extLst>
      <p:ext uri="{BB962C8B-B14F-4D97-AF65-F5344CB8AC3E}">
        <p14:creationId xmlns:p14="http://schemas.microsoft.com/office/powerpoint/2010/main" val="374470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3.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hyperlink" Target="http://www.birdlife.ch/feldlerche"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hyperlink" Target="http://www.artenfoerderung-voegel.ch/feldlerche.html" TargetMode="External"/><Relationship Id="rId4" Type="http://schemas.openxmlformats.org/officeDocument/2006/relationships/hyperlink" Target="http://www.vogelwarte.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draußen, fliegend, Tag enthält.&#10;&#10;Automatisch generierte Beschreibung">
            <a:extLst>
              <a:ext uri="{FF2B5EF4-FFF2-40B4-BE49-F238E27FC236}">
                <a16:creationId xmlns:a16="http://schemas.microsoft.com/office/drawing/2014/main" id="{F4349164-579B-D440-A6A5-5AF31210EC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36"/>
          <a:stretch/>
        </p:blipFill>
        <p:spPr>
          <a:xfrm>
            <a:off x="0" y="0"/>
            <a:ext cx="11100620" cy="6858000"/>
          </a:xfrm>
          <a:prstGeom prst="rect">
            <a:avLst/>
          </a:prstGeom>
        </p:spPr>
      </p:pic>
      <p:pic>
        <p:nvPicPr>
          <p:cNvPr id="11" name="Grafik 10" descr="Ein Bild, das Vogel, draußen, fliegend, Tag enthält.&#10;&#10;Automatisch generierte Beschreibung">
            <a:extLst>
              <a:ext uri="{FF2B5EF4-FFF2-40B4-BE49-F238E27FC236}">
                <a16:creationId xmlns:a16="http://schemas.microsoft.com/office/drawing/2014/main" id="{B0B882DF-DBB3-8642-A547-C305D46667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45163" y="0"/>
            <a:ext cx="2246837" cy="6858000"/>
          </a:xfrm>
          <a:prstGeom prst="rect">
            <a:avLst/>
          </a:prstGeom>
        </p:spPr>
      </p:pic>
      <p:sp>
        <p:nvSpPr>
          <p:cNvPr id="6" name="Textfeld 5">
            <a:extLst>
              <a:ext uri="{FF2B5EF4-FFF2-40B4-BE49-F238E27FC236}">
                <a16:creationId xmlns:a16="http://schemas.microsoft.com/office/drawing/2014/main" id="{AFDBBF11-680E-C74B-B193-910EE3A5FED6}"/>
              </a:ext>
            </a:extLst>
          </p:cNvPr>
          <p:cNvSpPr txBox="1"/>
          <p:nvPr/>
        </p:nvSpPr>
        <p:spPr>
          <a:xfrm>
            <a:off x="6442841" y="1505826"/>
            <a:ext cx="5749159" cy="2123658"/>
          </a:xfrm>
          <a:prstGeom prst="rect">
            <a:avLst/>
          </a:prstGeom>
          <a:noFill/>
        </p:spPr>
        <p:txBody>
          <a:bodyPr wrap="square" rtlCol="0">
            <a:spAutoFit/>
          </a:bodyPr>
          <a:lstStyle/>
          <a:p>
            <a:pPr algn="ctr"/>
            <a:r>
              <a:rPr lang="de-DE" sz="4400" b="1" dirty="0">
                <a:latin typeface="Syntax LT" pitchFamily="2" charset="0"/>
              </a:rPr>
              <a:t>Die Feldlerche</a:t>
            </a:r>
          </a:p>
          <a:p>
            <a:pPr algn="ctr"/>
            <a:endParaRPr lang="de-DE" sz="3200" b="1" dirty="0">
              <a:latin typeface="Syntax LT" pitchFamily="2" charset="0"/>
            </a:endParaRPr>
          </a:p>
          <a:p>
            <a:pPr algn="ctr"/>
            <a:r>
              <a:rPr lang="de-DE" sz="2800" b="1" dirty="0">
                <a:latin typeface="Syntax LT" pitchFamily="2" charset="0"/>
              </a:rPr>
              <a:t>Vogel des Jahres 2022</a:t>
            </a:r>
          </a:p>
          <a:p>
            <a:pPr algn="ctr"/>
            <a:r>
              <a:rPr lang="de-DE" sz="2800" b="1" dirty="0">
                <a:latin typeface="Syntax LT" pitchFamily="2" charset="0"/>
              </a:rPr>
              <a:t>BirdLife Schweiz</a:t>
            </a:r>
          </a:p>
        </p:txBody>
      </p:sp>
      <p:pic>
        <p:nvPicPr>
          <p:cNvPr id="13" name="Grafik 12">
            <a:extLst>
              <a:ext uri="{FF2B5EF4-FFF2-40B4-BE49-F238E27FC236}">
                <a16:creationId xmlns:a16="http://schemas.microsoft.com/office/drawing/2014/main" id="{A6A56467-8B8A-7941-AE48-93F48E06A5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64390" y="5467964"/>
            <a:ext cx="1498600" cy="1143000"/>
          </a:xfrm>
          <a:prstGeom prst="rect">
            <a:avLst/>
          </a:prstGeom>
        </p:spPr>
      </p:pic>
    </p:spTree>
    <p:extLst>
      <p:ext uri="{BB962C8B-B14F-4D97-AF65-F5344CB8AC3E}">
        <p14:creationId xmlns:p14="http://schemas.microsoft.com/office/powerpoint/2010/main" val="256636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1379A6C-6F60-FA4A-ACBB-73DF37553F5F}"/>
              </a:ext>
            </a:extLst>
          </p:cNvPr>
          <p:cNvSpPr>
            <a:spLocks noGrp="1"/>
          </p:cNvSpPr>
          <p:nvPr>
            <p:ph idx="4294967295"/>
          </p:nvPr>
        </p:nvSpPr>
        <p:spPr>
          <a:xfrm>
            <a:off x="691200" y="1797050"/>
            <a:ext cx="5027613" cy="4065588"/>
          </a:xfrm>
        </p:spPr>
        <p:txBody>
          <a:bodyPr wrap="square">
            <a:spAutoFit/>
          </a:bodyPr>
          <a:lstStyle/>
          <a:p>
            <a:r>
              <a:rPr lang="de-CH" sz="2400" b="1" dirty="0">
                <a:solidFill>
                  <a:srgbClr val="7D7D7D"/>
                </a:solidFill>
                <a:latin typeface="Syntax LT" pitchFamily="2" charset="0"/>
              </a:rPr>
              <a:t>Offene Gebiete mit niedriger, </a:t>
            </a:r>
            <a:r>
              <a:rPr lang="de-CH" sz="2400" b="1" dirty="0" err="1">
                <a:solidFill>
                  <a:srgbClr val="7D7D7D"/>
                </a:solidFill>
                <a:latin typeface="Syntax LT" pitchFamily="2" charset="0"/>
              </a:rPr>
              <a:t>lückiger</a:t>
            </a:r>
            <a:r>
              <a:rPr lang="de-CH" sz="2400" b="1" dirty="0">
                <a:solidFill>
                  <a:srgbClr val="7D7D7D"/>
                </a:solidFill>
                <a:latin typeface="Syntax LT" pitchFamily="2" charset="0"/>
              </a:rPr>
              <a:t> Vegetation</a:t>
            </a:r>
          </a:p>
          <a:p>
            <a:r>
              <a:rPr lang="de-CH" sz="2400" b="1" dirty="0">
                <a:solidFill>
                  <a:srgbClr val="7D7D7D"/>
                </a:solidFill>
                <a:latin typeface="Syntax LT" pitchFamily="2" charset="0"/>
              </a:rPr>
              <a:t>eine vielfältige Flora mit reichhaltigem Insektenangebot</a:t>
            </a:r>
            <a:br>
              <a:rPr lang="de-CH" sz="2400" b="1" dirty="0">
                <a:solidFill>
                  <a:srgbClr val="7D7D7D"/>
                </a:solidFill>
                <a:latin typeface="Syntax LT" pitchFamily="2" charset="0"/>
              </a:rPr>
            </a:br>
            <a:r>
              <a:rPr lang="de-CH" sz="2400" b="1" dirty="0">
                <a:solidFill>
                  <a:srgbClr val="7D7D7D"/>
                </a:solidFill>
                <a:latin typeface="Syntax LT" pitchFamily="2" charset="0"/>
              </a:rPr>
              <a:t>(=&gt; </a:t>
            </a:r>
            <a:r>
              <a:rPr lang="de-CH" sz="2400" b="1" dirty="0" err="1">
                <a:solidFill>
                  <a:srgbClr val="7D7D7D"/>
                </a:solidFill>
                <a:latin typeface="Syntax LT" pitchFamily="2" charset="0"/>
              </a:rPr>
              <a:t>Ackerbegleitflora</a:t>
            </a:r>
            <a:r>
              <a:rPr lang="de-CH" sz="2400" b="1" dirty="0">
                <a:solidFill>
                  <a:srgbClr val="7D7D7D"/>
                </a:solidFill>
                <a:latin typeface="Syntax LT" pitchFamily="2" charset="0"/>
              </a:rPr>
              <a:t>)</a:t>
            </a:r>
          </a:p>
          <a:p>
            <a:r>
              <a:rPr lang="de-CH" sz="2400" b="1" dirty="0">
                <a:solidFill>
                  <a:srgbClr val="7D7D7D"/>
                </a:solidFill>
                <a:latin typeface="Syntax LT" pitchFamily="2" charset="0"/>
              </a:rPr>
              <a:t>Säume an den Äckern und Wiesen</a:t>
            </a:r>
          </a:p>
          <a:p>
            <a:r>
              <a:rPr lang="de-CH" sz="2400" b="1" dirty="0">
                <a:solidFill>
                  <a:srgbClr val="7D7D7D"/>
                </a:solidFill>
                <a:latin typeface="Syntax LT" pitchFamily="2" charset="0"/>
              </a:rPr>
              <a:t>unbefestigte, begrünte Feldwege</a:t>
            </a:r>
          </a:p>
          <a:p>
            <a:r>
              <a:rPr lang="de-CH" sz="2400" b="1" dirty="0" err="1">
                <a:solidFill>
                  <a:srgbClr val="7D7D7D"/>
                </a:solidFill>
                <a:latin typeface="Syntax LT" pitchFamily="2" charset="0"/>
              </a:rPr>
              <a:t>Kulturenvielfalt</a:t>
            </a:r>
            <a:r>
              <a:rPr lang="de-CH" sz="2400" b="1" dirty="0">
                <a:solidFill>
                  <a:srgbClr val="7D7D7D"/>
                </a:solidFill>
                <a:latin typeface="Syntax LT" pitchFamily="2" charset="0"/>
              </a:rPr>
              <a:t> und Kleinstrukturen</a:t>
            </a:r>
          </a:p>
          <a:p>
            <a:endParaRPr lang="de-CH" sz="2400" b="1" dirty="0">
              <a:solidFill>
                <a:srgbClr val="7D7D7D"/>
              </a:solidFill>
              <a:latin typeface="Syntax LT" pitchFamily="2" charset="0"/>
            </a:endParaRPr>
          </a:p>
        </p:txBody>
      </p:sp>
      <p:sp>
        <p:nvSpPr>
          <p:cNvPr id="7" name="Textfeld 6">
            <a:extLst>
              <a:ext uri="{FF2B5EF4-FFF2-40B4-BE49-F238E27FC236}">
                <a16:creationId xmlns:a16="http://schemas.microsoft.com/office/drawing/2014/main" id="{1D484C22-28AE-3840-BECA-D1DB23A7917E}"/>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Lebensraum</a:t>
            </a:r>
          </a:p>
        </p:txBody>
      </p:sp>
      <p:pic>
        <p:nvPicPr>
          <p:cNvPr id="8" name="Grafik 7" descr="Ein Bild, das Gras, draußen, Vogel, stehend enthält.&#10;&#10;Automatisch generierte Beschreibung">
            <a:extLst>
              <a:ext uri="{FF2B5EF4-FFF2-40B4-BE49-F238E27FC236}">
                <a16:creationId xmlns:a16="http://schemas.microsoft.com/office/drawing/2014/main" id="{9C1D8BB8-BD08-B446-AD41-64428DC515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58490" y="1"/>
            <a:ext cx="6433510" cy="6858000"/>
          </a:xfrm>
          <a:prstGeom prst="rect">
            <a:avLst/>
          </a:prstGeom>
        </p:spPr>
      </p:pic>
    </p:spTree>
    <p:extLst>
      <p:ext uri="{BB962C8B-B14F-4D97-AF65-F5344CB8AC3E}">
        <p14:creationId xmlns:p14="http://schemas.microsoft.com/office/powerpoint/2010/main" val="5412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50B29BE-702C-154E-992B-97A1BA280982}"/>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Nahrung</a:t>
            </a:r>
          </a:p>
        </p:txBody>
      </p:sp>
      <p:pic>
        <p:nvPicPr>
          <p:cNvPr id="9" name="Grafik 8" descr="Ein Bild, das Gras, draußen, Vogel, Feld enthält.&#10;&#10;Automatisch generierte Beschreibung">
            <a:extLst>
              <a:ext uri="{FF2B5EF4-FFF2-40B4-BE49-F238E27FC236}">
                <a16:creationId xmlns:a16="http://schemas.microsoft.com/office/drawing/2014/main" id="{697C4EF8-3F76-044B-9E36-E124EA0DF5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574224" y="-12775"/>
            <a:ext cx="6617776" cy="6870775"/>
          </a:xfrm>
          <a:prstGeom prst="rect">
            <a:avLst/>
          </a:prstGeom>
        </p:spPr>
      </p:pic>
      <p:sp>
        <p:nvSpPr>
          <p:cNvPr id="12" name="Inhaltsplatzhalter 2">
            <a:extLst>
              <a:ext uri="{FF2B5EF4-FFF2-40B4-BE49-F238E27FC236}">
                <a16:creationId xmlns:a16="http://schemas.microsoft.com/office/drawing/2014/main" id="{78AF55F1-055D-5545-BDAC-C3EF74BE228D}"/>
              </a:ext>
            </a:extLst>
          </p:cNvPr>
          <p:cNvSpPr>
            <a:spLocks noGrp="1"/>
          </p:cNvSpPr>
          <p:nvPr>
            <p:ph idx="4294967295"/>
          </p:nvPr>
        </p:nvSpPr>
        <p:spPr>
          <a:xfrm>
            <a:off x="691200" y="1697038"/>
            <a:ext cx="4130675" cy="2682875"/>
          </a:xfrm>
        </p:spPr>
        <p:txBody>
          <a:bodyPr vert="horz" wrap="square" lIns="91440" tIns="45720" rIns="91440" bIns="45720" rtlCol="0">
            <a:spAutoFit/>
          </a:bodyPr>
          <a:lstStyle/>
          <a:p>
            <a:r>
              <a:rPr lang="de-DE" sz="2400" b="1" dirty="0">
                <a:solidFill>
                  <a:srgbClr val="7D7D7D"/>
                </a:solidFill>
                <a:latin typeface="Syntax LT" pitchFamily="2" charset="0"/>
              </a:rPr>
              <a:t>Nahrungssuche am Boden</a:t>
            </a:r>
          </a:p>
          <a:p>
            <a:r>
              <a:rPr lang="de-DE" sz="2400" b="1" dirty="0">
                <a:solidFill>
                  <a:srgbClr val="7D7D7D"/>
                </a:solidFill>
                <a:latin typeface="Syntax LT" pitchFamily="2" charset="0"/>
              </a:rPr>
              <a:t>Brutsaison: Insekten</a:t>
            </a:r>
            <a:br>
              <a:rPr lang="de-DE" sz="2400" b="1" dirty="0">
                <a:solidFill>
                  <a:srgbClr val="7D7D7D"/>
                </a:solidFill>
                <a:latin typeface="Syntax LT" pitchFamily="2" charset="0"/>
              </a:rPr>
            </a:br>
            <a:r>
              <a:rPr lang="de-DE" sz="2400" b="1" dirty="0">
                <a:solidFill>
                  <a:srgbClr val="7D7D7D"/>
                </a:solidFill>
                <a:latin typeface="Syntax LT" pitchFamily="2" charset="0"/>
              </a:rPr>
              <a:t>Winter: Sämereien</a:t>
            </a:r>
          </a:p>
          <a:p>
            <a:r>
              <a:rPr lang="de-CH" sz="2400" b="1" dirty="0">
                <a:solidFill>
                  <a:srgbClr val="7D7D7D"/>
                </a:solidFill>
                <a:latin typeface="Syntax LT" pitchFamily="2" charset="0"/>
              </a:rPr>
              <a:t>Schlucken kleine Steine zur einfacheren Zerkleinerung und Verdauung von Körnern</a:t>
            </a:r>
          </a:p>
        </p:txBody>
      </p:sp>
    </p:spTree>
    <p:extLst>
      <p:ext uri="{BB962C8B-B14F-4D97-AF65-F5344CB8AC3E}">
        <p14:creationId xmlns:p14="http://schemas.microsoft.com/office/powerpoint/2010/main" val="190024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draußen, Pflanze enthält.&#10;&#10;Automatisch generierte Beschreibung">
            <a:extLst>
              <a:ext uri="{FF2B5EF4-FFF2-40B4-BE49-F238E27FC236}">
                <a16:creationId xmlns:a16="http://schemas.microsoft.com/office/drawing/2014/main" id="{FDE70DCF-B449-394B-8B45-A9407D8B13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20634" y="1242680"/>
            <a:ext cx="10750732" cy="5419378"/>
          </a:xfrm>
          <a:prstGeom prst="rect">
            <a:avLst/>
          </a:prstGeom>
        </p:spPr>
      </p:pic>
      <p:sp>
        <p:nvSpPr>
          <p:cNvPr id="6" name="Textfeld 5">
            <a:extLst>
              <a:ext uri="{FF2B5EF4-FFF2-40B4-BE49-F238E27FC236}">
                <a16:creationId xmlns:a16="http://schemas.microsoft.com/office/drawing/2014/main" id="{47BA72B8-11FE-0E4D-A2F9-A4D1002682E1}"/>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Nest</a:t>
            </a:r>
          </a:p>
        </p:txBody>
      </p:sp>
    </p:spTree>
    <p:extLst>
      <p:ext uri="{BB962C8B-B14F-4D97-AF65-F5344CB8AC3E}">
        <p14:creationId xmlns:p14="http://schemas.microsoft.com/office/powerpoint/2010/main" val="280410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0173FA9-D48D-3D4E-A3E2-25F481ED43C8}"/>
              </a:ext>
            </a:extLst>
          </p:cNvPr>
          <p:cNvSpPr>
            <a:spLocks noGrp="1"/>
          </p:cNvSpPr>
          <p:nvPr>
            <p:ph idx="4294967295"/>
          </p:nvPr>
        </p:nvSpPr>
        <p:spPr>
          <a:xfrm>
            <a:off x="691200" y="1825625"/>
            <a:ext cx="4605338" cy="3603625"/>
          </a:xfrm>
        </p:spPr>
        <p:txBody>
          <a:bodyPr>
            <a:spAutoFit/>
          </a:bodyPr>
          <a:lstStyle/>
          <a:p>
            <a:r>
              <a:rPr lang="de-DE" sz="2400" b="1" dirty="0">
                <a:solidFill>
                  <a:srgbClr val="7D7D7D"/>
                </a:solidFill>
                <a:latin typeface="Syntax LT" pitchFamily="2" charset="0"/>
              </a:rPr>
              <a:t>landet abseits vom Nistplatz und läuft dorthin </a:t>
            </a:r>
          </a:p>
          <a:p>
            <a:r>
              <a:rPr lang="de-DE" sz="2400" b="1" dirty="0">
                <a:solidFill>
                  <a:srgbClr val="7D7D7D"/>
                </a:solidFill>
                <a:latin typeface="Syntax LT" pitchFamily="2" charset="0"/>
              </a:rPr>
              <a:t>3-4 Eier</a:t>
            </a:r>
          </a:p>
          <a:p>
            <a:r>
              <a:rPr lang="de-DE" sz="2400" b="1" dirty="0">
                <a:solidFill>
                  <a:srgbClr val="7D7D7D"/>
                </a:solidFill>
                <a:latin typeface="Syntax LT" pitchFamily="2" charset="0"/>
              </a:rPr>
              <a:t>Jungvögel nur 7-12 Tage im Nest</a:t>
            </a:r>
          </a:p>
          <a:p>
            <a:r>
              <a:rPr lang="de-DE" sz="2400" b="1" dirty="0">
                <a:solidFill>
                  <a:srgbClr val="7D7D7D"/>
                </a:solidFill>
                <a:latin typeface="Syntax LT" pitchFamily="2" charset="0"/>
              </a:rPr>
              <a:t>Kürzeste Nestlingszeit aller Singvögel</a:t>
            </a:r>
          </a:p>
          <a:p>
            <a:r>
              <a:rPr lang="de-DE" sz="2400" b="1" dirty="0">
                <a:solidFill>
                  <a:srgbClr val="7D7D7D"/>
                </a:solidFill>
                <a:latin typeface="Syntax LT" pitchFamily="2" charset="0"/>
              </a:rPr>
              <a:t>Zwei Bruten/Jahr</a:t>
            </a:r>
            <a:br>
              <a:rPr lang="de-DE" sz="2400" b="1" dirty="0">
                <a:solidFill>
                  <a:srgbClr val="7D7D7D"/>
                </a:solidFill>
                <a:latin typeface="Syntax LT" pitchFamily="2" charset="0"/>
              </a:rPr>
            </a:br>
            <a:r>
              <a:rPr lang="de-DE" sz="2400" b="1" dirty="0">
                <a:solidFill>
                  <a:srgbClr val="7D7D7D"/>
                </a:solidFill>
                <a:latin typeface="Syntax LT" pitchFamily="2" charset="0"/>
              </a:rPr>
              <a:t>(teils als Schachtelbruten)</a:t>
            </a:r>
          </a:p>
        </p:txBody>
      </p:sp>
      <p:pic>
        <p:nvPicPr>
          <p:cNvPr id="4" name="Inhaltsplatzhalter 3" descr="Ein Bild, das Gras, draußen, Vogel, Tag enthält.&#10;&#10;Automatisch generierte Beschreibung">
            <a:extLst>
              <a:ext uri="{FF2B5EF4-FFF2-40B4-BE49-F238E27FC236}">
                <a16:creationId xmlns:a16="http://schemas.microsoft.com/office/drawing/2014/main" id="{B6FF9D51-D461-0C44-8307-2F48CE2922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6000" cy="6858000"/>
          </a:xfrm>
          <a:prstGeom prst="rect">
            <a:avLst/>
          </a:prstGeom>
        </p:spPr>
      </p:pic>
      <p:sp>
        <p:nvSpPr>
          <p:cNvPr id="7" name="Textfeld 6">
            <a:extLst>
              <a:ext uri="{FF2B5EF4-FFF2-40B4-BE49-F238E27FC236}">
                <a16:creationId xmlns:a16="http://schemas.microsoft.com/office/drawing/2014/main" id="{768C0271-1A42-DC4A-A8A5-63C5BEC57C90}"/>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Brutverhalten</a:t>
            </a:r>
          </a:p>
        </p:txBody>
      </p:sp>
    </p:spTree>
    <p:extLst>
      <p:ext uri="{BB962C8B-B14F-4D97-AF65-F5344CB8AC3E}">
        <p14:creationId xmlns:p14="http://schemas.microsoft.com/office/powerpoint/2010/main" val="127941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58AF9E-30E6-A947-AD1D-E67DD3BC5D2A}"/>
              </a:ext>
            </a:extLst>
          </p:cNvPr>
          <p:cNvSpPr>
            <a:spLocks noGrp="1"/>
          </p:cNvSpPr>
          <p:nvPr>
            <p:ph idx="4294967295"/>
          </p:nvPr>
        </p:nvSpPr>
        <p:spPr>
          <a:xfrm>
            <a:off x="0" y="1825625"/>
            <a:ext cx="10515600" cy="4351338"/>
          </a:xfrm>
        </p:spPr>
        <p:txBody>
          <a:bodyPr/>
          <a:lstStyle/>
          <a:p>
            <a:pPr marL="0" indent="0">
              <a:buNone/>
            </a:pPr>
            <a:endParaRPr lang="de-DE" dirty="0"/>
          </a:p>
          <a:p>
            <a:endParaRPr lang="de-DE" dirty="0"/>
          </a:p>
          <a:p>
            <a:endParaRPr lang="de-DE" dirty="0"/>
          </a:p>
          <a:p>
            <a:endParaRPr lang="de-DE" dirty="0"/>
          </a:p>
        </p:txBody>
      </p:sp>
      <p:sp>
        <p:nvSpPr>
          <p:cNvPr id="7" name="Textfeld 6">
            <a:extLst>
              <a:ext uri="{FF2B5EF4-FFF2-40B4-BE49-F238E27FC236}">
                <a16:creationId xmlns:a16="http://schemas.microsoft.com/office/drawing/2014/main" id="{C579A01A-5FE3-114E-83BF-07A1C844633E}"/>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Brutverhalten - Singflug</a:t>
            </a:r>
          </a:p>
        </p:txBody>
      </p:sp>
      <p:pic>
        <p:nvPicPr>
          <p:cNvPr id="5" name="Grafik 4" descr="Ein Bild, das Himmel, draußen, Vogel, Tag enthält.&#10;&#10;Automatisch generierte Beschreibung">
            <a:extLst>
              <a:ext uri="{FF2B5EF4-FFF2-40B4-BE49-F238E27FC236}">
                <a16:creationId xmlns:a16="http://schemas.microsoft.com/office/drawing/2014/main" id="{33738E50-4F99-FC42-A786-465735867A82}"/>
              </a:ext>
            </a:extLst>
          </p:cNvPr>
          <p:cNvPicPr>
            <a:picLocks noChangeAspect="1"/>
          </p:cNvPicPr>
          <p:nvPr/>
        </p:nvPicPr>
        <p:blipFill>
          <a:blip r:embed="rId3"/>
          <a:stretch>
            <a:fillRect/>
          </a:stretch>
        </p:blipFill>
        <p:spPr>
          <a:xfrm>
            <a:off x="1301750" y="1362592"/>
            <a:ext cx="9588500" cy="5422900"/>
          </a:xfrm>
          <a:prstGeom prst="rect">
            <a:avLst/>
          </a:prstGeom>
        </p:spPr>
      </p:pic>
    </p:spTree>
    <p:extLst>
      <p:ext uri="{BB962C8B-B14F-4D97-AF65-F5344CB8AC3E}">
        <p14:creationId xmlns:p14="http://schemas.microsoft.com/office/powerpoint/2010/main" val="31411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Gras, draußen, Vogel, stehend enthält.&#10;&#10;Automatisch generierte Beschreibung">
            <a:extLst>
              <a:ext uri="{FF2B5EF4-FFF2-40B4-BE49-F238E27FC236}">
                <a16:creationId xmlns:a16="http://schemas.microsoft.com/office/drawing/2014/main" id="{71531D94-F767-E849-B85F-9C5ED91A31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11737"/>
            <a:ext cx="12192000" cy="5646263"/>
          </a:xfrm>
          <a:prstGeom prst="rect">
            <a:avLst/>
          </a:prstGeom>
        </p:spPr>
      </p:pic>
      <p:sp>
        <p:nvSpPr>
          <p:cNvPr id="3" name="Inhaltsplatzhalter 2">
            <a:extLst>
              <a:ext uri="{FF2B5EF4-FFF2-40B4-BE49-F238E27FC236}">
                <a16:creationId xmlns:a16="http://schemas.microsoft.com/office/drawing/2014/main" id="{15F2A0BD-5839-624C-85B8-7F40FA953FE8}"/>
              </a:ext>
            </a:extLst>
          </p:cNvPr>
          <p:cNvSpPr>
            <a:spLocks noGrp="1"/>
          </p:cNvSpPr>
          <p:nvPr>
            <p:ph idx="1"/>
          </p:nvPr>
        </p:nvSpPr>
        <p:spPr>
          <a:xfrm>
            <a:off x="838200" y="1825625"/>
            <a:ext cx="5042095" cy="2682657"/>
          </a:xfrm>
        </p:spPr>
        <p:txBody>
          <a:bodyPr wrap="square">
            <a:spAutoFit/>
          </a:bodyPr>
          <a:lstStyle/>
          <a:p>
            <a:r>
              <a:rPr lang="de-DE" sz="2400" b="1" dirty="0">
                <a:solidFill>
                  <a:schemeClr val="bg1"/>
                </a:solidFill>
                <a:latin typeface="Syntax LT" pitchFamily="2" charset="0"/>
              </a:rPr>
              <a:t>In der Schweiz Kurzstreckenzieher oder Standvogel</a:t>
            </a:r>
          </a:p>
          <a:p>
            <a:r>
              <a:rPr lang="de-DE" sz="2400" b="1" dirty="0">
                <a:solidFill>
                  <a:schemeClr val="bg1"/>
                </a:solidFill>
                <a:latin typeface="Syntax LT" pitchFamily="2" charset="0"/>
              </a:rPr>
              <a:t>Als Durchzügler häufig, Wintergast spärlich</a:t>
            </a:r>
          </a:p>
          <a:p>
            <a:r>
              <a:rPr lang="de-CH" sz="2400" b="1" dirty="0">
                <a:solidFill>
                  <a:schemeClr val="bg1"/>
                </a:solidFill>
                <a:latin typeface="Syntax LT" pitchFamily="2" charset="0"/>
              </a:rPr>
              <a:t>Ausserhalb der Brutsaison in kleinen Gruppen oder Schwärmen, teils tausende</a:t>
            </a:r>
            <a:endParaRPr lang="de-DE" sz="2400" b="1" dirty="0">
              <a:solidFill>
                <a:schemeClr val="bg1"/>
              </a:solidFill>
              <a:latin typeface="Syntax LT" pitchFamily="2" charset="0"/>
            </a:endParaRPr>
          </a:p>
        </p:txBody>
      </p:sp>
      <p:sp>
        <p:nvSpPr>
          <p:cNvPr id="7" name="Textfeld 6">
            <a:extLst>
              <a:ext uri="{FF2B5EF4-FFF2-40B4-BE49-F238E27FC236}">
                <a16:creationId xmlns:a16="http://schemas.microsoft.com/office/drawing/2014/main" id="{D8A4A1E8-370C-2044-8375-D1DF99357385}"/>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Zugverhalten</a:t>
            </a:r>
          </a:p>
        </p:txBody>
      </p:sp>
      <p:pic>
        <p:nvPicPr>
          <p:cNvPr id="5" name="Bild 1" descr="Logo-SVS-new-quadr-gross.png">
            <a:extLst>
              <a:ext uri="{FF2B5EF4-FFF2-40B4-BE49-F238E27FC236}">
                <a16:creationId xmlns:a16="http://schemas.microsoft.com/office/drawing/2014/main" id="{31A8DE7A-D623-0445-9A2A-BADCA61C30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114798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724433" y="1571232"/>
            <a:ext cx="2981166" cy="4468865"/>
          </a:xfrm>
          <a:prstGeom prst="rect">
            <a:avLst/>
          </a:prstGeom>
        </p:spPr>
      </p:pic>
      <p:pic>
        <p:nvPicPr>
          <p:cNvPr id="6" name="Bild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2518" y="3121719"/>
            <a:ext cx="2704151" cy="3371156"/>
          </a:xfrm>
          <a:prstGeom prst="rect">
            <a:avLst/>
          </a:prstGeom>
        </p:spPr>
      </p:pic>
      <p:pic>
        <p:nvPicPr>
          <p:cNvPr id="4" name="Inhaltsplatzhalter 3"/>
          <p:cNvPicPr>
            <a:picLocks noGrp="1" noChangeAspect="1"/>
          </p:cNvPicPr>
          <p:nvPr>
            <p:ph idx="4294967295"/>
          </p:nvPr>
        </p:nvPicPr>
        <p:blipFill>
          <a:blip r:embed="rId5" cstate="print">
            <a:extLst>
              <a:ext uri="{28A0092B-C50C-407E-A947-70E740481C1C}">
                <a14:useLocalDpi xmlns:a14="http://schemas.microsoft.com/office/drawing/2010/main"/>
              </a:ext>
            </a:extLst>
          </a:blip>
          <a:srcRect/>
          <a:stretch>
            <a:fillRect/>
          </a:stretch>
        </p:blipFill>
        <p:spPr>
          <a:xfrm>
            <a:off x="4942410" y="847725"/>
            <a:ext cx="6380162" cy="2640013"/>
          </a:xfrm>
        </p:spPr>
      </p:pic>
      <p:pic>
        <p:nvPicPr>
          <p:cNvPr id="9" name="Picture 6">
            <a:extLst>
              <a:ext uri="{FF2B5EF4-FFF2-40B4-BE49-F238E27FC236}">
                <a16:creationId xmlns:a16="http://schemas.microsoft.com/office/drawing/2014/main" id="{B88BE5CD-8308-1641-96E7-C530E70B96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35632" y="3476599"/>
            <a:ext cx="3344091" cy="2461042"/>
          </a:xfrm>
          <a:prstGeom prst="rect">
            <a:avLst/>
          </a:prstGeom>
        </p:spPr>
      </p:pic>
      <p:pic>
        <p:nvPicPr>
          <p:cNvPr id="7" name="Bild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8389039" y="3287464"/>
            <a:ext cx="3569700" cy="2867448"/>
          </a:xfrm>
          <a:prstGeom prst="rect">
            <a:avLst/>
          </a:prstGeom>
        </p:spPr>
      </p:pic>
      <p:sp>
        <p:nvSpPr>
          <p:cNvPr id="10" name="Textfeld 9">
            <a:extLst>
              <a:ext uri="{FF2B5EF4-FFF2-40B4-BE49-F238E27FC236}">
                <a16:creationId xmlns:a16="http://schemas.microsoft.com/office/drawing/2014/main" id="{3536405B-9912-3348-88B6-4D8D9228A3DF}"/>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Natürliche Feinde</a:t>
            </a:r>
          </a:p>
        </p:txBody>
      </p:sp>
    </p:spTree>
    <p:extLst>
      <p:ext uri="{BB962C8B-B14F-4D97-AF65-F5344CB8AC3E}">
        <p14:creationId xmlns:p14="http://schemas.microsoft.com/office/powerpoint/2010/main" val="1991331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82A054D1-FBD6-2E4A-AE79-31E40B655609}"/>
              </a:ext>
            </a:extLst>
          </p:cNvPr>
          <p:cNvGrpSpPr/>
          <p:nvPr/>
        </p:nvGrpSpPr>
        <p:grpSpPr>
          <a:xfrm>
            <a:off x="2229853" y="-1"/>
            <a:ext cx="9855822" cy="6714405"/>
            <a:chOff x="2229853" y="-1"/>
            <a:chExt cx="9855822" cy="6714405"/>
          </a:xfrm>
        </p:grpSpPr>
        <p:pic>
          <p:nvPicPr>
            <p:cNvPr id="5" name="Grafik 4" descr="Ein Bild, das Karte enthält.&#10;&#10;Automatisch generierte Beschreibung">
              <a:extLst>
                <a:ext uri="{FF2B5EF4-FFF2-40B4-BE49-F238E27FC236}">
                  <a16:creationId xmlns:a16="http://schemas.microsoft.com/office/drawing/2014/main" id="{BC911204-C49E-DE4E-9B03-0DBBAD3FAD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2267" y="64167"/>
              <a:ext cx="9693408" cy="6650237"/>
            </a:xfrm>
            <a:prstGeom prst="rect">
              <a:avLst/>
            </a:prstGeom>
          </p:spPr>
        </p:pic>
        <p:sp>
          <p:nvSpPr>
            <p:cNvPr id="6" name="Rechteck 5">
              <a:extLst>
                <a:ext uri="{FF2B5EF4-FFF2-40B4-BE49-F238E27FC236}">
                  <a16:creationId xmlns:a16="http://schemas.microsoft.com/office/drawing/2014/main" id="{DEA00B4F-6D61-E341-82BF-C042006AA65E}"/>
                </a:ext>
              </a:extLst>
            </p:cNvPr>
            <p:cNvSpPr/>
            <p:nvPr/>
          </p:nvSpPr>
          <p:spPr>
            <a:xfrm>
              <a:off x="2229853" y="-1"/>
              <a:ext cx="2695073" cy="144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7" name="Grafik 6" descr="Ein Bild, das Karte enthält.&#10;&#10;Automatisch generierte Beschreibung">
            <a:extLst>
              <a:ext uri="{FF2B5EF4-FFF2-40B4-BE49-F238E27FC236}">
                <a16:creationId xmlns:a16="http://schemas.microsoft.com/office/drawing/2014/main" id="{7E7D053D-CD2C-BE49-89CC-279CF2F8ED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325" y="2997650"/>
            <a:ext cx="2708869" cy="1443789"/>
          </a:xfrm>
          <a:prstGeom prst="rect">
            <a:avLst/>
          </a:prstGeom>
        </p:spPr>
      </p:pic>
      <p:sp>
        <p:nvSpPr>
          <p:cNvPr id="9" name="Textfeld 8">
            <a:extLst>
              <a:ext uri="{FF2B5EF4-FFF2-40B4-BE49-F238E27FC236}">
                <a16:creationId xmlns:a16="http://schemas.microsoft.com/office/drawing/2014/main" id="{D8D92E69-471D-0D4C-87C5-C40C5839E83D}"/>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Verbreitung global</a:t>
            </a:r>
          </a:p>
        </p:txBody>
      </p:sp>
    </p:spTree>
    <p:extLst>
      <p:ext uri="{BB962C8B-B14F-4D97-AF65-F5344CB8AC3E}">
        <p14:creationId xmlns:p14="http://schemas.microsoft.com/office/powerpoint/2010/main" val="3666813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A3B4F75-AFD9-3949-8100-E4A426945CAA}"/>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671200" y="1892300"/>
            <a:ext cx="6848475" cy="4275138"/>
          </a:xfrm>
        </p:spPr>
      </p:pic>
      <p:sp>
        <p:nvSpPr>
          <p:cNvPr id="9" name="Textfeld 8">
            <a:extLst>
              <a:ext uri="{FF2B5EF4-FFF2-40B4-BE49-F238E27FC236}">
                <a16:creationId xmlns:a16="http://schemas.microsoft.com/office/drawing/2014/main" id="{5AD788DB-704D-2644-A86E-2C25DAE77416}"/>
              </a:ext>
            </a:extLst>
          </p:cNvPr>
          <p:cNvSpPr txBox="1"/>
          <p:nvPr/>
        </p:nvSpPr>
        <p:spPr>
          <a:xfrm>
            <a:off x="2671317" y="5805377"/>
            <a:ext cx="2900143" cy="461665"/>
          </a:xfrm>
          <a:prstGeom prst="rect">
            <a:avLst/>
          </a:prstGeom>
          <a:noFill/>
        </p:spPr>
        <p:txBody>
          <a:bodyPr wrap="square" rtlCol="0">
            <a:spAutoFit/>
          </a:bodyPr>
          <a:lstStyle/>
          <a:p>
            <a:r>
              <a:rPr lang="de-DE" sz="2400" b="1" dirty="0">
                <a:solidFill>
                  <a:srgbClr val="7D7D7D"/>
                </a:solidFill>
              </a:rPr>
              <a:t>1950-59</a:t>
            </a:r>
          </a:p>
        </p:txBody>
      </p:sp>
      <p:sp>
        <p:nvSpPr>
          <p:cNvPr id="10" name="Textfeld 9">
            <a:extLst>
              <a:ext uri="{FF2B5EF4-FFF2-40B4-BE49-F238E27FC236}">
                <a16:creationId xmlns:a16="http://schemas.microsoft.com/office/drawing/2014/main" id="{56531387-7611-D241-8498-C61401CC75F4}"/>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7" name="Textfeld 6">
            <a:extLst>
              <a:ext uri="{FF2B5EF4-FFF2-40B4-BE49-F238E27FC236}">
                <a16:creationId xmlns:a16="http://schemas.microsoft.com/office/drawing/2014/main" id="{44AA56EB-52DE-E14F-9BB7-021E38ADE1D2}"/>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spTree>
    <p:extLst>
      <p:ext uri="{BB962C8B-B14F-4D97-AF65-F5344CB8AC3E}">
        <p14:creationId xmlns:p14="http://schemas.microsoft.com/office/powerpoint/2010/main" val="588978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7236193-957F-0047-B5A8-682BD1884B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1317" y="1892596"/>
            <a:ext cx="6849365" cy="4061638"/>
          </a:xfrm>
          <a:prstGeom prst="rect">
            <a:avLst/>
          </a:prstGeom>
        </p:spPr>
      </p:pic>
      <p:sp>
        <p:nvSpPr>
          <p:cNvPr id="3" name="Textfeld 2">
            <a:extLst>
              <a:ext uri="{FF2B5EF4-FFF2-40B4-BE49-F238E27FC236}">
                <a16:creationId xmlns:a16="http://schemas.microsoft.com/office/drawing/2014/main" id="{BD5ED605-3A6B-AF4D-9E1B-B7B53FC7E835}"/>
              </a:ext>
            </a:extLst>
          </p:cNvPr>
          <p:cNvSpPr txBox="1"/>
          <p:nvPr/>
        </p:nvSpPr>
        <p:spPr>
          <a:xfrm>
            <a:off x="2671317" y="5805377"/>
            <a:ext cx="2900143" cy="738664"/>
          </a:xfrm>
          <a:prstGeom prst="rect">
            <a:avLst/>
          </a:prstGeom>
          <a:noFill/>
        </p:spPr>
        <p:txBody>
          <a:bodyPr wrap="square" rtlCol="0">
            <a:spAutoFit/>
          </a:bodyPr>
          <a:lstStyle/>
          <a:p>
            <a:r>
              <a:rPr lang="de-DE" sz="2400" b="1" dirty="0">
                <a:solidFill>
                  <a:srgbClr val="7D7D7D"/>
                </a:solidFill>
              </a:rPr>
              <a:t>1972-76</a:t>
            </a:r>
          </a:p>
          <a:p>
            <a:endParaRPr lang="de-DE" dirty="0"/>
          </a:p>
        </p:txBody>
      </p:sp>
      <p:sp>
        <p:nvSpPr>
          <p:cNvPr id="10" name="Textfeld 9">
            <a:extLst>
              <a:ext uri="{FF2B5EF4-FFF2-40B4-BE49-F238E27FC236}">
                <a16:creationId xmlns:a16="http://schemas.microsoft.com/office/drawing/2014/main" id="{AFE83460-0C3B-AF48-9B41-98A60FC2AA03}"/>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6" name="Textfeld 5">
            <a:extLst>
              <a:ext uri="{FF2B5EF4-FFF2-40B4-BE49-F238E27FC236}">
                <a16:creationId xmlns:a16="http://schemas.microsoft.com/office/drawing/2014/main" id="{4FA192FF-7708-D747-BF0F-5D0501E269EA}"/>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spTree>
    <p:extLst>
      <p:ext uri="{BB962C8B-B14F-4D97-AF65-F5344CB8AC3E}">
        <p14:creationId xmlns:p14="http://schemas.microsoft.com/office/powerpoint/2010/main" val="354068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Gras, draußen, Feld, stehend enthält.&#10;&#10;Automatisch generierte Beschreibung">
            <a:extLst>
              <a:ext uri="{FF2B5EF4-FFF2-40B4-BE49-F238E27FC236}">
                <a16:creationId xmlns:a16="http://schemas.microsoft.com/office/drawing/2014/main" id="{2C806FB6-A894-DC4F-A60A-4ED1C01747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55615"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feld 7">
            <a:extLst>
              <a:ext uri="{FF2B5EF4-FFF2-40B4-BE49-F238E27FC236}">
                <a16:creationId xmlns:a16="http://schemas.microsoft.com/office/drawing/2014/main" id="{EF1F1B18-51E0-5F42-B389-916AE072F67C}"/>
              </a:ext>
            </a:extLst>
          </p:cNvPr>
          <p:cNvSpPr txBox="1"/>
          <p:nvPr/>
        </p:nvSpPr>
        <p:spPr>
          <a:xfrm>
            <a:off x="726264" y="503851"/>
            <a:ext cx="5368212" cy="646331"/>
          </a:xfrm>
          <a:prstGeom prst="rect">
            <a:avLst/>
          </a:prstGeom>
          <a:noFill/>
        </p:spPr>
        <p:txBody>
          <a:bodyPr wrap="square" rtlCol="0">
            <a:spAutoFit/>
          </a:bodyPr>
          <a:lstStyle/>
          <a:p>
            <a:r>
              <a:rPr lang="de-DE" sz="3600" b="1" dirty="0">
                <a:solidFill>
                  <a:schemeClr val="bg1"/>
                </a:solidFill>
              </a:rPr>
              <a:t>Kulturfolger erster Stunde</a:t>
            </a:r>
          </a:p>
        </p:txBody>
      </p:sp>
      <p:pic>
        <p:nvPicPr>
          <p:cNvPr id="5" name="Bild 1" descr="Logo-SVS-new-quadr-gross.png">
            <a:extLst>
              <a:ext uri="{FF2B5EF4-FFF2-40B4-BE49-F238E27FC236}">
                <a16:creationId xmlns:a16="http://schemas.microsoft.com/office/drawing/2014/main" id="{4EA00B34-4650-4441-A059-9754B5D51F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135075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71619B31-7DDD-D34F-A2E6-C25150CDC294}"/>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671200" y="1892300"/>
            <a:ext cx="6848475" cy="4232275"/>
          </a:xfrm>
        </p:spPr>
      </p:pic>
      <p:sp>
        <p:nvSpPr>
          <p:cNvPr id="9" name="Textfeld 8">
            <a:extLst>
              <a:ext uri="{FF2B5EF4-FFF2-40B4-BE49-F238E27FC236}">
                <a16:creationId xmlns:a16="http://schemas.microsoft.com/office/drawing/2014/main" id="{BB0D65F4-CD38-DF48-BF97-CF316030AC81}"/>
              </a:ext>
            </a:extLst>
          </p:cNvPr>
          <p:cNvSpPr txBox="1"/>
          <p:nvPr/>
        </p:nvSpPr>
        <p:spPr>
          <a:xfrm>
            <a:off x="2671317" y="5805377"/>
            <a:ext cx="2900143" cy="461665"/>
          </a:xfrm>
          <a:prstGeom prst="rect">
            <a:avLst/>
          </a:prstGeom>
          <a:noFill/>
        </p:spPr>
        <p:txBody>
          <a:bodyPr wrap="square" rtlCol="0">
            <a:spAutoFit/>
          </a:bodyPr>
          <a:lstStyle/>
          <a:p>
            <a:r>
              <a:rPr lang="de-DE" sz="2400" b="1" dirty="0">
                <a:solidFill>
                  <a:srgbClr val="7D7D7D"/>
                </a:solidFill>
              </a:rPr>
              <a:t>1993-96</a:t>
            </a:r>
          </a:p>
        </p:txBody>
      </p:sp>
      <p:sp>
        <p:nvSpPr>
          <p:cNvPr id="10" name="Textfeld 9">
            <a:extLst>
              <a:ext uri="{FF2B5EF4-FFF2-40B4-BE49-F238E27FC236}">
                <a16:creationId xmlns:a16="http://schemas.microsoft.com/office/drawing/2014/main" id="{FE5A821E-D3DB-E149-A41B-608AC9A9440F}"/>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6" name="Textfeld 5">
            <a:extLst>
              <a:ext uri="{FF2B5EF4-FFF2-40B4-BE49-F238E27FC236}">
                <a16:creationId xmlns:a16="http://schemas.microsoft.com/office/drawing/2014/main" id="{99FB431B-7CD5-DF44-B1AD-BCFF8CD7A48C}"/>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spTree>
    <p:extLst>
      <p:ext uri="{BB962C8B-B14F-4D97-AF65-F5344CB8AC3E}">
        <p14:creationId xmlns:p14="http://schemas.microsoft.com/office/powerpoint/2010/main" val="62258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F9407DA-B4C8-8149-8076-C84B7ED3F4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71317" y="1871329"/>
            <a:ext cx="6849365" cy="4253023"/>
          </a:xfrm>
          <a:prstGeom prst="rect">
            <a:avLst/>
          </a:prstGeom>
        </p:spPr>
      </p:pic>
      <p:sp>
        <p:nvSpPr>
          <p:cNvPr id="9" name="Textfeld 8">
            <a:extLst>
              <a:ext uri="{FF2B5EF4-FFF2-40B4-BE49-F238E27FC236}">
                <a16:creationId xmlns:a16="http://schemas.microsoft.com/office/drawing/2014/main" id="{0FB33A0D-B0CF-6E4F-A9CA-0EECBE5F5810}"/>
              </a:ext>
            </a:extLst>
          </p:cNvPr>
          <p:cNvSpPr txBox="1"/>
          <p:nvPr/>
        </p:nvSpPr>
        <p:spPr>
          <a:xfrm>
            <a:off x="2671317" y="5805377"/>
            <a:ext cx="2900143" cy="461665"/>
          </a:xfrm>
          <a:prstGeom prst="rect">
            <a:avLst/>
          </a:prstGeom>
          <a:noFill/>
        </p:spPr>
        <p:txBody>
          <a:bodyPr wrap="square" rtlCol="0">
            <a:spAutoFit/>
          </a:bodyPr>
          <a:lstStyle/>
          <a:p>
            <a:r>
              <a:rPr lang="de-DE" sz="2400" b="1" dirty="0">
                <a:solidFill>
                  <a:srgbClr val="7D7D7D"/>
                </a:solidFill>
              </a:rPr>
              <a:t>2013-16</a:t>
            </a:r>
          </a:p>
        </p:txBody>
      </p:sp>
      <p:sp>
        <p:nvSpPr>
          <p:cNvPr id="10" name="Textfeld 9">
            <a:extLst>
              <a:ext uri="{FF2B5EF4-FFF2-40B4-BE49-F238E27FC236}">
                <a16:creationId xmlns:a16="http://schemas.microsoft.com/office/drawing/2014/main" id="{940D0942-3993-8B40-B4F0-E101613E5495}"/>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6" name="Textfeld 5">
            <a:extLst>
              <a:ext uri="{FF2B5EF4-FFF2-40B4-BE49-F238E27FC236}">
                <a16:creationId xmlns:a16="http://schemas.microsoft.com/office/drawing/2014/main" id="{C9B55CC7-D30A-9B43-A8C5-75F3BCAF9458}"/>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spTree>
    <p:extLst>
      <p:ext uri="{BB962C8B-B14F-4D97-AF65-F5344CB8AC3E}">
        <p14:creationId xmlns:p14="http://schemas.microsoft.com/office/powerpoint/2010/main" val="428705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78DCED8F-1B8A-4C44-A3A8-24741BD77676}"/>
              </a:ext>
            </a:extLst>
          </p:cNvPr>
          <p:cNvSpPr txBox="1"/>
          <p:nvPr/>
        </p:nvSpPr>
        <p:spPr>
          <a:xfrm>
            <a:off x="990600" y="3541683"/>
            <a:ext cx="10210800" cy="461665"/>
          </a:xfrm>
          <a:prstGeom prst="rect">
            <a:avLst/>
          </a:prstGeom>
          <a:noFill/>
        </p:spPr>
        <p:txBody>
          <a:bodyPr wrap="square" rtlCol="0">
            <a:spAutoFit/>
          </a:bodyPr>
          <a:lstStyle/>
          <a:p>
            <a:r>
              <a:rPr lang="de-DE" sz="2400" b="1" dirty="0">
                <a:solidFill>
                  <a:srgbClr val="7D7D7D"/>
                </a:solidFill>
              </a:rPr>
              <a:t>Immer noch weit verbreitet...</a:t>
            </a:r>
          </a:p>
        </p:txBody>
      </p:sp>
      <p:pic>
        <p:nvPicPr>
          <p:cNvPr id="8" name="Grafik 7">
            <a:extLst>
              <a:ext uri="{FF2B5EF4-FFF2-40B4-BE49-F238E27FC236}">
                <a16:creationId xmlns:a16="http://schemas.microsoft.com/office/drawing/2014/main" id="{ADC57D75-FAA2-8244-96FC-ED3FBDFB9F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42730" y="3963102"/>
            <a:ext cx="5739905" cy="2903645"/>
          </a:xfrm>
          <a:prstGeom prst="rect">
            <a:avLst/>
          </a:prstGeom>
        </p:spPr>
      </p:pic>
      <p:sp>
        <p:nvSpPr>
          <p:cNvPr id="15" name="Textfeld 14">
            <a:extLst>
              <a:ext uri="{FF2B5EF4-FFF2-40B4-BE49-F238E27FC236}">
                <a16:creationId xmlns:a16="http://schemas.microsoft.com/office/drawing/2014/main" id="{CA870822-88A5-4140-8C0C-41B5D8C75A3E}"/>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14" name="Textfeld 13">
            <a:extLst>
              <a:ext uri="{FF2B5EF4-FFF2-40B4-BE49-F238E27FC236}">
                <a16:creationId xmlns:a16="http://schemas.microsoft.com/office/drawing/2014/main" id="{F73C486D-A19A-4544-9847-24BA27FFA72A}"/>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pic>
        <p:nvPicPr>
          <p:cNvPr id="11" name="Inhaltsplatzhalter 3">
            <a:extLst>
              <a:ext uri="{FF2B5EF4-FFF2-40B4-BE49-F238E27FC236}">
                <a16:creationId xmlns:a16="http://schemas.microsoft.com/office/drawing/2014/main" id="{EF01AFE1-7249-BD42-8871-0B877F1EDB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36634" y="1785829"/>
            <a:ext cx="2286000" cy="1660712"/>
          </a:xfrm>
          <a:prstGeom prst="rect">
            <a:avLst/>
          </a:prstGeom>
        </p:spPr>
      </p:pic>
      <p:pic>
        <p:nvPicPr>
          <p:cNvPr id="16" name="Grafik 15">
            <a:extLst>
              <a:ext uri="{FF2B5EF4-FFF2-40B4-BE49-F238E27FC236}">
                <a16:creationId xmlns:a16="http://schemas.microsoft.com/office/drawing/2014/main" id="{6C3BC1EF-7B98-9E4B-8C20-D6B1D0FCC0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72818" y="1768288"/>
            <a:ext cx="2385732" cy="1660712"/>
          </a:xfrm>
          <a:prstGeom prst="rect">
            <a:avLst/>
          </a:prstGeom>
        </p:spPr>
      </p:pic>
      <p:pic>
        <p:nvPicPr>
          <p:cNvPr id="17" name="Grafik 16">
            <a:extLst>
              <a:ext uri="{FF2B5EF4-FFF2-40B4-BE49-F238E27FC236}">
                <a16:creationId xmlns:a16="http://schemas.microsoft.com/office/drawing/2014/main" id="{4C09294D-F4C6-3940-A2DB-5A0A0DCE487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00718" y="1768288"/>
            <a:ext cx="2385732" cy="1660712"/>
          </a:xfrm>
          <a:prstGeom prst="rect">
            <a:avLst/>
          </a:prstGeom>
        </p:spPr>
      </p:pic>
      <p:pic>
        <p:nvPicPr>
          <p:cNvPr id="18" name="Grafik 17">
            <a:extLst>
              <a:ext uri="{FF2B5EF4-FFF2-40B4-BE49-F238E27FC236}">
                <a16:creationId xmlns:a16="http://schemas.microsoft.com/office/drawing/2014/main" id="{5B9DE0BF-3578-3748-8DC0-688F80E7CC7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4802" y="1768288"/>
            <a:ext cx="2385732" cy="1660712"/>
          </a:xfrm>
          <a:prstGeom prst="rect">
            <a:avLst/>
          </a:prstGeom>
        </p:spPr>
      </p:pic>
    </p:spTree>
    <p:extLst>
      <p:ext uri="{BB962C8B-B14F-4D97-AF65-F5344CB8AC3E}">
        <p14:creationId xmlns:p14="http://schemas.microsoft.com/office/powerpoint/2010/main" val="242504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78DCED8F-1B8A-4C44-A3A8-24741BD77676}"/>
              </a:ext>
            </a:extLst>
          </p:cNvPr>
          <p:cNvSpPr txBox="1"/>
          <p:nvPr/>
        </p:nvSpPr>
        <p:spPr>
          <a:xfrm>
            <a:off x="990600" y="3541683"/>
            <a:ext cx="10210800" cy="461665"/>
          </a:xfrm>
          <a:prstGeom prst="rect">
            <a:avLst/>
          </a:prstGeom>
          <a:noFill/>
        </p:spPr>
        <p:txBody>
          <a:bodyPr wrap="square" rtlCol="0">
            <a:spAutoFit/>
          </a:bodyPr>
          <a:lstStyle/>
          <a:p>
            <a:r>
              <a:rPr lang="de-DE" sz="2400" b="1" dirty="0">
                <a:solidFill>
                  <a:srgbClr val="7D7D7D"/>
                </a:solidFill>
              </a:rPr>
              <a:t>Immer noch weit verbreitet...	... aber die Dichte hat stark abgenommen.</a:t>
            </a:r>
          </a:p>
        </p:txBody>
      </p:sp>
      <p:pic>
        <p:nvPicPr>
          <p:cNvPr id="5" name="Grafik 4" descr="Ein Bild, das Karte enthält.&#10;&#10;Automatisch generierte Beschreibung">
            <a:extLst>
              <a:ext uri="{FF2B5EF4-FFF2-40B4-BE49-F238E27FC236}">
                <a16:creationId xmlns:a16="http://schemas.microsoft.com/office/drawing/2014/main" id="{6B5AD73F-76DD-474E-96A4-235B580998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16509" y="4012097"/>
            <a:ext cx="4222377" cy="2845904"/>
          </a:xfrm>
          <a:prstGeom prst="rect">
            <a:avLst/>
          </a:prstGeom>
        </p:spPr>
      </p:pic>
      <p:pic>
        <p:nvPicPr>
          <p:cNvPr id="9" name="Grafik 8">
            <a:extLst>
              <a:ext uri="{FF2B5EF4-FFF2-40B4-BE49-F238E27FC236}">
                <a16:creationId xmlns:a16="http://schemas.microsoft.com/office/drawing/2014/main" id="{4047574A-AF50-6B45-9223-AFBDF0A64DE3}"/>
              </a:ext>
            </a:extLst>
          </p:cNvPr>
          <p:cNvPicPr>
            <a:picLocks noChangeAspect="1"/>
          </p:cNvPicPr>
          <p:nvPr/>
        </p:nvPicPr>
        <p:blipFill>
          <a:blip r:embed="rId4"/>
          <a:stretch>
            <a:fillRect/>
          </a:stretch>
        </p:blipFill>
        <p:spPr>
          <a:xfrm>
            <a:off x="3231307" y="4339145"/>
            <a:ext cx="914400" cy="2222500"/>
          </a:xfrm>
          <a:prstGeom prst="rect">
            <a:avLst/>
          </a:prstGeom>
        </p:spPr>
      </p:pic>
      <p:sp>
        <p:nvSpPr>
          <p:cNvPr id="16" name="Textfeld 15">
            <a:extLst>
              <a:ext uri="{FF2B5EF4-FFF2-40B4-BE49-F238E27FC236}">
                <a16:creationId xmlns:a16="http://schemas.microsoft.com/office/drawing/2014/main" id="{2E312A75-76AD-964E-BE02-5360FD1F2FDB}"/>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11" name="Textfeld 10">
            <a:extLst>
              <a:ext uri="{FF2B5EF4-FFF2-40B4-BE49-F238E27FC236}">
                <a16:creationId xmlns:a16="http://schemas.microsoft.com/office/drawing/2014/main" id="{8061D7FB-D10A-F74A-8EC8-3758D8BD500F}"/>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pic>
        <p:nvPicPr>
          <p:cNvPr id="14" name="Inhaltsplatzhalter 3">
            <a:extLst>
              <a:ext uri="{FF2B5EF4-FFF2-40B4-BE49-F238E27FC236}">
                <a16:creationId xmlns:a16="http://schemas.microsoft.com/office/drawing/2014/main" id="{FE0AFA50-A239-AD48-ACE3-A03ED48217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36634" y="1785829"/>
            <a:ext cx="2286000" cy="1660712"/>
          </a:xfrm>
          <a:prstGeom prst="rect">
            <a:avLst/>
          </a:prstGeom>
        </p:spPr>
      </p:pic>
      <p:pic>
        <p:nvPicPr>
          <p:cNvPr id="15" name="Grafik 14">
            <a:extLst>
              <a:ext uri="{FF2B5EF4-FFF2-40B4-BE49-F238E27FC236}">
                <a16:creationId xmlns:a16="http://schemas.microsoft.com/office/drawing/2014/main" id="{2792E4B6-A997-574C-95DC-80506FF414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72818" y="1768288"/>
            <a:ext cx="2385732" cy="1660712"/>
          </a:xfrm>
          <a:prstGeom prst="rect">
            <a:avLst/>
          </a:prstGeom>
        </p:spPr>
      </p:pic>
      <p:pic>
        <p:nvPicPr>
          <p:cNvPr id="17" name="Grafik 16">
            <a:extLst>
              <a:ext uri="{FF2B5EF4-FFF2-40B4-BE49-F238E27FC236}">
                <a16:creationId xmlns:a16="http://schemas.microsoft.com/office/drawing/2014/main" id="{4D30E3BF-0949-0C45-BA7A-C14DC8C66B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00718" y="1768288"/>
            <a:ext cx="2385732" cy="1660712"/>
          </a:xfrm>
          <a:prstGeom prst="rect">
            <a:avLst/>
          </a:prstGeom>
        </p:spPr>
      </p:pic>
      <p:pic>
        <p:nvPicPr>
          <p:cNvPr id="18" name="Grafik 17">
            <a:extLst>
              <a:ext uri="{FF2B5EF4-FFF2-40B4-BE49-F238E27FC236}">
                <a16:creationId xmlns:a16="http://schemas.microsoft.com/office/drawing/2014/main" id="{DC8663FF-7A2B-BD45-84A0-4F7B522ED68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64802" y="1768288"/>
            <a:ext cx="2385732" cy="1660712"/>
          </a:xfrm>
          <a:prstGeom prst="rect">
            <a:avLst/>
          </a:prstGeom>
        </p:spPr>
      </p:pic>
    </p:spTree>
    <p:extLst>
      <p:ext uri="{BB962C8B-B14F-4D97-AF65-F5344CB8AC3E}">
        <p14:creationId xmlns:p14="http://schemas.microsoft.com/office/powerpoint/2010/main" val="3415986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Karte enthält.&#10;&#10;Automatisch generierte Beschreibung">
            <a:extLst>
              <a:ext uri="{FF2B5EF4-FFF2-40B4-BE49-F238E27FC236}">
                <a16:creationId xmlns:a16="http://schemas.microsoft.com/office/drawing/2014/main" id="{F681641E-CFCB-E14A-911D-50E27A4324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6593" y="1580350"/>
            <a:ext cx="7242048" cy="4841887"/>
          </a:xfrm>
          <a:prstGeom prst="rect">
            <a:avLst/>
          </a:prstGeom>
        </p:spPr>
      </p:pic>
      <p:sp>
        <p:nvSpPr>
          <p:cNvPr id="3" name="Inhaltsplatzhalter 2">
            <a:extLst>
              <a:ext uri="{FF2B5EF4-FFF2-40B4-BE49-F238E27FC236}">
                <a16:creationId xmlns:a16="http://schemas.microsoft.com/office/drawing/2014/main" id="{AE118921-6124-2340-A967-6EB962E3C446}"/>
              </a:ext>
            </a:extLst>
          </p:cNvPr>
          <p:cNvSpPr>
            <a:spLocks noGrp="1"/>
          </p:cNvSpPr>
          <p:nvPr>
            <p:ph idx="4294967295"/>
          </p:nvPr>
        </p:nvSpPr>
        <p:spPr>
          <a:xfrm>
            <a:off x="838800" y="1825625"/>
            <a:ext cx="5876925" cy="2806700"/>
          </a:xfrm>
        </p:spPr>
        <p:txBody>
          <a:bodyPr>
            <a:normAutofit/>
          </a:bodyPr>
          <a:lstStyle/>
          <a:p>
            <a:r>
              <a:rPr lang="de-DE" b="1" dirty="0">
                <a:solidFill>
                  <a:srgbClr val="7D7D7D"/>
                </a:solidFill>
              </a:rPr>
              <a:t>Nur noch im westlichen Mittelland,</a:t>
            </a:r>
            <a:br>
              <a:rPr lang="de-DE" b="1" dirty="0">
                <a:solidFill>
                  <a:srgbClr val="7D7D7D"/>
                </a:solidFill>
              </a:rPr>
            </a:br>
            <a:r>
              <a:rPr lang="de-DE" b="1" dirty="0">
                <a:solidFill>
                  <a:srgbClr val="7D7D7D"/>
                </a:solidFill>
              </a:rPr>
              <a:t>Ajoie JU und Klettgau SH</a:t>
            </a:r>
            <a:br>
              <a:rPr lang="de-DE" b="1" dirty="0">
                <a:solidFill>
                  <a:srgbClr val="7D7D7D"/>
                </a:solidFill>
              </a:rPr>
            </a:br>
            <a:r>
              <a:rPr lang="de-DE" b="1" dirty="0">
                <a:solidFill>
                  <a:srgbClr val="7D7D7D"/>
                </a:solidFill>
              </a:rPr>
              <a:t>relativ häufig</a:t>
            </a:r>
          </a:p>
          <a:p>
            <a:r>
              <a:rPr lang="de-DE" b="1" dirty="0">
                <a:solidFill>
                  <a:srgbClr val="7D7D7D"/>
                </a:solidFill>
              </a:rPr>
              <a:t>25.000-30.000 Brutpaare</a:t>
            </a:r>
          </a:p>
          <a:p>
            <a:r>
              <a:rPr lang="de-DE" b="1" dirty="0">
                <a:solidFill>
                  <a:srgbClr val="7D7D7D"/>
                </a:solidFill>
              </a:rPr>
              <a:t>Rote Liste: gefährdet (VU)</a:t>
            </a:r>
          </a:p>
        </p:txBody>
      </p:sp>
      <p:sp>
        <p:nvSpPr>
          <p:cNvPr id="9" name="Textfeld 8">
            <a:extLst>
              <a:ext uri="{FF2B5EF4-FFF2-40B4-BE49-F238E27FC236}">
                <a16:creationId xmlns:a16="http://schemas.microsoft.com/office/drawing/2014/main" id="{C5FB9B9F-D660-C94A-A686-AF314EB0DCD2}"/>
              </a:ext>
            </a:extLst>
          </p:cNvPr>
          <p:cNvSpPr txBox="1"/>
          <p:nvPr/>
        </p:nvSpPr>
        <p:spPr>
          <a:xfrm>
            <a:off x="8069705" y="6553951"/>
            <a:ext cx="4122295" cy="307777"/>
          </a:xfrm>
          <a:prstGeom prst="rect">
            <a:avLst/>
          </a:prstGeom>
          <a:noFill/>
        </p:spPr>
        <p:txBody>
          <a:bodyPr wrap="square" rtlCol="0">
            <a:spAutoFit/>
          </a:bodyPr>
          <a:lstStyle/>
          <a:p>
            <a:pPr algn="r"/>
            <a:r>
              <a:rPr lang="de-CH" sz="1400" dirty="0">
                <a:solidFill>
                  <a:srgbClr val="7D7D7D"/>
                </a:solidFill>
              </a:rPr>
              <a:t>Schweizer Brutvogelatlas 2013 - 2016</a:t>
            </a:r>
          </a:p>
        </p:txBody>
      </p:sp>
      <p:sp>
        <p:nvSpPr>
          <p:cNvPr id="6" name="Textfeld 5">
            <a:extLst>
              <a:ext uri="{FF2B5EF4-FFF2-40B4-BE49-F238E27FC236}">
                <a16:creationId xmlns:a16="http://schemas.microsoft.com/office/drawing/2014/main" id="{3979A894-A6C2-2C47-8CF5-A1A76CAF7399}"/>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Verbreitung in der Schweiz</a:t>
            </a:r>
          </a:p>
        </p:txBody>
      </p:sp>
    </p:spTree>
    <p:extLst>
      <p:ext uri="{BB962C8B-B14F-4D97-AF65-F5344CB8AC3E}">
        <p14:creationId xmlns:p14="http://schemas.microsoft.com/office/powerpoint/2010/main" val="218740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9929518-AE64-5940-8F7A-ECB73A6687C5}"/>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000" cy="5896527"/>
          </a:xfrm>
          <a:prstGeom prst="rect">
            <a:avLst/>
          </a:prstGeom>
        </p:spPr>
      </p:pic>
      <p:sp>
        <p:nvSpPr>
          <p:cNvPr id="10" name="Inhaltsplatzhalter 2">
            <a:extLst>
              <a:ext uri="{FF2B5EF4-FFF2-40B4-BE49-F238E27FC236}">
                <a16:creationId xmlns:a16="http://schemas.microsoft.com/office/drawing/2014/main" id="{E33AF992-60A6-554E-908C-0300D455A5E9}"/>
              </a:ext>
            </a:extLst>
          </p:cNvPr>
          <p:cNvSpPr>
            <a:spLocks noGrp="1"/>
          </p:cNvSpPr>
          <p:nvPr>
            <p:ph idx="4294967295"/>
          </p:nvPr>
        </p:nvSpPr>
        <p:spPr>
          <a:xfrm>
            <a:off x="838800" y="1825625"/>
            <a:ext cx="5492750" cy="1908175"/>
          </a:xfrm>
        </p:spPr>
        <p:txBody>
          <a:bodyPr>
            <a:spAutoFit/>
          </a:bodyPr>
          <a:lstStyle/>
          <a:p>
            <a:pPr marL="0" indent="0">
              <a:buNone/>
            </a:pPr>
            <a:r>
              <a:rPr lang="de-DE" b="1" dirty="0" err="1">
                <a:solidFill>
                  <a:srgbClr val="7D7D7D"/>
                </a:solidFill>
                <a:latin typeface="Syntax LT" pitchFamily="2" charset="0"/>
              </a:rPr>
              <a:t>Avimonitoring</a:t>
            </a:r>
            <a:r>
              <a:rPr lang="de-DE" b="1" dirty="0">
                <a:solidFill>
                  <a:srgbClr val="7D7D7D"/>
                </a:solidFill>
                <a:latin typeface="Syntax LT" pitchFamily="2" charset="0"/>
              </a:rPr>
              <a:t> Kartierung</a:t>
            </a:r>
          </a:p>
          <a:p>
            <a:pPr marL="0" indent="0">
              <a:buNone/>
            </a:pPr>
            <a:endParaRPr lang="de-DE" b="1" dirty="0">
              <a:solidFill>
                <a:srgbClr val="7D7D7D"/>
              </a:solidFill>
              <a:latin typeface="Syntax LT" pitchFamily="2" charset="0"/>
            </a:endParaRPr>
          </a:p>
          <a:p>
            <a:r>
              <a:rPr lang="de-DE" b="1" dirty="0">
                <a:solidFill>
                  <a:srgbClr val="7D7D7D"/>
                </a:solidFill>
                <a:latin typeface="Syntax LT" pitchFamily="2" charset="0"/>
              </a:rPr>
              <a:t>1990:   432 Reviere gezählt, </a:t>
            </a:r>
            <a:br>
              <a:rPr lang="de-DE" b="1" dirty="0">
                <a:solidFill>
                  <a:srgbClr val="7D7D7D"/>
                </a:solidFill>
                <a:latin typeface="Syntax LT" pitchFamily="2" charset="0"/>
              </a:rPr>
            </a:br>
            <a:r>
              <a:rPr lang="de-DE" b="1" dirty="0">
                <a:solidFill>
                  <a:srgbClr val="7D7D7D"/>
                </a:solidFill>
                <a:latin typeface="Syntax LT" pitchFamily="2" charset="0"/>
              </a:rPr>
              <a:t>            gesamt vermutlich 500</a:t>
            </a:r>
          </a:p>
        </p:txBody>
      </p:sp>
      <p:sp>
        <p:nvSpPr>
          <p:cNvPr id="5" name="Textfeld 4">
            <a:extLst>
              <a:ext uri="{FF2B5EF4-FFF2-40B4-BE49-F238E27FC236}">
                <a16:creationId xmlns:a16="http://schemas.microsoft.com/office/drawing/2014/main" id="{848AE47B-07E0-6047-996E-92DE5A3D9937}"/>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Entwicklung im Kanton AG</a:t>
            </a:r>
          </a:p>
        </p:txBody>
      </p:sp>
      <p:sp>
        <p:nvSpPr>
          <p:cNvPr id="13" name="Textfeld 12">
            <a:extLst>
              <a:ext uri="{FF2B5EF4-FFF2-40B4-BE49-F238E27FC236}">
                <a16:creationId xmlns:a16="http://schemas.microsoft.com/office/drawing/2014/main" id="{3A52EC6C-F999-DF49-9D3B-A07198248AAB}"/>
              </a:ext>
            </a:extLst>
          </p:cNvPr>
          <p:cNvSpPr txBox="1"/>
          <p:nvPr/>
        </p:nvSpPr>
        <p:spPr>
          <a:xfrm>
            <a:off x="785328" y="6515116"/>
            <a:ext cx="5040000" cy="307777"/>
          </a:xfrm>
          <a:prstGeom prst="rect">
            <a:avLst/>
          </a:prstGeom>
          <a:noFill/>
        </p:spPr>
        <p:txBody>
          <a:bodyPr wrap="square" rtlCol="0">
            <a:spAutoFit/>
          </a:bodyPr>
          <a:lstStyle/>
          <a:p>
            <a:pPr>
              <a:defRPr/>
            </a:pPr>
            <a:r>
              <a:rPr lang="de-DE" sz="1400" dirty="0">
                <a:solidFill>
                  <a:srgbClr val="7D7D7D"/>
                </a:solidFill>
              </a:rPr>
              <a:t>Daten: Kanton Aargau, Departement Bau, Verkehr und Umwelt</a:t>
            </a:r>
          </a:p>
        </p:txBody>
      </p:sp>
      <p:grpSp>
        <p:nvGrpSpPr>
          <p:cNvPr id="14" name="Gruppieren 13">
            <a:extLst>
              <a:ext uri="{FF2B5EF4-FFF2-40B4-BE49-F238E27FC236}">
                <a16:creationId xmlns:a16="http://schemas.microsoft.com/office/drawing/2014/main" id="{E9EE7409-5567-3B43-8C51-DA9A205C049E}"/>
              </a:ext>
            </a:extLst>
          </p:cNvPr>
          <p:cNvGrpSpPr/>
          <p:nvPr/>
        </p:nvGrpSpPr>
        <p:grpSpPr>
          <a:xfrm>
            <a:off x="7906969" y="5763213"/>
            <a:ext cx="1826608" cy="1094787"/>
            <a:chOff x="2619726" y="4796812"/>
            <a:chExt cx="1826608" cy="1094787"/>
          </a:xfrm>
        </p:grpSpPr>
        <p:sp>
          <p:nvSpPr>
            <p:cNvPr id="15" name="Rechteck 14">
              <a:extLst>
                <a:ext uri="{FF2B5EF4-FFF2-40B4-BE49-F238E27FC236}">
                  <a16:creationId xmlns:a16="http://schemas.microsoft.com/office/drawing/2014/main" id="{3D5A28BB-68AF-7041-BEC1-84CBCD634BB2}"/>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a:extLst>
                <a:ext uri="{FF2B5EF4-FFF2-40B4-BE49-F238E27FC236}">
                  <a16:creationId xmlns:a16="http://schemas.microsoft.com/office/drawing/2014/main" id="{76D26FA1-964E-A64F-AAA7-53392153D955}"/>
                </a:ext>
              </a:extLst>
            </p:cNvPr>
            <p:cNvSpPr txBox="1"/>
            <p:nvPr/>
          </p:nvSpPr>
          <p:spPr>
            <a:xfrm>
              <a:off x="2619726" y="4796812"/>
              <a:ext cx="1598669" cy="1094787"/>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de-DE" sz="1800" dirty="0"/>
                <a:t>1-5 Reviere</a:t>
              </a:r>
              <a:br>
                <a:rPr lang="de-DE" sz="1800" dirty="0"/>
              </a:br>
              <a:r>
                <a:rPr lang="de-DE" sz="1800" dirty="0"/>
                <a:t>6-10 Reviere</a:t>
              </a:r>
              <a:br>
                <a:rPr lang="de-DE" sz="1800" dirty="0"/>
              </a:br>
              <a:r>
                <a:rPr lang="de-DE" sz="1800" dirty="0"/>
                <a:t>11-20 Reviere</a:t>
              </a:r>
              <a:br>
                <a:rPr lang="de-DE" sz="1800" dirty="0"/>
              </a:br>
              <a:r>
                <a:rPr lang="de-DE" sz="1800" dirty="0"/>
                <a:t>   20+ Reviere</a:t>
              </a:r>
            </a:p>
          </p:txBody>
        </p:sp>
        <p:sp>
          <p:nvSpPr>
            <p:cNvPr id="17" name="Rechteck 16">
              <a:extLst>
                <a:ext uri="{FF2B5EF4-FFF2-40B4-BE49-F238E27FC236}">
                  <a16:creationId xmlns:a16="http://schemas.microsoft.com/office/drawing/2014/main" id="{1C7DCF09-1222-DD4F-B7C2-37BB618F4AC9}"/>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3B945832-63F0-5144-8F4A-6EC4CFBCD54C}"/>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extLst>
                <a:ext uri="{FF2B5EF4-FFF2-40B4-BE49-F238E27FC236}">
                  <a16:creationId xmlns:a16="http://schemas.microsoft.com/office/drawing/2014/main" id="{2829B81A-A11B-1A48-B1A1-78F00A09FCBC}"/>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120783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AD6F804B-D35D-274F-BD03-488256F66D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546" cy="5896527"/>
          </a:xfrm>
          <a:prstGeom prst="rect">
            <a:avLst/>
          </a:prstGeom>
        </p:spPr>
      </p:pic>
      <p:sp>
        <p:nvSpPr>
          <p:cNvPr id="6" name="Textfeld 5">
            <a:extLst>
              <a:ext uri="{FF2B5EF4-FFF2-40B4-BE49-F238E27FC236}">
                <a16:creationId xmlns:a16="http://schemas.microsoft.com/office/drawing/2014/main" id="{62CED7E0-79D6-4742-994B-5A396A9E6DB5}"/>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Entwicklung im Kanton AG</a:t>
            </a:r>
          </a:p>
        </p:txBody>
      </p:sp>
      <p:sp>
        <p:nvSpPr>
          <p:cNvPr id="12" name="Textfeld 11">
            <a:extLst>
              <a:ext uri="{FF2B5EF4-FFF2-40B4-BE49-F238E27FC236}">
                <a16:creationId xmlns:a16="http://schemas.microsoft.com/office/drawing/2014/main" id="{1404877E-73FE-F24F-8242-22597EEAEEE2}"/>
              </a:ext>
            </a:extLst>
          </p:cNvPr>
          <p:cNvSpPr txBox="1"/>
          <p:nvPr/>
        </p:nvSpPr>
        <p:spPr>
          <a:xfrm>
            <a:off x="785328" y="6515116"/>
            <a:ext cx="5040000" cy="307777"/>
          </a:xfrm>
          <a:prstGeom prst="rect">
            <a:avLst/>
          </a:prstGeom>
          <a:noFill/>
        </p:spPr>
        <p:txBody>
          <a:bodyPr wrap="square" rtlCol="0">
            <a:spAutoFit/>
          </a:bodyPr>
          <a:lstStyle/>
          <a:p>
            <a:pPr>
              <a:defRPr/>
            </a:pPr>
            <a:r>
              <a:rPr lang="de-DE" sz="1400" dirty="0">
                <a:solidFill>
                  <a:srgbClr val="7D7D7D"/>
                </a:solidFill>
              </a:rPr>
              <a:t>Daten: Claudia Müller, Matthias Ernst</a:t>
            </a:r>
          </a:p>
        </p:txBody>
      </p:sp>
      <p:sp>
        <p:nvSpPr>
          <p:cNvPr id="21" name="Inhaltsplatzhalter 2">
            <a:extLst>
              <a:ext uri="{FF2B5EF4-FFF2-40B4-BE49-F238E27FC236}">
                <a16:creationId xmlns:a16="http://schemas.microsoft.com/office/drawing/2014/main" id="{CA9F689E-A48C-6C46-A14E-ED30653E77CC}"/>
              </a:ext>
            </a:extLst>
          </p:cNvPr>
          <p:cNvSpPr>
            <a:spLocks noGrp="1"/>
          </p:cNvSpPr>
          <p:nvPr>
            <p:ph idx="4294967295"/>
          </p:nvPr>
        </p:nvSpPr>
        <p:spPr>
          <a:xfrm>
            <a:off x="838800" y="1825625"/>
            <a:ext cx="5492750" cy="2811463"/>
          </a:xfrm>
        </p:spPr>
        <p:txBody>
          <a:bodyPr>
            <a:spAutoFit/>
          </a:bodyPr>
          <a:lstStyle/>
          <a:p>
            <a:pPr marL="0" indent="0">
              <a:buNone/>
            </a:pPr>
            <a:r>
              <a:rPr lang="de-DE" b="1" dirty="0" err="1">
                <a:solidFill>
                  <a:srgbClr val="7D7D7D"/>
                </a:solidFill>
                <a:latin typeface="Syntax LT" pitchFamily="2" charset="0"/>
              </a:rPr>
              <a:t>Avimonitoring</a:t>
            </a:r>
            <a:r>
              <a:rPr lang="de-DE" b="1" dirty="0">
                <a:solidFill>
                  <a:srgbClr val="7D7D7D"/>
                </a:solidFill>
                <a:latin typeface="Syntax LT" pitchFamily="2" charset="0"/>
              </a:rPr>
              <a:t> Kartierung</a:t>
            </a:r>
          </a:p>
          <a:p>
            <a:pPr marL="0" indent="0">
              <a:buNone/>
            </a:pPr>
            <a:endParaRPr lang="de-DE" b="1" dirty="0">
              <a:solidFill>
                <a:srgbClr val="7D7D7D"/>
              </a:solidFill>
              <a:latin typeface="Syntax LT" pitchFamily="2" charset="0"/>
            </a:endParaRPr>
          </a:p>
          <a:p>
            <a:r>
              <a:rPr lang="de-DE" b="1" dirty="0">
                <a:solidFill>
                  <a:srgbClr val="7D7D7D"/>
                </a:solidFill>
                <a:latin typeface="Syntax LT" pitchFamily="2" charset="0"/>
              </a:rPr>
              <a:t>1990:   432 Reviere gezählt, </a:t>
            </a:r>
            <a:br>
              <a:rPr lang="de-DE" b="1" dirty="0">
                <a:solidFill>
                  <a:srgbClr val="7D7D7D"/>
                </a:solidFill>
                <a:latin typeface="Syntax LT" pitchFamily="2" charset="0"/>
              </a:rPr>
            </a:br>
            <a:r>
              <a:rPr lang="de-DE" b="1" dirty="0">
                <a:solidFill>
                  <a:srgbClr val="7D7D7D"/>
                </a:solidFill>
                <a:latin typeface="Syntax LT" pitchFamily="2" charset="0"/>
              </a:rPr>
              <a:t>            gesamt vermutlich 500</a:t>
            </a:r>
          </a:p>
          <a:p>
            <a:r>
              <a:rPr lang="de-DE" b="1" dirty="0">
                <a:solidFill>
                  <a:srgbClr val="7D7D7D"/>
                </a:solidFill>
                <a:latin typeface="Syntax LT" pitchFamily="2" charset="0"/>
              </a:rPr>
              <a:t>2011:   204 Reviere gezählt,</a:t>
            </a:r>
            <a:br>
              <a:rPr lang="de-DE" b="1" dirty="0">
                <a:solidFill>
                  <a:srgbClr val="7D7D7D"/>
                </a:solidFill>
                <a:latin typeface="Syntax LT" pitchFamily="2" charset="0"/>
              </a:rPr>
            </a:br>
            <a:r>
              <a:rPr lang="de-DE" b="1" dirty="0">
                <a:solidFill>
                  <a:srgbClr val="7D7D7D"/>
                </a:solidFill>
                <a:latin typeface="Syntax LT" pitchFamily="2" charset="0"/>
              </a:rPr>
              <a:t>	     hochgerechnet ca. 400</a:t>
            </a:r>
          </a:p>
        </p:txBody>
      </p:sp>
      <p:grpSp>
        <p:nvGrpSpPr>
          <p:cNvPr id="22" name="Gruppieren 21">
            <a:extLst>
              <a:ext uri="{FF2B5EF4-FFF2-40B4-BE49-F238E27FC236}">
                <a16:creationId xmlns:a16="http://schemas.microsoft.com/office/drawing/2014/main" id="{BE641F3E-0877-6B4B-9526-92DCD1C209E9}"/>
              </a:ext>
            </a:extLst>
          </p:cNvPr>
          <p:cNvGrpSpPr/>
          <p:nvPr/>
        </p:nvGrpSpPr>
        <p:grpSpPr>
          <a:xfrm>
            <a:off x="7906969" y="5763213"/>
            <a:ext cx="1826608" cy="1094787"/>
            <a:chOff x="2619726" y="4796812"/>
            <a:chExt cx="1826608" cy="1094787"/>
          </a:xfrm>
        </p:grpSpPr>
        <p:sp>
          <p:nvSpPr>
            <p:cNvPr id="23" name="Rechteck 22">
              <a:extLst>
                <a:ext uri="{FF2B5EF4-FFF2-40B4-BE49-F238E27FC236}">
                  <a16:creationId xmlns:a16="http://schemas.microsoft.com/office/drawing/2014/main" id="{A9ED6AAC-FE2B-2D4F-A5C3-5FD42E2FF27F}"/>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feld 23">
              <a:extLst>
                <a:ext uri="{FF2B5EF4-FFF2-40B4-BE49-F238E27FC236}">
                  <a16:creationId xmlns:a16="http://schemas.microsoft.com/office/drawing/2014/main" id="{8B72AC89-DBCA-B24E-AC9B-718056610EC1}"/>
                </a:ext>
              </a:extLst>
            </p:cNvPr>
            <p:cNvSpPr txBox="1"/>
            <p:nvPr/>
          </p:nvSpPr>
          <p:spPr>
            <a:xfrm>
              <a:off x="2619726" y="4796812"/>
              <a:ext cx="1598669" cy="1094787"/>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de-DE" sz="1800" dirty="0"/>
                <a:t>1-5 Reviere</a:t>
              </a:r>
              <a:br>
                <a:rPr lang="de-DE" sz="1800" dirty="0"/>
              </a:br>
              <a:r>
                <a:rPr lang="de-DE" sz="1800" dirty="0"/>
                <a:t>6-10 Reviere</a:t>
              </a:r>
              <a:br>
                <a:rPr lang="de-DE" sz="1800" dirty="0"/>
              </a:br>
              <a:r>
                <a:rPr lang="de-DE" sz="1800" dirty="0"/>
                <a:t>11-20 Reviere</a:t>
              </a:r>
              <a:br>
                <a:rPr lang="de-DE" sz="1800" dirty="0"/>
              </a:br>
              <a:r>
                <a:rPr lang="de-DE" sz="1800" dirty="0"/>
                <a:t>   20+ Reviere</a:t>
              </a:r>
            </a:p>
          </p:txBody>
        </p:sp>
        <p:sp>
          <p:nvSpPr>
            <p:cNvPr id="25" name="Rechteck 24">
              <a:extLst>
                <a:ext uri="{FF2B5EF4-FFF2-40B4-BE49-F238E27FC236}">
                  <a16:creationId xmlns:a16="http://schemas.microsoft.com/office/drawing/2014/main" id="{3E1B94E7-96A9-A449-AB55-909957632BC2}"/>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a:extLst>
                <a:ext uri="{FF2B5EF4-FFF2-40B4-BE49-F238E27FC236}">
                  <a16:creationId xmlns:a16="http://schemas.microsoft.com/office/drawing/2014/main" id="{024E2B8B-75C6-D641-858B-7AD049F37C5B}"/>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a:extLst>
                <a:ext uri="{FF2B5EF4-FFF2-40B4-BE49-F238E27FC236}">
                  <a16:creationId xmlns:a16="http://schemas.microsoft.com/office/drawing/2014/main" id="{02A5C13D-6BFE-834C-9911-F0FE34AF69DF}"/>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50482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538F0020-713B-2144-9950-40C911D24E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0000" y="576000"/>
            <a:ext cx="6480546" cy="5896527"/>
          </a:xfrm>
          <a:prstGeom prst="rect">
            <a:avLst/>
          </a:prstGeom>
        </p:spPr>
      </p:pic>
      <p:sp>
        <p:nvSpPr>
          <p:cNvPr id="6" name="Textfeld 5">
            <a:extLst>
              <a:ext uri="{FF2B5EF4-FFF2-40B4-BE49-F238E27FC236}">
                <a16:creationId xmlns:a16="http://schemas.microsoft.com/office/drawing/2014/main" id="{8B55A5E6-550A-D54E-9AFE-120F441F5543}"/>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Entwicklung im Kanton AG</a:t>
            </a:r>
          </a:p>
        </p:txBody>
      </p:sp>
      <p:grpSp>
        <p:nvGrpSpPr>
          <p:cNvPr id="14" name="Gruppieren 13">
            <a:extLst>
              <a:ext uri="{FF2B5EF4-FFF2-40B4-BE49-F238E27FC236}">
                <a16:creationId xmlns:a16="http://schemas.microsoft.com/office/drawing/2014/main" id="{2E9C6404-A0A2-FA48-A00D-86EAB8A950D3}"/>
              </a:ext>
            </a:extLst>
          </p:cNvPr>
          <p:cNvGrpSpPr/>
          <p:nvPr/>
        </p:nvGrpSpPr>
        <p:grpSpPr>
          <a:xfrm>
            <a:off x="7906969" y="5763213"/>
            <a:ext cx="1826608" cy="1094787"/>
            <a:chOff x="2619726" y="4796812"/>
            <a:chExt cx="1826608" cy="1094787"/>
          </a:xfrm>
        </p:grpSpPr>
        <p:sp>
          <p:nvSpPr>
            <p:cNvPr id="15" name="Rechteck 14">
              <a:extLst>
                <a:ext uri="{FF2B5EF4-FFF2-40B4-BE49-F238E27FC236}">
                  <a16:creationId xmlns:a16="http://schemas.microsoft.com/office/drawing/2014/main" id="{90B72D8B-775A-B044-8D5B-A2F1E7F837B1}"/>
                </a:ext>
              </a:extLst>
            </p:cNvPr>
            <p:cNvSpPr/>
            <p:nvPr/>
          </p:nvSpPr>
          <p:spPr>
            <a:xfrm>
              <a:off x="4194543" y="5614767"/>
              <a:ext cx="251791" cy="172278"/>
            </a:xfrm>
            <a:prstGeom prst="rect">
              <a:avLst/>
            </a:prstGeom>
            <a:solidFill>
              <a:srgbClr val="FB0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a:extLst>
                <a:ext uri="{FF2B5EF4-FFF2-40B4-BE49-F238E27FC236}">
                  <a16:creationId xmlns:a16="http://schemas.microsoft.com/office/drawing/2014/main" id="{A0DA2956-4A9D-5C4E-AF6F-124FC866D68F}"/>
                </a:ext>
              </a:extLst>
            </p:cNvPr>
            <p:cNvSpPr txBox="1"/>
            <p:nvPr/>
          </p:nvSpPr>
          <p:spPr>
            <a:xfrm>
              <a:off x="2619726" y="4796812"/>
              <a:ext cx="1598669" cy="1094787"/>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de-DE" sz="1800" dirty="0"/>
                <a:t>1-5 Reviere</a:t>
              </a:r>
              <a:br>
                <a:rPr lang="de-DE" sz="1800" dirty="0"/>
              </a:br>
              <a:r>
                <a:rPr lang="de-DE" sz="1800" dirty="0"/>
                <a:t>6-10 Reviere</a:t>
              </a:r>
              <a:br>
                <a:rPr lang="de-DE" sz="1800" dirty="0"/>
              </a:br>
              <a:r>
                <a:rPr lang="de-DE" sz="1800" dirty="0"/>
                <a:t>11-20 Reviere</a:t>
              </a:r>
              <a:br>
                <a:rPr lang="de-DE" sz="1800" dirty="0"/>
              </a:br>
              <a:r>
                <a:rPr lang="de-DE" sz="1800" dirty="0"/>
                <a:t>   20+ Reviere</a:t>
              </a:r>
            </a:p>
          </p:txBody>
        </p:sp>
        <p:sp>
          <p:nvSpPr>
            <p:cNvPr id="17" name="Rechteck 16">
              <a:extLst>
                <a:ext uri="{FF2B5EF4-FFF2-40B4-BE49-F238E27FC236}">
                  <a16:creationId xmlns:a16="http://schemas.microsoft.com/office/drawing/2014/main" id="{C2B69238-A4B4-244A-B096-2D939C99C22D}"/>
                </a:ext>
              </a:extLst>
            </p:cNvPr>
            <p:cNvSpPr/>
            <p:nvPr/>
          </p:nvSpPr>
          <p:spPr>
            <a:xfrm>
              <a:off x="4194543" y="5367501"/>
              <a:ext cx="251791" cy="172278"/>
            </a:xfrm>
            <a:prstGeom prst="rect">
              <a:avLst/>
            </a:prstGeom>
            <a:solidFill>
              <a:srgbClr val="FC4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EB3E9B23-1855-A04F-836C-9B2414FC78F8}"/>
                </a:ext>
              </a:extLst>
            </p:cNvPr>
            <p:cNvSpPr/>
            <p:nvPr/>
          </p:nvSpPr>
          <p:spPr>
            <a:xfrm>
              <a:off x="4194542" y="5120235"/>
              <a:ext cx="251791" cy="172278"/>
            </a:xfrm>
            <a:prstGeom prst="rect">
              <a:avLst/>
            </a:prstGeom>
            <a:solidFill>
              <a:srgbClr val="FE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extLst>
                <a:ext uri="{FF2B5EF4-FFF2-40B4-BE49-F238E27FC236}">
                  <a16:creationId xmlns:a16="http://schemas.microsoft.com/office/drawing/2014/main" id="{423AB94E-2236-7048-BAC8-5C573C17370D}"/>
                </a:ext>
              </a:extLst>
            </p:cNvPr>
            <p:cNvSpPr/>
            <p:nvPr/>
          </p:nvSpPr>
          <p:spPr>
            <a:xfrm>
              <a:off x="4194542" y="4872969"/>
              <a:ext cx="251791" cy="172278"/>
            </a:xfrm>
            <a:prstGeom prst="rect">
              <a:avLst/>
            </a:prstGeom>
            <a:solidFill>
              <a:srgbClr val="FE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1" name="Inhaltsplatzhalter 2">
            <a:extLst>
              <a:ext uri="{FF2B5EF4-FFF2-40B4-BE49-F238E27FC236}">
                <a16:creationId xmlns:a16="http://schemas.microsoft.com/office/drawing/2014/main" id="{998ED460-F59D-3E41-97FE-29B29D030F88}"/>
              </a:ext>
            </a:extLst>
          </p:cNvPr>
          <p:cNvSpPr>
            <a:spLocks noGrp="1"/>
          </p:cNvSpPr>
          <p:nvPr>
            <p:ph idx="4294967295"/>
          </p:nvPr>
        </p:nvSpPr>
        <p:spPr>
          <a:xfrm>
            <a:off x="838800" y="1825625"/>
            <a:ext cx="5492750" cy="3327400"/>
          </a:xfrm>
        </p:spPr>
        <p:txBody>
          <a:bodyPr>
            <a:spAutoFit/>
          </a:bodyPr>
          <a:lstStyle/>
          <a:p>
            <a:pPr marL="0" indent="0">
              <a:buNone/>
            </a:pPr>
            <a:r>
              <a:rPr lang="de-DE" b="1" dirty="0" err="1">
                <a:solidFill>
                  <a:srgbClr val="7D7D7D"/>
                </a:solidFill>
                <a:latin typeface="Syntax LT" pitchFamily="2" charset="0"/>
              </a:rPr>
              <a:t>Avimonitoring</a:t>
            </a:r>
            <a:r>
              <a:rPr lang="de-DE" b="1" dirty="0">
                <a:solidFill>
                  <a:srgbClr val="7D7D7D"/>
                </a:solidFill>
                <a:latin typeface="Syntax LT" pitchFamily="2" charset="0"/>
              </a:rPr>
              <a:t> Kartierung</a:t>
            </a:r>
          </a:p>
          <a:p>
            <a:pPr marL="0" indent="0">
              <a:buNone/>
            </a:pPr>
            <a:endParaRPr lang="de-DE" b="1" dirty="0">
              <a:solidFill>
                <a:srgbClr val="7D7D7D"/>
              </a:solidFill>
              <a:latin typeface="Syntax LT" pitchFamily="2" charset="0"/>
            </a:endParaRPr>
          </a:p>
          <a:p>
            <a:r>
              <a:rPr lang="de-DE" b="1" dirty="0">
                <a:solidFill>
                  <a:srgbClr val="7D7D7D"/>
                </a:solidFill>
                <a:latin typeface="Syntax LT" pitchFamily="2" charset="0"/>
              </a:rPr>
              <a:t>1990:   432 Reviere gezählt, </a:t>
            </a:r>
            <a:br>
              <a:rPr lang="de-DE" b="1" dirty="0">
                <a:solidFill>
                  <a:srgbClr val="7D7D7D"/>
                </a:solidFill>
                <a:latin typeface="Syntax LT" pitchFamily="2" charset="0"/>
              </a:rPr>
            </a:br>
            <a:r>
              <a:rPr lang="de-DE" b="1" dirty="0">
                <a:solidFill>
                  <a:srgbClr val="7D7D7D"/>
                </a:solidFill>
                <a:latin typeface="Syntax LT" pitchFamily="2" charset="0"/>
              </a:rPr>
              <a:t>            gesamt vermutlich 500</a:t>
            </a:r>
          </a:p>
          <a:p>
            <a:r>
              <a:rPr lang="de-DE" b="1" dirty="0">
                <a:solidFill>
                  <a:srgbClr val="7D7D7D"/>
                </a:solidFill>
                <a:latin typeface="Syntax LT" pitchFamily="2" charset="0"/>
              </a:rPr>
              <a:t>2011:   204 Reviere gezählt,</a:t>
            </a:r>
            <a:br>
              <a:rPr lang="de-DE" b="1" dirty="0">
                <a:solidFill>
                  <a:srgbClr val="7D7D7D"/>
                </a:solidFill>
                <a:latin typeface="Syntax LT" pitchFamily="2" charset="0"/>
              </a:rPr>
            </a:br>
            <a:r>
              <a:rPr lang="de-DE" b="1" dirty="0">
                <a:solidFill>
                  <a:srgbClr val="7D7D7D"/>
                </a:solidFill>
                <a:latin typeface="Syntax LT" pitchFamily="2" charset="0"/>
              </a:rPr>
              <a:t>	     hochgerechnet ca. 400</a:t>
            </a:r>
          </a:p>
          <a:p>
            <a:r>
              <a:rPr lang="de-DE" b="1" dirty="0">
                <a:solidFill>
                  <a:srgbClr val="7D7D7D"/>
                </a:solidFill>
                <a:latin typeface="Syntax LT" pitchFamily="2" charset="0"/>
              </a:rPr>
              <a:t>2021:   218 Reviere gezählt</a:t>
            </a:r>
          </a:p>
        </p:txBody>
      </p:sp>
      <p:sp>
        <p:nvSpPr>
          <p:cNvPr id="20" name="Textfeld 19">
            <a:extLst>
              <a:ext uri="{FF2B5EF4-FFF2-40B4-BE49-F238E27FC236}">
                <a16:creationId xmlns:a16="http://schemas.microsoft.com/office/drawing/2014/main" id="{66909162-36BC-F84A-8967-8AAFF897CBCA}"/>
              </a:ext>
            </a:extLst>
          </p:cNvPr>
          <p:cNvSpPr txBox="1"/>
          <p:nvPr/>
        </p:nvSpPr>
        <p:spPr>
          <a:xfrm>
            <a:off x="785328" y="6515116"/>
            <a:ext cx="5040000" cy="307777"/>
          </a:xfrm>
          <a:prstGeom prst="rect">
            <a:avLst/>
          </a:prstGeom>
          <a:noFill/>
        </p:spPr>
        <p:txBody>
          <a:bodyPr wrap="square" rtlCol="0">
            <a:spAutoFit/>
          </a:bodyPr>
          <a:lstStyle/>
          <a:p>
            <a:pPr>
              <a:defRPr/>
            </a:pPr>
            <a:r>
              <a:rPr lang="de-DE" sz="1400" dirty="0">
                <a:solidFill>
                  <a:srgbClr val="7D7D7D"/>
                </a:solidFill>
              </a:rPr>
              <a:t>Daten: Kanton Aargau, Departement Bau, Verkehr und Umwelt</a:t>
            </a:r>
          </a:p>
        </p:txBody>
      </p:sp>
    </p:spTree>
    <p:extLst>
      <p:ext uri="{BB962C8B-B14F-4D97-AF65-F5344CB8AC3E}">
        <p14:creationId xmlns:p14="http://schemas.microsoft.com/office/powerpoint/2010/main" val="1339997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118921-6124-2340-A967-6EB962E3C446}"/>
              </a:ext>
            </a:extLst>
          </p:cNvPr>
          <p:cNvSpPr>
            <a:spLocks noGrp="1"/>
          </p:cNvSpPr>
          <p:nvPr>
            <p:ph idx="4294967295"/>
          </p:nvPr>
        </p:nvSpPr>
        <p:spPr>
          <a:xfrm>
            <a:off x="838800" y="1825625"/>
            <a:ext cx="5741988" cy="3944938"/>
          </a:xfrm>
        </p:spPr>
        <p:txBody>
          <a:bodyPr>
            <a:normAutofit/>
          </a:bodyPr>
          <a:lstStyle/>
          <a:p>
            <a:pPr marL="0" indent="0">
              <a:buNone/>
            </a:pPr>
            <a:r>
              <a:rPr lang="de-DE" b="1" dirty="0" err="1">
                <a:solidFill>
                  <a:srgbClr val="7D7D7D"/>
                </a:solidFill>
                <a:latin typeface="Syntax LT" pitchFamily="2" charset="0"/>
              </a:rPr>
              <a:t>Avimonitoring</a:t>
            </a:r>
            <a:r>
              <a:rPr lang="de-DE" b="1" dirty="0">
                <a:solidFill>
                  <a:srgbClr val="7D7D7D"/>
                </a:solidFill>
                <a:latin typeface="Syntax LT" pitchFamily="2" charset="0"/>
              </a:rPr>
              <a:t> Kartierungen</a:t>
            </a:r>
          </a:p>
          <a:p>
            <a:pPr marL="0" indent="0">
              <a:buNone/>
            </a:pPr>
            <a:endParaRPr lang="de-DE" b="1" dirty="0">
              <a:solidFill>
                <a:srgbClr val="7D7D7D"/>
              </a:solidFill>
              <a:latin typeface="Syntax LT" pitchFamily="2" charset="0"/>
            </a:endParaRPr>
          </a:p>
          <a:p>
            <a:r>
              <a:rPr lang="de-DE" b="1" dirty="0">
                <a:solidFill>
                  <a:srgbClr val="7D7D7D"/>
                </a:solidFill>
                <a:latin typeface="Syntax LT" pitchFamily="2" charset="0"/>
              </a:rPr>
              <a:t>1988:  2900 Reviere</a:t>
            </a:r>
          </a:p>
          <a:p>
            <a:r>
              <a:rPr lang="de-DE" b="1" dirty="0">
                <a:solidFill>
                  <a:srgbClr val="7D7D7D"/>
                </a:solidFill>
                <a:latin typeface="Syntax LT" pitchFamily="2" charset="0"/>
              </a:rPr>
              <a:t>2008:    530 Reviere</a:t>
            </a:r>
          </a:p>
          <a:p>
            <a:r>
              <a:rPr lang="de-DE" b="1" dirty="0">
                <a:solidFill>
                  <a:srgbClr val="7D7D7D"/>
                </a:solidFill>
                <a:latin typeface="Syntax LT" pitchFamily="2" charset="0"/>
              </a:rPr>
              <a:t>2017:    235 Reviere</a:t>
            </a:r>
          </a:p>
        </p:txBody>
      </p:sp>
      <p:sp>
        <p:nvSpPr>
          <p:cNvPr id="12" name="Textfeld 11">
            <a:extLst>
              <a:ext uri="{FF2B5EF4-FFF2-40B4-BE49-F238E27FC236}">
                <a16:creationId xmlns:a16="http://schemas.microsoft.com/office/drawing/2014/main" id="{A8681637-9FE8-2E4A-8D38-8F8F99155D59}"/>
              </a:ext>
            </a:extLst>
          </p:cNvPr>
          <p:cNvSpPr txBox="1"/>
          <p:nvPr/>
        </p:nvSpPr>
        <p:spPr>
          <a:xfrm>
            <a:off x="8069705" y="6553951"/>
            <a:ext cx="4122295" cy="307777"/>
          </a:xfrm>
          <a:prstGeom prst="rect">
            <a:avLst/>
          </a:prstGeom>
          <a:noFill/>
        </p:spPr>
        <p:txBody>
          <a:bodyPr wrap="square" rtlCol="0">
            <a:spAutoFit/>
          </a:bodyPr>
          <a:lstStyle/>
          <a:p>
            <a:pPr algn="r"/>
            <a:r>
              <a:rPr lang="de-CH" sz="1400" dirty="0" err="1">
                <a:solidFill>
                  <a:srgbClr val="7D7D7D"/>
                </a:solidFill>
              </a:rPr>
              <a:t>Avimonitoring</a:t>
            </a:r>
            <a:r>
              <a:rPr lang="de-CH" sz="1400" dirty="0">
                <a:solidFill>
                  <a:srgbClr val="7D7D7D"/>
                </a:solidFill>
              </a:rPr>
              <a:t>, BirdLife Zürich</a:t>
            </a:r>
          </a:p>
        </p:txBody>
      </p:sp>
      <p:sp>
        <p:nvSpPr>
          <p:cNvPr id="7" name="Textfeld 6">
            <a:extLst>
              <a:ext uri="{FF2B5EF4-FFF2-40B4-BE49-F238E27FC236}">
                <a16:creationId xmlns:a16="http://schemas.microsoft.com/office/drawing/2014/main" id="{93870D2E-247B-EF42-AA06-6BE1BFA15832}"/>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Entwicklung im Kanton ZH</a:t>
            </a:r>
          </a:p>
        </p:txBody>
      </p:sp>
      <p:grpSp>
        <p:nvGrpSpPr>
          <p:cNvPr id="19" name="Gruppieren 18">
            <a:extLst>
              <a:ext uri="{FF2B5EF4-FFF2-40B4-BE49-F238E27FC236}">
                <a16:creationId xmlns:a16="http://schemas.microsoft.com/office/drawing/2014/main" id="{D5E444FD-E81F-8D45-8E40-05A90A17FE61}"/>
              </a:ext>
            </a:extLst>
          </p:cNvPr>
          <p:cNvGrpSpPr/>
          <p:nvPr/>
        </p:nvGrpSpPr>
        <p:grpSpPr>
          <a:xfrm>
            <a:off x="6636753" y="998810"/>
            <a:ext cx="4846211" cy="5555141"/>
            <a:chOff x="6636753" y="998810"/>
            <a:chExt cx="4846211" cy="5555141"/>
          </a:xfrm>
        </p:grpSpPr>
        <p:pic>
          <p:nvPicPr>
            <p:cNvPr id="5" name="Grafik 4" descr="Ein Bild, das Karte enthält.&#10;&#10;Automatisch generierte Beschreibung">
              <a:extLst>
                <a:ext uri="{FF2B5EF4-FFF2-40B4-BE49-F238E27FC236}">
                  <a16:creationId xmlns:a16="http://schemas.microsoft.com/office/drawing/2014/main" id="{875FFB34-BA4A-724D-9236-B41244B147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6753" y="1012874"/>
              <a:ext cx="4846211" cy="5541077"/>
            </a:xfrm>
            <a:prstGeom prst="rect">
              <a:avLst/>
            </a:prstGeom>
          </p:spPr>
        </p:pic>
        <p:sp>
          <p:nvSpPr>
            <p:cNvPr id="8" name="Rechteck 7">
              <a:extLst>
                <a:ext uri="{FF2B5EF4-FFF2-40B4-BE49-F238E27FC236}">
                  <a16:creationId xmlns:a16="http://schemas.microsoft.com/office/drawing/2014/main" id="{A1BC8469-C501-6140-9471-F2303FC60D36}"/>
                </a:ext>
              </a:extLst>
            </p:cNvPr>
            <p:cNvSpPr/>
            <p:nvPr/>
          </p:nvSpPr>
          <p:spPr>
            <a:xfrm>
              <a:off x="6682154" y="998810"/>
              <a:ext cx="1659988" cy="225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20" name="Gruppieren 19">
            <a:extLst>
              <a:ext uri="{FF2B5EF4-FFF2-40B4-BE49-F238E27FC236}">
                <a16:creationId xmlns:a16="http://schemas.microsoft.com/office/drawing/2014/main" id="{932C4B2E-F725-1842-85B9-0546B1BA9FED}"/>
              </a:ext>
            </a:extLst>
          </p:cNvPr>
          <p:cNvGrpSpPr/>
          <p:nvPr/>
        </p:nvGrpSpPr>
        <p:grpSpPr>
          <a:xfrm>
            <a:off x="2615649" y="5225213"/>
            <a:ext cx="4516671" cy="1595554"/>
            <a:chOff x="1635697" y="1976780"/>
            <a:chExt cx="3515343" cy="1241826"/>
          </a:xfrm>
        </p:grpSpPr>
        <p:pic>
          <p:nvPicPr>
            <p:cNvPr id="17" name="Grafik 16" descr="Ein Bild, das Karte enthält.&#10;&#10;Automatisch generierte Beschreibung">
              <a:extLst>
                <a:ext uri="{FF2B5EF4-FFF2-40B4-BE49-F238E27FC236}">
                  <a16:creationId xmlns:a16="http://schemas.microsoft.com/office/drawing/2014/main" id="{0575A8EC-8206-FE4E-80F8-1D8B0354ED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5697" y="1976780"/>
              <a:ext cx="3515343" cy="1237957"/>
            </a:xfrm>
            <a:prstGeom prst="rect">
              <a:avLst/>
            </a:prstGeom>
          </p:spPr>
        </p:pic>
        <p:sp>
          <p:nvSpPr>
            <p:cNvPr id="18" name="Rechteck 17">
              <a:extLst>
                <a:ext uri="{FF2B5EF4-FFF2-40B4-BE49-F238E27FC236}">
                  <a16:creationId xmlns:a16="http://schemas.microsoft.com/office/drawing/2014/main" id="{F7C31F89-85D8-D64E-9704-2B5699E3E864}"/>
                </a:ext>
              </a:extLst>
            </p:cNvPr>
            <p:cNvSpPr/>
            <p:nvPr/>
          </p:nvSpPr>
          <p:spPr>
            <a:xfrm>
              <a:off x="3607744" y="3007595"/>
              <a:ext cx="590844" cy="211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4148436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838800" y="1825625"/>
            <a:ext cx="4940300" cy="1925638"/>
          </a:xfrm>
        </p:spPr>
        <p:txBody>
          <a:bodyPr>
            <a:spAutoFit/>
          </a:bodyPr>
          <a:lstStyle/>
          <a:p>
            <a:pPr marL="0" indent="0">
              <a:buNone/>
            </a:pPr>
            <a:r>
              <a:rPr lang="de-DE" b="1" dirty="0">
                <a:solidFill>
                  <a:srgbClr val="7D7D7D"/>
                </a:solidFill>
                <a:latin typeface="Syntax LT"/>
                <a:cs typeface="Syntax LT"/>
              </a:rPr>
              <a:t>Zwei Lebensräume</a:t>
            </a:r>
          </a:p>
          <a:p>
            <a:pPr marL="0" indent="0">
              <a:buNone/>
            </a:pPr>
            <a:endParaRPr lang="de-DE" sz="1800" b="1" dirty="0">
              <a:solidFill>
                <a:srgbClr val="7D7D7D"/>
              </a:solidFill>
              <a:latin typeface="Syntax LT"/>
              <a:cs typeface="Syntax LT"/>
            </a:endParaRPr>
          </a:p>
          <a:p>
            <a:r>
              <a:rPr lang="de-DE" b="1" dirty="0">
                <a:solidFill>
                  <a:srgbClr val="7D7D7D"/>
                </a:solidFill>
                <a:latin typeface="Syntax LT"/>
                <a:cs typeface="Syntax LT"/>
              </a:rPr>
              <a:t>Agrarland</a:t>
            </a:r>
          </a:p>
          <a:p>
            <a:r>
              <a:rPr lang="de-DE" b="1" dirty="0">
                <a:solidFill>
                  <a:srgbClr val="7D7D7D"/>
                </a:solidFill>
                <a:latin typeface="Syntax LT"/>
                <a:cs typeface="Syntax LT"/>
              </a:rPr>
              <a:t>Wiesland</a:t>
            </a:r>
          </a:p>
        </p:txBody>
      </p:sp>
      <p:pic>
        <p:nvPicPr>
          <p:cNvPr id="4" name="Bild 3" descr="ZZ03_013_Kulturland.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9458" y="1690688"/>
            <a:ext cx="7732542" cy="5176329"/>
          </a:xfrm>
          <a:prstGeom prst="rect">
            <a:avLst/>
          </a:prstGeom>
        </p:spPr>
      </p:pic>
      <p:sp>
        <p:nvSpPr>
          <p:cNvPr id="5" name="Textfeld 4">
            <a:extLst>
              <a:ext uri="{FF2B5EF4-FFF2-40B4-BE49-F238E27FC236}">
                <a16:creationId xmlns:a16="http://schemas.microsoft.com/office/drawing/2014/main" id="{23C19390-80E0-4D44-B671-2BAD1040F9B9}"/>
              </a:ext>
            </a:extLst>
          </p:cNvPr>
          <p:cNvSpPr txBox="1"/>
          <p:nvPr/>
        </p:nvSpPr>
        <p:spPr>
          <a:xfrm>
            <a:off x="674011" y="503851"/>
            <a:ext cx="7865077" cy="707886"/>
          </a:xfrm>
          <a:prstGeom prst="rect">
            <a:avLst/>
          </a:prstGeom>
          <a:noFill/>
        </p:spPr>
        <p:txBody>
          <a:bodyPr wrap="square" rtlCol="0">
            <a:spAutoFit/>
          </a:bodyPr>
          <a:lstStyle/>
          <a:p>
            <a:r>
              <a:rPr lang="de-DE" sz="4000" b="1" dirty="0">
                <a:solidFill>
                  <a:srgbClr val="006EAA"/>
                </a:solidFill>
              </a:rPr>
              <a:t>Problem: Intensive Landwirtschaft</a:t>
            </a:r>
          </a:p>
        </p:txBody>
      </p:sp>
    </p:spTree>
    <p:extLst>
      <p:ext uri="{BB962C8B-B14F-4D97-AF65-F5344CB8AC3E}">
        <p14:creationId xmlns:p14="http://schemas.microsoft.com/office/powerpoint/2010/main" val="352881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48C0B-8BAF-8F4A-AED3-199DC895918B}"/>
              </a:ext>
            </a:extLst>
          </p:cNvPr>
          <p:cNvSpPr>
            <a:spLocks noGrp="1"/>
          </p:cNvSpPr>
          <p:nvPr>
            <p:ph type="title"/>
          </p:nvPr>
        </p:nvSpPr>
        <p:spPr>
          <a:xfrm>
            <a:off x="419100" y="240434"/>
            <a:ext cx="11353800" cy="1325563"/>
          </a:xfrm>
        </p:spPr>
        <p:txBody>
          <a:bodyPr>
            <a:normAutofit/>
          </a:bodyPr>
          <a:lstStyle/>
          <a:p>
            <a:r>
              <a:rPr lang="de-DE" sz="3600" b="1" dirty="0">
                <a:solidFill>
                  <a:srgbClr val="719FBA"/>
                </a:solidFill>
                <a:latin typeface="Syntax LT" pitchFamily="2" charset="0"/>
              </a:rPr>
              <a:t>Die Lerche in der Literatur – vom Kulturfolger zum Kulturvogel</a:t>
            </a:r>
          </a:p>
        </p:txBody>
      </p:sp>
      <p:pic>
        <p:nvPicPr>
          <p:cNvPr id="1026" name="Picture 2" descr="Es war die Nachtigall und nicht die Lerche. (William Shakespeare)">
            <a:extLst>
              <a:ext uri="{FF2B5EF4-FFF2-40B4-BE49-F238E27FC236}">
                <a16:creationId xmlns:a16="http://schemas.microsoft.com/office/drawing/2014/main" id="{98CAF66F-12E4-B847-B146-ADFB10EA011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0" y="1754659"/>
            <a:ext cx="12192000" cy="51950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5689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Gras, Himmel enthält.&#10;&#10;Automatisch generierte Beschreibung">
            <a:extLst>
              <a:ext uri="{FF2B5EF4-FFF2-40B4-BE49-F238E27FC236}">
                <a16:creationId xmlns:a16="http://schemas.microsoft.com/office/drawing/2014/main" id="{9A6915E5-7B59-3548-ADA5-8A77E0A929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0"/>
          <a:stretch/>
        </p:blipFill>
        <p:spPr>
          <a:xfrm>
            <a:off x="6673217" y="3446866"/>
            <a:ext cx="5518783" cy="3411134"/>
          </a:xfrm>
          <a:prstGeom prst="rect">
            <a:avLst/>
          </a:prstGeom>
        </p:spPr>
      </p:pic>
      <p:pic>
        <p:nvPicPr>
          <p:cNvPr id="8" name="Grafik 7" descr="Ein Bild, das Gras, Himmel, draußen, Feld enthält.&#10;&#10;Automatisch generierte Beschreibung">
            <a:extLst>
              <a:ext uri="{FF2B5EF4-FFF2-40B4-BE49-F238E27FC236}">
                <a16:creationId xmlns:a16="http://schemas.microsoft.com/office/drawing/2014/main" id="{6A193241-3792-0549-B3E2-C984E13BD6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178"/>
          <a:stretch/>
        </p:blipFill>
        <p:spPr>
          <a:xfrm>
            <a:off x="0" y="3446866"/>
            <a:ext cx="7822607" cy="3411134"/>
          </a:xfrm>
          <a:prstGeom prst="rect">
            <a:avLst/>
          </a:prstGeom>
        </p:spPr>
      </p:pic>
      <p:sp>
        <p:nvSpPr>
          <p:cNvPr id="5" name="Inhaltsplatzhalter 2">
            <a:extLst>
              <a:ext uri="{FF2B5EF4-FFF2-40B4-BE49-F238E27FC236}">
                <a16:creationId xmlns:a16="http://schemas.microsoft.com/office/drawing/2014/main" id="{7FF87B16-4009-0144-B9E2-41D5FF98598D}"/>
              </a:ext>
            </a:extLst>
          </p:cNvPr>
          <p:cNvSpPr>
            <a:spLocks noGrp="1"/>
          </p:cNvSpPr>
          <p:nvPr>
            <p:ph idx="1"/>
          </p:nvPr>
        </p:nvSpPr>
        <p:spPr>
          <a:xfrm>
            <a:off x="591378" y="1262708"/>
            <a:ext cx="11009243" cy="2237307"/>
          </a:xfrm>
        </p:spPr>
        <p:txBody>
          <a:bodyPr>
            <a:normAutofit lnSpcReduction="10000"/>
          </a:bodyPr>
          <a:lstStyle/>
          <a:p>
            <a:r>
              <a:rPr lang="de-DE" sz="2400" b="1" dirty="0">
                <a:solidFill>
                  <a:srgbClr val="7D7D7D"/>
                </a:solidFill>
                <a:latin typeface="Syntax LT"/>
                <a:cs typeface="Syntax LT"/>
              </a:rPr>
              <a:t>Hauptverbreitungshabitat in der Schweiz</a:t>
            </a:r>
          </a:p>
          <a:p>
            <a:r>
              <a:rPr lang="de-DE" sz="2400" b="1" dirty="0">
                <a:solidFill>
                  <a:srgbClr val="7D7D7D"/>
                </a:solidFill>
                <a:latin typeface="Syntax LT"/>
                <a:cs typeface="Syntax LT"/>
              </a:rPr>
              <a:t>hoher Dünger- und Pestizideinsatz</a:t>
            </a:r>
          </a:p>
          <a:p>
            <a:r>
              <a:rPr lang="de-DE" sz="2400" b="1" dirty="0">
                <a:solidFill>
                  <a:srgbClr val="7D7D7D"/>
                </a:solidFill>
                <a:latin typeface="Syntax LT"/>
                <a:cs typeface="Syntax LT"/>
              </a:rPr>
              <a:t>wenig Strukturvielfalt</a:t>
            </a:r>
          </a:p>
          <a:p>
            <a:r>
              <a:rPr lang="de-DE" sz="2400" b="1" dirty="0" err="1">
                <a:solidFill>
                  <a:srgbClr val="7D7D7D"/>
                </a:solidFill>
                <a:latin typeface="Syntax LT"/>
                <a:cs typeface="Syntax LT"/>
              </a:rPr>
              <a:t>grosse</a:t>
            </a:r>
            <a:r>
              <a:rPr lang="de-DE" sz="2400" b="1" dirty="0">
                <a:solidFill>
                  <a:srgbClr val="7D7D7D"/>
                </a:solidFill>
                <a:latin typeface="Syntax LT"/>
                <a:cs typeface="Syntax LT"/>
              </a:rPr>
              <a:t> einheitliche Flächen mit reduzierter Kulturvielfalt</a:t>
            </a:r>
          </a:p>
          <a:p>
            <a:r>
              <a:rPr lang="de-DE" sz="2400" b="1" dirty="0">
                <a:solidFill>
                  <a:srgbClr val="7D7D7D"/>
                </a:solidFill>
                <a:latin typeface="Syntax LT"/>
                <a:cs typeface="Syntax LT"/>
              </a:rPr>
              <a:t>vermehrt Abdeckung von Flächen</a:t>
            </a:r>
          </a:p>
        </p:txBody>
      </p:sp>
      <p:sp>
        <p:nvSpPr>
          <p:cNvPr id="9" name="Textfeld 8">
            <a:extLst>
              <a:ext uri="{FF2B5EF4-FFF2-40B4-BE49-F238E27FC236}">
                <a16:creationId xmlns:a16="http://schemas.microsoft.com/office/drawing/2014/main" id="{0F70F031-A341-3749-B56E-A74E44B57560}"/>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Agrarlandschaft</a:t>
            </a:r>
          </a:p>
        </p:txBody>
      </p:sp>
      <p:pic>
        <p:nvPicPr>
          <p:cNvPr id="7" name="Bild 1" descr="Logo-SVS-new-quadr-gross.png">
            <a:extLst>
              <a:ext uri="{FF2B5EF4-FFF2-40B4-BE49-F238E27FC236}">
                <a16:creationId xmlns:a16="http://schemas.microsoft.com/office/drawing/2014/main" id="{D919103D-BFB7-9C4E-98AE-E2D1B06709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311726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59B9221-5AD2-1B44-A3CB-EFACEAFBA666}"/>
              </a:ext>
            </a:extLst>
          </p:cNvPr>
          <p:cNvSpPr txBox="1"/>
          <p:nvPr/>
        </p:nvSpPr>
        <p:spPr>
          <a:xfrm>
            <a:off x="895350" y="1593239"/>
            <a:ext cx="5975406" cy="2167709"/>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de-DE" sz="2800" dirty="0"/>
              <a:t>Landwirtschaftsarten nehmen stark ab</a:t>
            </a:r>
          </a:p>
          <a:p>
            <a:pPr marL="342900" indent="-342900">
              <a:buFont typeface="Arial" panose="020B0604020202020204" pitchFamily="34" charset="0"/>
              <a:buChar char="•"/>
            </a:pPr>
            <a:r>
              <a:rPr lang="de-DE" sz="2800" dirty="0"/>
              <a:t>europaweit verschwanden in den letzten 37 Jahren geschätzte 68 Millionen Feldlerchen!</a:t>
            </a:r>
          </a:p>
        </p:txBody>
      </p:sp>
      <p:grpSp>
        <p:nvGrpSpPr>
          <p:cNvPr id="31" name="Gruppieren 30">
            <a:extLst>
              <a:ext uri="{FF2B5EF4-FFF2-40B4-BE49-F238E27FC236}">
                <a16:creationId xmlns:a16="http://schemas.microsoft.com/office/drawing/2014/main" id="{518DA5A5-8BF6-3641-852A-BB5D5AED539F}"/>
              </a:ext>
            </a:extLst>
          </p:cNvPr>
          <p:cNvGrpSpPr/>
          <p:nvPr/>
        </p:nvGrpSpPr>
        <p:grpSpPr>
          <a:xfrm>
            <a:off x="7172052" y="144446"/>
            <a:ext cx="4815661" cy="6569108"/>
            <a:chOff x="6407558" y="144446"/>
            <a:chExt cx="4815661" cy="6569108"/>
          </a:xfrm>
        </p:grpSpPr>
        <p:pic>
          <p:nvPicPr>
            <p:cNvPr id="4" name="Grafik 3">
              <a:extLst>
                <a:ext uri="{FF2B5EF4-FFF2-40B4-BE49-F238E27FC236}">
                  <a16:creationId xmlns:a16="http://schemas.microsoft.com/office/drawing/2014/main" id="{0F35276C-33FC-6D44-9D38-52494A2E9A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6834" y="144446"/>
              <a:ext cx="4131806" cy="6569108"/>
            </a:xfrm>
            <a:prstGeom prst="rect">
              <a:avLst/>
            </a:prstGeom>
          </p:spPr>
        </p:pic>
        <p:sp>
          <p:nvSpPr>
            <p:cNvPr id="7" name="Textfeld 6">
              <a:extLst>
                <a:ext uri="{FF2B5EF4-FFF2-40B4-BE49-F238E27FC236}">
                  <a16:creationId xmlns:a16="http://schemas.microsoft.com/office/drawing/2014/main" id="{18261248-C16B-FE4B-B9DD-1F653314EA02}"/>
                </a:ext>
              </a:extLst>
            </p:cNvPr>
            <p:cNvSpPr txBox="1"/>
            <p:nvPr/>
          </p:nvSpPr>
          <p:spPr>
            <a:xfrm>
              <a:off x="8197570" y="1012125"/>
              <a:ext cx="3016940" cy="215444"/>
            </a:xfrm>
            <a:prstGeom prst="rect">
              <a:avLst/>
            </a:prstGeom>
            <a:solidFill>
              <a:schemeClr val="bg1"/>
            </a:solidFill>
          </p:spPr>
          <p:txBody>
            <a:bodyPr wrap="square" lIns="0" tIns="0" bIns="0" rtlCol="0">
              <a:spAutoFit/>
            </a:bodyPr>
            <a:lstStyle/>
            <a:p>
              <a:r>
                <a:rPr lang="de-CH" sz="1400" dirty="0">
                  <a:solidFill>
                    <a:srgbClr val="104B92"/>
                  </a:solidFill>
                </a:rPr>
                <a:t>Mönchsgrasmücke (54.9)</a:t>
              </a:r>
            </a:p>
          </p:txBody>
        </p:sp>
        <p:sp>
          <p:nvSpPr>
            <p:cNvPr id="8" name="Textfeld 7">
              <a:extLst>
                <a:ext uri="{FF2B5EF4-FFF2-40B4-BE49-F238E27FC236}">
                  <a16:creationId xmlns:a16="http://schemas.microsoft.com/office/drawing/2014/main" id="{594BF25A-A1EB-CE4E-8407-202BB0ABC635}"/>
                </a:ext>
              </a:extLst>
            </p:cNvPr>
            <p:cNvSpPr txBox="1"/>
            <p:nvPr/>
          </p:nvSpPr>
          <p:spPr>
            <a:xfrm>
              <a:off x="8206279" y="1227467"/>
              <a:ext cx="3016940" cy="215444"/>
            </a:xfrm>
            <a:prstGeom prst="rect">
              <a:avLst/>
            </a:prstGeom>
            <a:solidFill>
              <a:schemeClr val="bg1"/>
            </a:solidFill>
          </p:spPr>
          <p:txBody>
            <a:bodyPr wrap="square" lIns="0" tIns="0" bIns="0" rtlCol="0">
              <a:spAutoFit/>
            </a:bodyPr>
            <a:lstStyle/>
            <a:p>
              <a:r>
                <a:rPr lang="de-CH" sz="1400" dirty="0">
                  <a:solidFill>
                    <a:srgbClr val="145AA2"/>
                  </a:solidFill>
                </a:rPr>
                <a:t>Zilpzalp (29.4)</a:t>
              </a:r>
            </a:p>
          </p:txBody>
        </p:sp>
        <p:sp>
          <p:nvSpPr>
            <p:cNvPr id="9" name="Textfeld 8">
              <a:extLst>
                <a:ext uri="{FF2B5EF4-FFF2-40B4-BE49-F238E27FC236}">
                  <a16:creationId xmlns:a16="http://schemas.microsoft.com/office/drawing/2014/main" id="{E2F07DCE-FD96-A045-8051-E4A4E1D3ED8E}"/>
                </a:ext>
              </a:extLst>
            </p:cNvPr>
            <p:cNvSpPr txBox="1"/>
            <p:nvPr/>
          </p:nvSpPr>
          <p:spPr>
            <a:xfrm>
              <a:off x="8197570" y="1429283"/>
              <a:ext cx="3016940" cy="215444"/>
            </a:xfrm>
            <a:prstGeom prst="rect">
              <a:avLst/>
            </a:prstGeom>
            <a:solidFill>
              <a:schemeClr val="bg1"/>
            </a:solidFill>
          </p:spPr>
          <p:txBody>
            <a:bodyPr wrap="square" lIns="0" tIns="0" bIns="0" rtlCol="0">
              <a:spAutoFit/>
            </a:bodyPr>
            <a:lstStyle/>
            <a:p>
              <a:r>
                <a:rPr lang="de-CH" sz="1400" dirty="0">
                  <a:solidFill>
                    <a:srgbClr val="006BB3"/>
                  </a:solidFill>
                </a:rPr>
                <a:t>Amsel (29.2)</a:t>
              </a:r>
            </a:p>
          </p:txBody>
        </p:sp>
        <p:sp>
          <p:nvSpPr>
            <p:cNvPr id="10" name="Textfeld 9">
              <a:extLst>
                <a:ext uri="{FF2B5EF4-FFF2-40B4-BE49-F238E27FC236}">
                  <a16:creationId xmlns:a16="http://schemas.microsoft.com/office/drawing/2014/main" id="{B0992297-E216-4148-9A16-0149C0AB5F56}"/>
                </a:ext>
              </a:extLst>
            </p:cNvPr>
            <p:cNvSpPr txBox="1"/>
            <p:nvPr/>
          </p:nvSpPr>
          <p:spPr>
            <a:xfrm>
              <a:off x="8197570" y="1648920"/>
              <a:ext cx="3016940" cy="215444"/>
            </a:xfrm>
            <a:prstGeom prst="rect">
              <a:avLst/>
            </a:prstGeom>
            <a:solidFill>
              <a:schemeClr val="bg1"/>
            </a:solidFill>
          </p:spPr>
          <p:txBody>
            <a:bodyPr wrap="square" lIns="0" tIns="0" bIns="0" rtlCol="0">
              <a:spAutoFit/>
            </a:bodyPr>
            <a:lstStyle/>
            <a:p>
              <a:r>
                <a:rPr lang="de-CH" sz="1400" dirty="0">
                  <a:solidFill>
                    <a:srgbClr val="006DB1"/>
                  </a:solidFill>
                </a:rPr>
                <a:t>Zaunkönig (28.2)</a:t>
              </a:r>
            </a:p>
          </p:txBody>
        </p:sp>
        <p:sp>
          <p:nvSpPr>
            <p:cNvPr id="11" name="Textfeld 10">
              <a:extLst>
                <a:ext uri="{FF2B5EF4-FFF2-40B4-BE49-F238E27FC236}">
                  <a16:creationId xmlns:a16="http://schemas.microsoft.com/office/drawing/2014/main" id="{04B358B3-942C-1E44-B609-6D704BAB50D7}"/>
                </a:ext>
              </a:extLst>
            </p:cNvPr>
            <p:cNvSpPr txBox="1"/>
            <p:nvPr/>
          </p:nvSpPr>
          <p:spPr>
            <a:xfrm>
              <a:off x="8197570" y="1855308"/>
              <a:ext cx="3016940" cy="215444"/>
            </a:xfrm>
            <a:prstGeom prst="rect">
              <a:avLst/>
            </a:prstGeom>
            <a:solidFill>
              <a:schemeClr val="bg1"/>
            </a:solidFill>
          </p:spPr>
          <p:txBody>
            <a:bodyPr wrap="square" lIns="0" tIns="0" rIns="72000" bIns="0" rtlCol="0">
              <a:spAutoFit/>
            </a:bodyPr>
            <a:lstStyle/>
            <a:p>
              <a:r>
                <a:rPr lang="de-CH" sz="1400" dirty="0">
                  <a:solidFill>
                    <a:srgbClr val="028BCC"/>
                  </a:solidFill>
                </a:rPr>
                <a:t>Stieglitz (22.7)</a:t>
              </a:r>
            </a:p>
          </p:txBody>
        </p:sp>
        <p:sp>
          <p:nvSpPr>
            <p:cNvPr id="12" name="Textfeld 11">
              <a:extLst>
                <a:ext uri="{FF2B5EF4-FFF2-40B4-BE49-F238E27FC236}">
                  <a16:creationId xmlns:a16="http://schemas.microsoft.com/office/drawing/2014/main" id="{EF75FCBE-17CE-7845-BBF7-E972D6FD81F8}"/>
                </a:ext>
              </a:extLst>
            </p:cNvPr>
            <p:cNvSpPr txBox="1"/>
            <p:nvPr/>
          </p:nvSpPr>
          <p:spPr>
            <a:xfrm>
              <a:off x="8197992" y="2077777"/>
              <a:ext cx="3016940" cy="215444"/>
            </a:xfrm>
            <a:prstGeom prst="rect">
              <a:avLst/>
            </a:prstGeom>
            <a:solidFill>
              <a:schemeClr val="bg1"/>
            </a:solidFill>
          </p:spPr>
          <p:txBody>
            <a:bodyPr wrap="square" lIns="0" tIns="0" bIns="0" rtlCol="0">
              <a:spAutoFit/>
            </a:bodyPr>
            <a:lstStyle/>
            <a:p>
              <a:r>
                <a:rPr lang="de-CH" sz="1400" dirty="0">
                  <a:solidFill>
                    <a:srgbClr val="009AD7"/>
                  </a:solidFill>
                </a:rPr>
                <a:t>Rotkehlchen (21.9)</a:t>
              </a:r>
            </a:p>
          </p:txBody>
        </p:sp>
        <p:sp>
          <p:nvSpPr>
            <p:cNvPr id="13" name="Textfeld 12">
              <a:extLst>
                <a:ext uri="{FF2B5EF4-FFF2-40B4-BE49-F238E27FC236}">
                  <a16:creationId xmlns:a16="http://schemas.microsoft.com/office/drawing/2014/main" id="{CC98BAC3-A5A2-354C-A0B3-1A7E82B8281B}"/>
                </a:ext>
              </a:extLst>
            </p:cNvPr>
            <p:cNvSpPr txBox="1"/>
            <p:nvPr/>
          </p:nvSpPr>
          <p:spPr>
            <a:xfrm>
              <a:off x="8197992" y="2291783"/>
              <a:ext cx="3016940" cy="215444"/>
            </a:xfrm>
            <a:prstGeom prst="rect">
              <a:avLst/>
            </a:prstGeom>
            <a:solidFill>
              <a:schemeClr val="bg1"/>
            </a:solidFill>
          </p:spPr>
          <p:txBody>
            <a:bodyPr wrap="square" lIns="0" tIns="0" bIns="0" rtlCol="0">
              <a:spAutoFit/>
            </a:bodyPr>
            <a:lstStyle/>
            <a:p>
              <a:r>
                <a:rPr lang="de-CH" sz="1400" dirty="0">
                  <a:solidFill>
                    <a:srgbClr val="03A5D7"/>
                  </a:solidFill>
                </a:rPr>
                <a:t>Ringeltaube (21.3)</a:t>
              </a:r>
            </a:p>
          </p:txBody>
        </p:sp>
        <p:sp>
          <p:nvSpPr>
            <p:cNvPr id="14" name="Textfeld 13">
              <a:extLst>
                <a:ext uri="{FF2B5EF4-FFF2-40B4-BE49-F238E27FC236}">
                  <a16:creationId xmlns:a16="http://schemas.microsoft.com/office/drawing/2014/main" id="{6FBE3706-03D7-C740-92FD-641E3F7B63E4}"/>
                </a:ext>
              </a:extLst>
            </p:cNvPr>
            <p:cNvSpPr txBox="1"/>
            <p:nvPr/>
          </p:nvSpPr>
          <p:spPr>
            <a:xfrm>
              <a:off x="8197992" y="2492054"/>
              <a:ext cx="3016940" cy="215444"/>
            </a:xfrm>
            <a:prstGeom prst="rect">
              <a:avLst/>
            </a:prstGeom>
            <a:solidFill>
              <a:schemeClr val="bg1"/>
            </a:solidFill>
          </p:spPr>
          <p:txBody>
            <a:bodyPr wrap="square" lIns="0" tIns="0" bIns="0" rtlCol="0">
              <a:spAutoFit/>
            </a:bodyPr>
            <a:lstStyle/>
            <a:p>
              <a:r>
                <a:rPr lang="de-CH" sz="1400" dirty="0">
                  <a:solidFill>
                    <a:srgbClr val="00AEDA"/>
                  </a:solidFill>
                </a:rPr>
                <a:t>Blaumeise (19)</a:t>
              </a:r>
            </a:p>
          </p:txBody>
        </p:sp>
        <p:sp>
          <p:nvSpPr>
            <p:cNvPr id="15" name="Textfeld 14">
              <a:extLst>
                <a:ext uri="{FF2B5EF4-FFF2-40B4-BE49-F238E27FC236}">
                  <a16:creationId xmlns:a16="http://schemas.microsoft.com/office/drawing/2014/main" id="{24918F5C-10CF-4E42-9619-2ECACC4E4193}"/>
                </a:ext>
              </a:extLst>
            </p:cNvPr>
            <p:cNvSpPr txBox="1"/>
            <p:nvPr/>
          </p:nvSpPr>
          <p:spPr>
            <a:xfrm>
              <a:off x="8197992" y="2692079"/>
              <a:ext cx="3016940" cy="215444"/>
            </a:xfrm>
            <a:prstGeom prst="rect">
              <a:avLst/>
            </a:prstGeom>
            <a:solidFill>
              <a:schemeClr val="bg1"/>
            </a:solidFill>
          </p:spPr>
          <p:txBody>
            <a:bodyPr wrap="square" lIns="0" tIns="0" bIns="0" rtlCol="0">
              <a:spAutoFit/>
            </a:bodyPr>
            <a:lstStyle/>
            <a:p>
              <a:r>
                <a:rPr lang="de-CH" sz="1400" dirty="0">
                  <a:solidFill>
                    <a:srgbClr val="29B8D8"/>
                  </a:solidFill>
                </a:rPr>
                <a:t>andere Arten N = 195 (114.4)</a:t>
              </a:r>
            </a:p>
          </p:txBody>
        </p:sp>
        <p:sp>
          <p:nvSpPr>
            <p:cNvPr id="16" name="Textfeld 15">
              <a:extLst>
                <a:ext uri="{FF2B5EF4-FFF2-40B4-BE49-F238E27FC236}">
                  <a16:creationId xmlns:a16="http://schemas.microsoft.com/office/drawing/2014/main" id="{2CE17425-A819-0C46-B14D-59261441D5B0}"/>
                </a:ext>
              </a:extLst>
            </p:cNvPr>
            <p:cNvSpPr txBox="1"/>
            <p:nvPr/>
          </p:nvSpPr>
          <p:spPr>
            <a:xfrm>
              <a:off x="8162272" y="3040890"/>
              <a:ext cx="3016940" cy="307777"/>
            </a:xfrm>
            <a:prstGeom prst="rect">
              <a:avLst/>
            </a:prstGeom>
            <a:solidFill>
              <a:schemeClr val="bg1"/>
            </a:solidFill>
          </p:spPr>
          <p:txBody>
            <a:bodyPr wrap="square" lIns="36000" rtlCol="0">
              <a:spAutoFit/>
            </a:bodyPr>
            <a:lstStyle/>
            <a:p>
              <a:r>
                <a:rPr lang="de-CH" sz="1400" dirty="0">
                  <a:solidFill>
                    <a:srgbClr val="9AB2D9"/>
                  </a:solidFill>
                </a:rPr>
                <a:t>andere Arten N = 195 (114.4)</a:t>
              </a:r>
            </a:p>
          </p:txBody>
        </p:sp>
        <p:sp>
          <p:nvSpPr>
            <p:cNvPr id="17" name="Textfeld 16">
              <a:extLst>
                <a:ext uri="{FF2B5EF4-FFF2-40B4-BE49-F238E27FC236}">
                  <a16:creationId xmlns:a16="http://schemas.microsoft.com/office/drawing/2014/main" id="{88CA84A0-C6ED-AC4A-B697-9A1F3D551423}"/>
                </a:ext>
              </a:extLst>
            </p:cNvPr>
            <p:cNvSpPr txBox="1"/>
            <p:nvPr/>
          </p:nvSpPr>
          <p:spPr>
            <a:xfrm>
              <a:off x="8197992" y="3520754"/>
              <a:ext cx="3016940" cy="215444"/>
            </a:xfrm>
            <a:prstGeom prst="rect">
              <a:avLst/>
            </a:prstGeom>
            <a:solidFill>
              <a:schemeClr val="bg1"/>
            </a:solidFill>
          </p:spPr>
          <p:txBody>
            <a:bodyPr wrap="square" lIns="0" tIns="0" bIns="0" rtlCol="0">
              <a:spAutoFit/>
            </a:bodyPr>
            <a:lstStyle/>
            <a:p>
              <a:r>
                <a:rPr lang="de-CH" sz="1400" dirty="0">
                  <a:solidFill>
                    <a:srgbClr val="98A4CF"/>
                  </a:solidFill>
                </a:rPr>
                <a:t>Feldsperling (-29.7)</a:t>
              </a:r>
            </a:p>
          </p:txBody>
        </p:sp>
        <p:sp>
          <p:nvSpPr>
            <p:cNvPr id="18" name="Textfeld 17">
              <a:extLst>
                <a:ext uri="{FF2B5EF4-FFF2-40B4-BE49-F238E27FC236}">
                  <a16:creationId xmlns:a16="http://schemas.microsoft.com/office/drawing/2014/main" id="{76044B4C-6D89-8842-89CB-D10B969F6C69}"/>
                </a:ext>
              </a:extLst>
            </p:cNvPr>
            <p:cNvSpPr txBox="1"/>
            <p:nvPr/>
          </p:nvSpPr>
          <p:spPr>
            <a:xfrm>
              <a:off x="8197992" y="3734777"/>
              <a:ext cx="3016940" cy="215444"/>
            </a:xfrm>
            <a:prstGeom prst="rect">
              <a:avLst/>
            </a:prstGeom>
            <a:solidFill>
              <a:schemeClr val="bg1"/>
            </a:solidFill>
          </p:spPr>
          <p:txBody>
            <a:bodyPr wrap="square" lIns="0" tIns="0" bIns="0" rtlCol="0">
              <a:spAutoFit/>
            </a:bodyPr>
            <a:lstStyle/>
            <a:p>
              <a:r>
                <a:rPr lang="de-CH" sz="1400" dirty="0">
                  <a:solidFill>
                    <a:srgbClr val="9898C4"/>
                  </a:solidFill>
                </a:rPr>
                <a:t>Bluthänfling (-33.7)</a:t>
              </a:r>
            </a:p>
          </p:txBody>
        </p:sp>
        <p:sp>
          <p:nvSpPr>
            <p:cNvPr id="19" name="Textfeld 18">
              <a:extLst>
                <a:ext uri="{FF2B5EF4-FFF2-40B4-BE49-F238E27FC236}">
                  <a16:creationId xmlns:a16="http://schemas.microsoft.com/office/drawing/2014/main" id="{D47701E6-792B-1942-A763-308ED1A795B5}"/>
                </a:ext>
              </a:extLst>
            </p:cNvPr>
            <p:cNvSpPr txBox="1"/>
            <p:nvPr/>
          </p:nvSpPr>
          <p:spPr>
            <a:xfrm>
              <a:off x="8197992" y="3949770"/>
              <a:ext cx="3016940" cy="215444"/>
            </a:xfrm>
            <a:prstGeom prst="rect">
              <a:avLst/>
            </a:prstGeom>
            <a:solidFill>
              <a:schemeClr val="bg1"/>
            </a:solidFill>
          </p:spPr>
          <p:txBody>
            <a:bodyPr wrap="square" lIns="0" tIns="0" bIns="0" rtlCol="0">
              <a:spAutoFit/>
            </a:bodyPr>
            <a:lstStyle/>
            <a:p>
              <a:r>
                <a:rPr lang="de-CH" sz="1400" dirty="0">
                  <a:solidFill>
                    <a:srgbClr val="9B87BA"/>
                  </a:solidFill>
                </a:rPr>
                <a:t>Girlitz (-34.9)</a:t>
              </a:r>
            </a:p>
          </p:txBody>
        </p:sp>
        <p:sp>
          <p:nvSpPr>
            <p:cNvPr id="20" name="Textfeld 19">
              <a:extLst>
                <a:ext uri="{FF2B5EF4-FFF2-40B4-BE49-F238E27FC236}">
                  <a16:creationId xmlns:a16="http://schemas.microsoft.com/office/drawing/2014/main" id="{3AB76C71-8E9A-AB49-A888-175A4A02E851}"/>
                </a:ext>
              </a:extLst>
            </p:cNvPr>
            <p:cNvSpPr txBox="1"/>
            <p:nvPr/>
          </p:nvSpPr>
          <p:spPr>
            <a:xfrm>
              <a:off x="8197992" y="4153503"/>
              <a:ext cx="3016940" cy="215444"/>
            </a:xfrm>
            <a:prstGeom prst="rect">
              <a:avLst/>
            </a:prstGeom>
            <a:solidFill>
              <a:schemeClr val="bg1"/>
            </a:solidFill>
          </p:spPr>
          <p:txBody>
            <a:bodyPr wrap="square" lIns="0" tIns="0" bIns="0" rtlCol="0">
              <a:spAutoFit/>
            </a:bodyPr>
            <a:lstStyle/>
            <a:p>
              <a:r>
                <a:rPr lang="de-CH" sz="1400" dirty="0" err="1">
                  <a:solidFill>
                    <a:srgbClr val="9B7BB3"/>
                  </a:solidFill>
                </a:rPr>
                <a:t>Fitis</a:t>
              </a:r>
              <a:r>
                <a:rPr lang="de-CH" sz="1400" dirty="0">
                  <a:solidFill>
                    <a:srgbClr val="9B7BB3"/>
                  </a:solidFill>
                </a:rPr>
                <a:t> (-36.9)</a:t>
              </a:r>
            </a:p>
          </p:txBody>
        </p:sp>
        <p:sp>
          <p:nvSpPr>
            <p:cNvPr id="21" name="Textfeld 20">
              <a:extLst>
                <a:ext uri="{FF2B5EF4-FFF2-40B4-BE49-F238E27FC236}">
                  <a16:creationId xmlns:a16="http://schemas.microsoft.com/office/drawing/2014/main" id="{D3A5DD57-B865-BF4A-B427-3503771E06FA}"/>
                </a:ext>
              </a:extLst>
            </p:cNvPr>
            <p:cNvSpPr txBox="1"/>
            <p:nvPr/>
          </p:nvSpPr>
          <p:spPr>
            <a:xfrm>
              <a:off x="8197992" y="4357480"/>
              <a:ext cx="3016940" cy="215444"/>
            </a:xfrm>
            <a:prstGeom prst="rect">
              <a:avLst/>
            </a:prstGeom>
            <a:solidFill>
              <a:schemeClr val="bg1"/>
            </a:solidFill>
          </p:spPr>
          <p:txBody>
            <a:bodyPr wrap="square" lIns="0" tIns="0" bIns="0" rtlCol="0">
              <a:spAutoFit/>
            </a:bodyPr>
            <a:lstStyle/>
            <a:p>
              <a:r>
                <a:rPr lang="de-CH" sz="1400" dirty="0">
                  <a:solidFill>
                    <a:srgbClr val="9867A8"/>
                  </a:solidFill>
                </a:rPr>
                <a:t>Feldlerche (-68)</a:t>
              </a:r>
            </a:p>
          </p:txBody>
        </p:sp>
        <p:sp>
          <p:nvSpPr>
            <p:cNvPr id="22" name="Textfeld 21">
              <a:extLst>
                <a:ext uri="{FF2B5EF4-FFF2-40B4-BE49-F238E27FC236}">
                  <a16:creationId xmlns:a16="http://schemas.microsoft.com/office/drawing/2014/main" id="{5D9B76B6-FA42-6842-9437-FF319F2ECF14}"/>
                </a:ext>
              </a:extLst>
            </p:cNvPr>
            <p:cNvSpPr txBox="1"/>
            <p:nvPr/>
          </p:nvSpPr>
          <p:spPr>
            <a:xfrm>
              <a:off x="8198000" y="4566267"/>
              <a:ext cx="3016940" cy="215444"/>
            </a:xfrm>
            <a:prstGeom prst="rect">
              <a:avLst/>
            </a:prstGeom>
            <a:solidFill>
              <a:schemeClr val="bg1"/>
            </a:solidFill>
          </p:spPr>
          <p:txBody>
            <a:bodyPr wrap="square" lIns="0" tIns="0" bIns="0" rtlCol="0">
              <a:spAutoFit/>
            </a:bodyPr>
            <a:lstStyle/>
            <a:p>
              <a:r>
                <a:rPr lang="de-CH" sz="1400" dirty="0">
                  <a:solidFill>
                    <a:srgbClr val="96549B"/>
                  </a:solidFill>
                </a:rPr>
                <a:t>Star (-74.6)</a:t>
              </a:r>
            </a:p>
          </p:txBody>
        </p:sp>
        <p:sp>
          <p:nvSpPr>
            <p:cNvPr id="23" name="Textfeld 22">
              <a:extLst>
                <a:ext uri="{FF2B5EF4-FFF2-40B4-BE49-F238E27FC236}">
                  <a16:creationId xmlns:a16="http://schemas.microsoft.com/office/drawing/2014/main" id="{C1282613-F623-FC49-A111-ED2CE6B4A735}"/>
                </a:ext>
              </a:extLst>
            </p:cNvPr>
            <p:cNvSpPr txBox="1"/>
            <p:nvPr/>
          </p:nvSpPr>
          <p:spPr>
            <a:xfrm>
              <a:off x="8197992" y="4785526"/>
              <a:ext cx="3016940" cy="307777"/>
            </a:xfrm>
            <a:prstGeom prst="rect">
              <a:avLst/>
            </a:prstGeom>
            <a:solidFill>
              <a:schemeClr val="bg1"/>
            </a:solidFill>
          </p:spPr>
          <p:txBody>
            <a:bodyPr wrap="square" lIns="0" rtlCol="0">
              <a:spAutoFit/>
            </a:bodyPr>
            <a:lstStyle/>
            <a:p>
              <a:r>
                <a:rPr lang="de-CH" sz="1400" dirty="0">
                  <a:solidFill>
                    <a:srgbClr val="8F3685"/>
                  </a:solidFill>
                </a:rPr>
                <a:t>Schafstelze (-97)</a:t>
              </a:r>
            </a:p>
          </p:txBody>
        </p:sp>
        <p:sp>
          <p:nvSpPr>
            <p:cNvPr id="24" name="Textfeld 23">
              <a:extLst>
                <a:ext uri="{FF2B5EF4-FFF2-40B4-BE49-F238E27FC236}">
                  <a16:creationId xmlns:a16="http://schemas.microsoft.com/office/drawing/2014/main" id="{B79A10F1-775B-0345-8FEB-561FADA08637}"/>
                </a:ext>
              </a:extLst>
            </p:cNvPr>
            <p:cNvSpPr txBox="1"/>
            <p:nvPr/>
          </p:nvSpPr>
          <p:spPr>
            <a:xfrm>
              <a:off x="8197992" y="5448145"/>
              <a:ext cx="3016940" cy="307777"/>
            </a:xfrm>
            <a:prstGeom prst="rect">
              <a:avLst/>
            </a:prstGeom>
            <a:solidFill>
              <a:schemeClr val="bg1"/>
            </a:solidFill>
          </p:spPr>
          <p:txBody>
            <a:bodyPr wrap="square" lIns="0" rIns="0" rtlCol="0">
              <a:spAutoFit/>
            </a:bodyPr>
            <a:lstStyle/>
            <a:p>
              <a:r>
                <a:rPr lang="de-CH" sz="1400" dirty="0">
                  <a:solidFill>
                    <a:srgbClr val="832976"/>
                  </a:solidFill>
                </a:rPr>
                <a:t>Haussperling (-246.7)</a:t>
              </a:r>
            </a:p>
          </p:txBody>
        </p:sp>
        <p:sp>
          <p:nvSpPr>
            <p:cNvPr id="25" name="Textfeld 24">
              <a:extLst>
                <a:ext uri="{FF2B5EF4-FFF2-40B4-BE49-F238E27FC236}">
                  <a16:creationId xmlns:a16="http://schemas.microsoft.com/office/drawing/2014/main" id="{3CC0AF3A-5C58-E843-A754-5ADB97B257A3}"/>
                </a:ext>
              </a:extLst>
            </p:cNvPr>
            <p:cNvSpPr txBox="1"/>
            <p:nvPr/>
          </p:nvSpPr>
          <p:spPr>
            <a:xfrm rot="16200000">
              <a:off x="5068365" y="3459199"/>
              <a:ext cx="3016940" cy="338554"/>
            </a:xfrm>
            <a:prstGeom prst="rect">
              <a:avLst/>
            </a:prstGeom>
            <a:solidFill>
              <a:schemeClr val="bg1"/>
            </a:solidFill>
          </p:spPr>
          <p:txBody>
            <a:bodyPr wrap="square" lIns="0" rIns="0" rtlCol="0">
              <a:spAutoFit/>
            </a:bodyPr>
            <a:lstStyle/>
            <a:p>
              <a:pPr algn="ctr"/>
              <a:r>
                <a:rPr lang="de-CH" sz="1600" dirty="0"/>
                <a:t>Änderung Anzahl Vögel (Millionen)</a:t>
              </a:r>
            </a:p>
          </p:txBody>
        </p:sp>
        <p:cxnSp>
          <p:nvCxnSpPr>
            <p:cNvPr id="27" name="Gerade Verbindung 26">
              <a:extLst>
                <a:ext uri="{FF2B5EF4-FFF2-40B4-BE49-F238E27FC236}">
                  <a16:creationId xmlns:a16="http://schemas.microsoft.com/office/drawing/2014/main" id="{31B6551D-9DF8-ED4D-9724-57E63BFD7BB0}"/>
                </a:ext>
              </a:extLst>
            </p:cNvPr>
            <p:cNvCxnSpPr/>
            <p:nvPr/>
          </p:nvCxnSpPr>
          <p:spPr>
            <a:xfrm>
              <a:off x="7139988" y="2678827"/>
              <a:ext cx="35023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feld 28">
            <a:extLst>
              <a:ext uri="{FF2B5EF4-FFF2-40B4-BE49-F238E27FC236}">
                <a16:creationId xmlns:a16="http://schemas.microsoft.com/office/drawing/2014/main" id="{EDBD9CA0-3409-9D41-8811-F616B7782749}"/>
              </a:ext>
            </a:extLst>
          </p:cNvPr>
          <p:cNvSpPr txBox="1"/>
          <p:nvPr/>
        </p:nvSpPr>
        <p:spPr>
          <a:xfrm>
            <a:off x="9150097" y="6574212"/>
            <a:ext cx="3016940" cy="276999"/>
          </a:xfrm>
          <a:prstGeom prst="rect">
            <a:avLst/>
          </a:prstGeom>
          <a:noFill/>
        </p:spPr>
        <p:txBody>
          <a:bodyPr wrap="square" lIns="0" rIns="0" rtlCol="0">
            <a:spAutoFit/>
          </a:bodyPr>
          <a:lstStyle/>
          <a:p>
            <a:pPr algn="ctr"/>
            <a:r>
              <a:rPr lang="de-CH" sz="1200" dirty="0"/>
              <a:t>mod. nach Burns et al. 2021 </a:t>
            </a:r>
            <a:r>
              <a:rPr lang="de-CH" sz="1200" dirty="0" err="1"/>
              <a:t>Ecol</a:t>
            </a:r>
            <a:r>
              <a:rPr lang="de-CH" sz="1200" dirty="0"/>
              <a:t> &amp; </a:t>
            </a:r>
            <a:r>
              <a:rPr lang="de-CH" sz="1200" dirty="0" err="1"/>
              <a:t>Evol</a:t>
            </a:r>
            <a:endParaRPr lang="de-CH" sz="1200" dirty="0"/>
          </a:p>
        </p:txBody>
      </p:sp>
      <p:sp>
        <p:nvSpPr>
          <p:cNvPr id="32" name="Rechteck 31">
            <a:extLst>
              <a:ext uri="{FF2B5EF4-FFF2-40B4-BE49-F238E27FC236}">
                <a16:creationId xmlns:a16="http://schemas.microsoft.com/office/drawing/2014/main" id="{90F74658-A9AF-484B-B69E-A1FA20AAF5AC}"/>
              </a:ext>
            </a:extLst>
          </p:cNvPr>
          <p:cNvSpPr/>
          <p:nvPr/>
        </p:nvSpPr>
        <p:spPr>
          <a:xfrm>
            <a:off x="8917094" y="4357480"/>
            <a:ext cx="2010736" cy="2154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Textfeld 32">
            <a:extLst>
              <a:ext uri="{FF2B5EF4-FFF2-40B4-BE49-F238E27FC236}">
                <a16:creationId xmlns:a16="http://schemas.microsoft.com/office/drawing/2014/main" id="{0AEF63D9-CAEF-8347-A2A5-B82DF9E505C8}"/>
              </a:ext>
            </a:extLst>
          </p:cNvPr>
          <p:cNvSpPr txBox="1"/>
          <p:nvPr/>
        </p:nvSpPr>
        <p:spPr>
          <a:xfrm>
            <a:off x="8028757" y="98062"/>
            <a:ext cx="3016940" cy="369332"/>
          </a:xfrm>
          <a:prstGeom prst="rect">
            <a:avLst/>
          </a:prstGeom>
          <a:noFill/>
        </p:spPr>
        <p:txBody>
          <a:bodyPr wrap="square" lIns="0" rIns="0" rtlCol="0">
            <a:spAutoFit/>
          </a:bodyPr>
          <a:lstStyle/>
          <a:p>
            <a:pPr algn="ctr"/>
            <a:r>
              <a:rPr lang="de-CH" b="1" dirty="0"/>
              <a:t>Europa 1980 - 2017</a:t>
            </a:r>
          </a:p>
        </p:txBody>
      </p:sp>
      <p:sp>
        <p:nvSpPr>
          <p:cNvPr id="30" name="Textfeld 29">
            <a:extLst>
              <a:ext uri="{FF2B5EF4-FFF2-40B4-BE49-F238E27FC236}">
                <a16:creationId xmlns:a16="http://schemas.microsoft.com/office/drawing/2014/main" id="{5B578930-468D-7548-BC63-0F3C7545D4F9}"/>
              </a:ext>
            </a:extLst>
          </p:cNvPr>
          <p:cNvSpPr txBox="1"/>
          <p:nvPr/>
        </p:nvSpPr>
        <p:spPr>
          <a:xfrm>
            <a:off x="674011" y="503851"/>
            <a:ext cx="9645645" cy="707886"/>
          </a:xfrm>
          <a:prstGeom prst="rect">
            <a:avLst/>
          </a:prstGeom>
          <a:noFill/>
        </p:spPr>
        <p:txBody>
          <a:bodyPr wrap="square" rtlCol="0">
            <a:spAutoFit/>
          </a:bodyPr>
          <a:lstStyle/>
          <a:p>
            <a:r>
              <a:rPr lang="de-DE" sz="4000" b="1" dirty="0">
                <a:solidFill>
                  <a:srgbClr val="006EAA"/>
                </a:solidFill>
              </a:rPr>
              <a:t>Arten in der Agrarlandschaft</a:t>
            </a:r>
          </a:p>
        </p:txBody>
      </p:sp>
    </p:spTree>
    <p:extLst>
      <p:ext uri="{BB962C8B-B14F-4D97-AF65-F5344CB8AC3E}">
        <p14:creationId xmlns:p14="http://schemas.microsoft.com/office/powerpoint/2010/main" val="27160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feld 35">
            <a:extLst>
              <a:ext uri="{FF2B5EF4-FFF2-40B4-BE49-F238E27FC236}">
                <a16:creationId xmlns:a16="http://schemas.microsoft.com/office/drawing/2014/main" id="{8F6B00D8-5AAD-E048-AAE7-66CB77E49FD8}"/>
              </a:ext>
            </a:extLst>
          </p:cNvPr>
          <p:cNvSpPr txBox="1"/>
          <p:nvPr/>
        </p:nvSpPr>
        <p:spPr>
          <a:xfrm>
            <a:off x="9150095" y="6550223"/>
            <a:ext cx="3016940" cy="307777"/>
          </a:xfrm>
          <a:prstGeom prst="rect">
            <a:avLst/>
          </a:prstGeom>
          <a:noFill/>
        </p:spPr>
        <p:txBody>
          <a:bodyPr wrap="square" lIns="0" rIns="0" rtlCol="0">
            <a:spAutoFit/>
          </a:bodyPr>
          <a:lstStyle/>
          <a:p>
            <a:pPr algn="ctr"/>
            <a:r>
              <a:rPr lang="de-CH" sz="1400" dirty="0"/>
              <a:t>Schweizer Brutvogelatlas 2013 - 2016</a:t>
            </a:r>
          </a:p>
        </p:txBody>
      </p:sp>
      <p:pic>
        <p:nvPicPr>
          <p:cNvPr id="42" name="Grafik 41">
            <a:extLst>
              <a:ext uri="{FF2B5EF4-FFF2-40B4-BE49-F238E27FC236}">
                <a16:creationId xmlns:a16="http://schemas.microsoft.com/office/drawing/2014/main" id="{CD46EDFC-1651-BD4A-9110-83AC7E6C2F40}"/>
              </a:ext>
            </a:extLst>
          </p:cNvPr>
          <p:cNvPicPr>
            <a:picLocks noChangeAspect="1"/>
          </p:cNvPicPr>
          <p:nvPr/>
        </p:nvPicPr>
        <p:blipFill>
          <a:blip r:embed="rId3"/>
          <a:stretch>
            <a:fillRect/>
          </a:stretch>
        </p:blipFill>
        <p:spPr>
          <a:xfrm>
            <a:off x="433605" y="1725427"/>
            <a:ext cx="8997778" cy="4342047"/>
          </a:xfrm>
          <a:prstGeom prst="rect">
            <a:avLst/>
          </a:prstGeom>
        </p:spPr>
      </p:pic>
      <p:sp>
        <p:nvSpPr>
          <p:cNvPr id="43" name="Textfeld 42">
            <a:extLst>
              <a:ext uri="{FF2B5EF4-FFF2-40B4-BE49-F238E27FC236}">
                <a16:creationId xmlns:a16="http://schemas.microsoft.com/office/drawing/2014/main" id="{735C5483-5C1A-784B-AD3C-91EE9E21B281}"/>
              </a:ext>
            </a:extLst>
          </p:cNvPr>
          <p:cNvSpPr txBox="1"/>
          <p:nvPr/>
        </p:nvSpPr>
        <p:spPr>
          <a:xfrm>
            <a:off x="9472004" y="4481824"/>
            <a:ext cx="2443495" cy="1761380"/>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rgbClr val="D8222A"/>
                </a:solidFill>
              </a:rPr>
              <a:t>Feldlerche</a:t>
            </a:r>
            <a:br>
              <a:rPr lang="de-DE" dirty="0">
                <a:solidFill>
                  <a:srgbClr val="D8222A"/>
                </a:solidFill>
              </a:rPr>
            </a:br>
            <a:r>
              <a:rPr lang="de-CH" dirty="0">
                <a:solidFill>
                  <a:srgbClr val="D8222A"/>
                </a:solidFill>
              </a:rPr>
              <a:t>Baumpieper</a:t>
            </a:r>
            <a:br>
              <a:rPr lang="de-CH" dirty="0">
                <a:solidFill>
                  <a:srgbClr val="D8222A"/>
                </a:solidFill>
              </a:rPr>
            </a:br>
            <a:r>
              <a:rPr lang="de-CH" dirty="0">
                <a:solidFill>
                  <a:srgbClr val="D8222A"/>
                </a:solidFill>
              </a:rPr>
              <a:t>Neuntöter</a:t>
            </a:r>
            <a:br>
              <a:rPr lang="de-CH" dirty="0">
                <a:solidFill>
                  <a:srgbClr val="D8222A"/>
                </a:solidFill>
              </a:rPr>
            </a:br>
            <a:r>
              <a:rPr lang="de-CH" dirty="0">
                <a:solidFill>
                  <a:srgbClr val="D8222A"/>
                </a:solidFill>
              </a:rPr>
              <a:t>Dorngrasmücke</a:t>
            </a:r>
            <a:br>
              <a:rPr lang="de-CH" dirty="0">
                <a:solidFill>
                  <a:srgbClr val="D8222A"/>
                </a:solidFill>
              </a:rPr>
            </a:br>
            <a:r>
              <a:rPr lang="de-CH" dirty="0">
                <a:solidFill>
                  <a:srgbClr val="D8222A"/>
                </a:solidFill>
              </a:rPr>
              <a:t>Braunkehlchen</a:t>
            </a:r>
            <a:endParaRPr lang="de-DE" dirty="0">
              <a:solidFill>
                <a:srgbClr val="D8222A"/>
              </a:solidFill>
            </a:endParaRPr>
          </a:p>
        </p:txBody>
      </p:sp>
      <p:sp>
        <p:nvSpPr>
          <p:cNvPr id="7" name="Textfeld 6">
            <a:extLst>
              <a:ext uri="{FF2B5EF4-FFF2-40B4-BE49-F238E27FC236}">
                <a16:creationId xmlns:a16="http://schemas.microsoft.com/office/drawing/2014/main" id="{960D9DC8-84D9-D241-8C5C-9075F17E8297}"/>
              </a:ext>
            </a:extLst>
          </p:cNvPr>
          <p:cNvSpPr txBox="1"/>
          <p:nvPr/>
        </p:nvSpPr>
        <p:spPr>
          <a:xfrm>
            <a:off x="674011" y="503851"/>
            <a:ext cx="9645645" cy="707886"/>
          </a:xfrm>
          <a:prstGeom prst="rect">
            <a:avLst/>
          </a:prstGeom>
          <a:noFill/>
        </p:spPr>
        <p:txBody>
          <a:bodyPr wrap="square" rtlCol="0">
            <a:spAutoFit/>
          </a:bodyPr>
          <a:lstStyle/>
          <a:p>
            <a:r>
              <a:rPr lang="de-DE" sz="4000" b="1" dirty="0">
                <a:solidFill>
                  <a:srgbClr val="006EAA"/>
                </a:solidFill>
              </a:rPr>
              <a:t>Arten in der Agrarlandschaft</a:t>
            </a:r>
          </a:p>
        </p:txBody>
      </p:sp>
      <p:sp>
        <p:nvSpPr>
          <p:cNvPr id="8" name="Textfeld 7">
            <a:extLst>
              <a:ext uri="{FF2B5EF4-FFF2-40B4-BE49-F238E27FC236}">
                <a16:creationId xmlns:a16="http://schemas.microsoft.com/office/drawing/2014/main" id="{17C964E8-2A49-284F-9AE5-4CDCAB24ED9B}"/>
              </a:ext>
            </a:extLst>
          </p:cNvPr>
          <p:cNvSpPr txBox="1"/>
          <p:nvPr/>
        </p:nvSpPr>
        <p:spPr>
          <a:xfrm>
            <a:off x="9472004" y="1025761"/>
            <a:ext cx="2630824" cy="1761380"/>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CH" dirty="0">
                <a:solidFill>
                  <a:srgbClr val="F2AF38"/>
                </a:solidFill>
              </a:rPr>
              <a:t>Weissstorch</a:t>
            </a:r>
            <a:br>
              <a:rPr lang="de-CH" dirty="0">
                <a:solidFill>
                  <a:srgbClr val="F2AF38"/>
                </a:solidFill>
              </a:rPr>
            </a:br>
            <a:r>
              <a:rPr lang="de-CH" dirty="0">
                <a:solidFill>
                  <a:srgbClr val="F2AF38"/>
                </a:solidFill>
              </a:rPr>
              <a:t>Rotmilan</a:t>
            </a:r>
            <a:br>
              <a:rPr lang="de-CH" dirty="0">
                <a:solidFill>
                  <a:srgbClr val="F2AF38"/>
                </a:solidFill>
              </a:rPr>
            </a:br>
            <a:r>
              <a:rPr lang="de-CH" dirty="0">
                <a:solidFill>
                  <a:srgbClr val="F2AF38"/>
                </a:solidFill>
              </a:rPr>
              <a:t>Turmfalke</a:t>
            </a:r>
            <a:br>
              <a:rPr lang="de-CH" dirty="0">
                <a:solidFill>
                  <a:srgbClr val="F2AF38"/>
                </a:solidFill>
              </a:rPr>
            </a:br>
            <a:r>
              <a:rPr lang="de-CH" dirty="0">
                <a:solidFill>
                  <a:srgbClr val="F2AF38"/>
                </a:solidFill>
              </a:rPr>
              <a:t>Wacholderdrossel</a:t>
            </a:r>
            <a:br>
              <a:rPr lang="de-CH" dirty="0">
                <a:solidFill>
                  <a:srgbClr val="F2AF38"/>
                </a:solidFill>
              </a:rPr>
            </a:br>
            <a:r>
              <a:rPr lang="de-CH" dirty="0">
                <a:solidFill>
                  <a:srgbClr val="F2AF38"/>
                </a:solidFill>
              </a:rPr>
              <a:t>Goldammer</a:t>
            </a:r>
            <a:endParaRPr lang="de-DE" dirty="0">
              <a:solidFill>
                <a:srgbClr val="F2AF38"/>
              </a:solidFill>
            </a:endParaRPr>
          </a:p>
        </p:txBody>
      </p:sp>
      <p:sp>
        <p:nvSpPr>
          <p:cNvPr id="9" name="Textfeld 8">
            <a:extLst>
              <a:ext uri="{FF2B5EF4-FFF2-40B4-BE49-F238E27FC236}">
                <a16:creationId xmlns:a16="http://schemas.microsoft.com/office/drawing/2014/main" id="{4D0D25D7-4D61-4043-A89E-92F34F3C9147}"/>
              </a:ext>
            </a:extLst>
          </p:cNvPr>
          <p:cNvSpPr txBox="1"/>
          <p:nvPr/>
        </p:nvSpPr>
        <p:spPr>
          <a:xfrm>
            <a:off x="9469789" y="2919992"/>
            <a:ext cx="2880146" cy="1428981"/>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CH" dirty="0">
                <a:solidFill>
                  <a:srgbClr val="168542"/>
                </a:solidFill>
              </a:rPr>
              <a:t>Spechte</a:t>
            </a:r>
            <a:br>
              <a:rPr lang="de-CH" dirty="0">
                <a:solidFill>
                  <a:srgbClr val="168542"/>
                </a:solidFill>
              </a:rPr>
            </a:br>
            <a:r>
              <a:rPr lang="de-CH" dirty="0">
                <a:solidFill>
                  <a:srgbClr val="168542"/>
                </a:solidFill>
              </a:rPr>
              <a:t>Meisen</a:t>
            </a:r>
            <a:br>
              <a:rPr lang="de-CH" dirty="0">
                <a:solidFill>
                  <a:srgbClr val="168542"/>
                </a:solidFill>
              </a:rPr>
            </a:br>
            <a:r>
              <a:rPr lang="de-CH" dirty="0">
                <a:solidFill>
                  <a:srgbClr val="168542"/>
                </a:solidFill>
              </a:rPr>
              <a:t>Mönchsgrasmücke</a:t>
            </a:r>
            <a:br>
              <a:rPr lang="de-CH" dirty="0">
                <a:solidFill>
                  <a:srgbClr val="168542"/>
                </a:solidFill>
              </a:rPr>
            </a:br>
            <a:r>
              <a:rPr lang="de-CH" dirty="0">
                <a:solidFill>
                  <a:srgbClr val="168542"/>
                </a:solidFill>
              </a:rPr>
              <a:t>Rotkehlchen</a:t>
            </a:r>
            <a:endParaRPr lang="de-DE" dirty="0">
              <a:solidFill>
                <a:srgbClr val="168542"/>
              </a:solidFill>
            </a:endParaRPr>
          </a:p>
        </p:txBody>
      </p:sp>
    </p:spTree>
    <p:extLst>
      <p:ext uri="{BB962C8B-B14F-4D97-AF65-F5344CB8AC3E}">
        <p14:creationId xmlns:p14="http://schemas.microsoft.com/office/powerpoint/2010/main" val="2158765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draußen, Vogel, stehend enthält.&#10;&#10;Automatisch generierte Beschreibung">
            <a:extLst>
              <a:ext uri="{FF2B5EF4-FFF2-40B4-BE49-F238E27FC236}">
                <a16:creationId xmlns:a16="http://schemas.microsoft.com/office/drawing/2014/main" id="{DDFDD734-0BF8-7945-B370-4669FCB80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6938"/>
          <a:stretch/>
        </p:blipFill>
        <p:spPr>
          <a:xfrm>
            <a:off x="0" y="3428999"/>
            <a:ext cx="12192000" cy="3429001"/>
          </a:xfrm>
          <a:prstGeom prst="rect">
            <a:avLst/>
          </a:prstGeom>
        </p:spPr>
      </p:pic>
      <p:sp>
        <p:nvSpPr>
          <p:cNvPr id="6" name="Inhaltsplatzhalter 2">
            <a:extLst>
              <a:ext uri="{FF2B5EF4-FFF2-40B4-BE49-F238E27FC236}">
                <a16:creationId xmlns:a16="http://schemas.microsoft.com/office/drawing/2014/main" id="{C80AFBE9-A9A0-8140-A7EA-1AF736EEBD13}"/>
              </a:ext>
            </a:extLst>
          </p:cNvPr>
          <p:cNvSpPr>
            <a:spLocks noGrp="1"/>
          </p:cNvSpPr>
          <p:nvPr>
            <p:ph idx="1"/>
          </p:nvPr>
        </p:nvSpPr>
        <p:spPr>
          <a:xfrm>
            <a:off x="879410" y="1616903"/>
            <a:ext cx="11009243" cy="1812097"/>
          </a:xfrm>
        </p:spPr>
        <p:txBody>
          <a:bodyPr/>
          <a:lstStyle/>
          <a:p>
            <a:r>
              <a:rPr lang="de-DE" b="1" dirty="0">
                <a:solidFill>
                  <a:srgbClr val="7D7D7D"/>
                </a:solidFill>
                <a:latin typeface="Syntax LT"/>
                <a:cs typeface="Syntax LT"/>
              </a:rPr>
              <a:t>in der Schweiz im Wiesland quasi ausgestorben</a:t>
            </a:r>
          </a:p>
          <a:p>
            <a:r>
              <a:rPr lang="de-DE" b="1" dirty="0">
                <a:solidFill>
                  <a:srgbClr val="7D7D7D"/>
                </a:solidFill>
                <a:latin typeface="Syntax LT"/>
                <a:cs typeface="Syntax LT"/>
              </a:rPr>
              <a:t>häufige Mahd (bis zu 7x im Jahr)</a:t>
            </a:r>
          </a:p>
          <a:p>
            <a:r>
              <a:rPr lang="de-DE" b="1" dirty="0">
                <a:solidFill>
                  <a:srgbClr val="7D7D7D"/>
                </a:solidFill>
                <a:latin typeface="Syntax LT"/>
                <a:cs typeface="Syntax LT"/>
              </a:rPr>
              <a:t>Überdüngung</a:t>
            </a:r>
          </a:p>
        </p:txBody>
      </p:sp>
      <p:sp>
        <p:nvSpPr>
          <p:cNvPr id="7" name="Textfeld 6">
            <a:extLst>
              <a:ext uri="{FF2B5EF4-FFF2-40B4-BE49-F238E27FC236}">
                <a16:creationId xmlns:a16="http://schemas.microsoft.com/office/drawing/2014/main" id="{9D4FB8FE-C61F-6345-B415-ECC603DACD89}"/>
              </a:ext>
            </a:extLst>
          </p:cNvPr>
          <p:cNvSpPr txBox="1"/>
          <p:nvPr/>
        </p:nvSpPr>
        <p:spPr>
          <a:xfrm>
            <a:off x="674012" y="503851"/>
            <a:ext cx="6458308" cy="707886"/>
          </a:xfrm>
          <a:prstGeom prst="rect">
            <a:avLst/>
          </a:prstGeom>
          <a:noFill/>
        </p:spPr>
        <p:txBody>
          <a:bodyPr wrap="square" rtlCol="0">
            <a:spAutoFit/>
          </a:bodyPr>
          <a:lstStyle/>
          <a:p>
            <a:r>
              <a:rPr lang="de-DE" sz="4000" b="1" dirty="0">
                <a:solidFill>
                  <a:srgbClr val="006EAA"/>
                </a:solidFill>
              </a:rPr>
              <a:t>Wiesland</a:t>
            </a:r>
          </a:p>
        </p:txBody>
      </p:sp>
      <p:pic>
        <p:nvPicPr>
          <p:cNvPr id="9" name="Bild 1" descr="Logo-SVS-new-quadr-gross.png">
            <a:extLst>
              <a:ext uri="{FF2B5EF4-FFF2-40B4-BE49-F238E27FC236}">
                <a16:creationId xmlns:a16="http://schemas.microsoft.com/office/drawing/2014/main" id="{FAA695B5-447E-8048-9091-8DDC81032B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357025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feld 35">
            <a:extLst>
              <a:ext uri="{FF2B5EF4-FFF2-40B4-BE49-F238E27FC236}">
                <a16:creationId xmlns:a16="http://schemas.microsoft.com/office/drawing/2014/main" id="{8F6B00D8-5AAD-E048-AAE7-66CB77E49FD8}"/>
              </a:ext>
            </a:extLst>
          </p:cNvPr>
          <p:cNvSpPr txBox="1"/>
          <p:nvPr/>
        </p:nvSpPr>
        <p:spPr>
          <a:xfrm>
            <a:off x="9150095" y="6550223"/>
            <a:ext cx="3016940" cy="307777"/>
          </a:xfrm>
          <a:prstGeom prst="rect">
            <a:avLst/>
          </a:prstGeom>
          <a:noFill/>
        </p:spPr>
        <p:txBody>
          <a:bodyPr wrap="square" lIns="0" rIns="0" rtlCol="0">
            <a:spAutoFit/>
          </a:bodyPr>
          <a:lstStyle/>
          <a:p>
            <a:pPr algn="ctr"/>
            <a:r>
              <a:rPr lang="de-CH" sz="1400" dirty="0"/>
              <a:t>Schweizer Brutvogelatlas 2013 - 2016</a:t>
            </a:r>
          </a:p>
        </p:txBody>
      </p:sp>
      <p:sp>
        <p:nvSpPr>
          <p:cNvPr id="11" name="Textfeld 10">
            <a:extLst>
              <a:ext uri="{FF2B5EF4-FFF2-40B4-BE49-F238E27FC236}">
                <a16:creationId xmlns:a16="http://schemas.microsoft.com/office/drawing/2014/main" id="{219CBE53-6690-DA43-AFA1-A4FFAD3F35ED}"/>
              </a:ext>
            </a:extLst>
          </p:cNvPr>
          <p:cNvSpPr txBox="1"/>
          <p:nvPr/>
        </p:nvSpPr>
        <p:spPr>
          <a:xfrm>
            <a:off x="674012" y="503851"/>
            <a:ext cx="11030308" cy="1323439"/>
          </a:xfrm>
          <a:prstGeom prst="rect">
            <a:avLst/>
          </a:prstGeom>
          <a:noFill/>
        </p:spPr>
        <p:txBody>
          <a:bodyPr wrap="square" rtlCol="0">
            <a:spAutoFit/>
          </a:bodyPr>
          <a:lstStyle/>
          <a:p>
            <a:r>
              <a:rPr lang="de-DE" sz="4000" b="1" dirty="0">
                <a:solidFill>
                  <a:srgbClr val="006EAA"/>
                </a:solidFill>
              </a:rPr>
              <a:t>Anzahl Wiesenbrüterarten 1950-59 vs. 2013-16</a:t>
            </a:r>
          </a:p>
          <a:p>
            <a:endParaRPr lang="de-DE" sz="4000" b="1" dirty="0">
              <a:solidFill>
                <a:srgbClr val="006EAA"/>
              </a:solidFill>
            </a:endParaRPr>
          </a:p>
        </p:txBody>
      </p:sp>
      <p:grpSp>
        <p:nvGrpSpPr>
          <p:cNvPr id="5" name="Gruppieren 4">
            <a:extLst>
              <a:ext uri="{FF2B5EF4-FFF2-40B4-BE49-F238E27FC236}">
                <a16:creationId xmlns:a16="http://schemas.microsoft.com/office/drawing/2014/main" id="{4882CAA3-D8CD-3F4D-BB46-CFE4C36ED0CD}"/>
              </a:ext>
            </a:extLst>
          </p:cNvPr>
          <p:cNvGrpSpPr/>
          <p:nvPr/>
        </p:nvGrpSpPr>
        <p:grpSpPr>
          <a:xfrm>
            <a:off x="1370540" y="1404694"/>
            <a:ext cx="7949126" cy="5299417"/>
            <a:chOff x="2214603" y="1250806"/>
            <a:chExt cx="7949126" cy="5299417"/>
          </a:xfrm>
        </p:grpSpPr>
        <p:pic>
          <p:nvPicPr>
            <p:cNvPr id="3" name="Grafik 2" descr="Ein Bild, das Karte enthält.&#10;&#10;Automatisch generierte Beschreibung">
              <a:extLst>
                <a:ext uri="{FF2B5EF4-FFF2-40B4-BE49-F238E27FC236}">
                  <a16:creationId xmlns:a16="http://schemas.microsoft.com/office/drawing/2014/main" id="{704AFC8D-0E8A-D940-8040-4C15A8F21F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4603" y="1250806"/>
              <a:ext cx="7949126" cy="5299417"/>
            </a:xfrm>
            <a:prstGeom prst="rect">
              <a:avLst/>
            </a:prstGeom>
          </p:spPr>
        </p:pic>
        <p:sp>
          <p:nvSpPr>
            <p:cNvPr id="4" name="Rechteck 3">
              <a:extLst>
                <a:ext uri="{FF2B5EF4-FFF2-40B4-BE49-F238E27FC236}">
                  <a16:creationId xmlns:a16="http://schemas.microsoft.com/office/drawing/2014/main" id="{B4CAC590-E5C8-C24E-A275-CDA166546405}"/>
                </a:ext>
              </a:extLst>
            </p:cNvPr>
            <p:cNvSpPr/>
            <p:nvPr/>
          </p:nvSpPr>
          <p:spPr>
            <a:xfrm>
              <a:off x="2222697" y="1250806"/>
              <a:ext cx="3530991" cy="32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5" name="Textfeld 14">
            <a:extLst>
              <a:ext uri="{FF2B5EF4-FFF2-40B4-BE49-F238E27FC236}">
                <a16:creationId xmlns:a16="http://schemas.microsoft.com/office/drawing/2014/main" id="{EC9C358B-EB18-BA48-BF92-64517586B18D}"/>
              </a:ext>
            </a:extLst>
          </p:cNvPr>
          <p:cNvSpPr txBox="1"/>
          <p:nvPr/>
        </p:nvSpPr>
        <p:spPr>
          <a:xfrm>
            <a:off x="9570840" y="2709294"/>
            <a:ext cx="2443495" cy="2093778"/>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Wachtel</a:t>
            </a:r>
            <a:br>
              <a:rPr lang="de-DE" dirty="0"/>
            </a:br>
            <a:r>
              <a:rPr lang="de-DE" dirty="0"/>
              <a:t>Wachtelkönig</a:t>
            </a:r>
            <a:br>
              <a:rPr lang="de-DE" dirty="0"/>
            </a:br>
            <a:r>
              <a:rPr lang="de-DE" dirty="0"/>
              <a:t>Feldlerche</a:t>
            </a:r>
            <a:br>
              <a:rPr lang="de-DE" dirty="0"/>
            </a:br>
            <a:r>
              <a:rPr lang="de-DE" dirty="0"/>
              <a:t>Baumpieper</a:t>
            </a:r>
            <a:br>
              <a:rPr lang="de-DE" dirty="0"/>
            </a:br>
            <a:r>
              <a:rPr lang="de-DE" dirty="0"/>
              <a:t>Wiesenpieper Braunkehlchen</a:t>
            </a:r>
          </a:p>
        </p:txBody>
      </p:sp>
    </p:spTree>
    <p:extLst>
      <p:ext uri="{BB962C8B-B14F-4D97-AF65-F5344CB8AC3E}">
        <p14:creationId xmlns:p14="http://schemas.microsoft.com/office/powerpoint/2010/main" val="2581992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draußen, Himmel, Feld enthält.&#10;&#10;Automatisch generierte Beschreibung">
            <a:extLst>
              <a:ext uri="{FF2B5EF4-FFF2-40B4-BE49-F238E27FC236}">
                <a16:creationId xmlns:a16="http://schemas.microsoft.com/office/drawing/2014/main" id="{EA9D4DB8-C6D8-6746-A85A-0364ACDC63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2320" y="684736"/>
            <a:ext cx="4102260" cy="2746616"/>
          </a:xfrm>
          <a:prstGeom prst="rect">
            <a:avLst/>
          </a:prstGeom>
        </p:spPr>
      </p:pic>
      <p:sp>
        <p:nvSpPr>
          <p:cNvPr id="3" name="Inhaltsplatzhalter 2"/>
          <p:cNvSpPr>
            <a:spLocks noGrp="1"/>
          </p:cNvSpPr>
          <p:nvPr>
            <p:ph idx="4294967295"/>
          </p:nvPr>
        </p:nvSpPr>
        <p:spPr>
          <a:xfrm>
            <a:off x="838800" y="1371600"/>
            <a:ext cx="10655300" cy="2735263"/>
          </a:xfrm>
        </p:spPr>
        <p:txBody>
          <a:bodyPr wrap="square">
            <a:spAutoFit/>
          </a:bodyPr>
          <a:lstStyle/>
          <a:p>
            <a:r>
              <a:rPr lang="de-DE" sz="2400" b="1" dirty="0">
                <a:solidFill>
                  <a:srgbClr val="7D7D7D"/>
                </a:solidFill>
                <a:latin typeface="Syntax LT" pitchFamily="2" charset="0"/>
                <a:cs typeface="Syntax LT"/>
              </a:rPr>
              <a:t>Buntbrachen und extensive Wiesen</a:t>
            </a:r>
          </a:p>
          <a:p>
            <a:r>
              <a:rPr lang="de-DE" sz="2400" b="1" dirty="0">
                <a:solidFill>
                  <a:srgbClr val="7D7D7D"/>
                </a:solidFill>
                <a:latin typeface="Syntax LT" pitchFamily="2" charset="0"/>
                <a:cs typeface="Syntax LT"/>
              </a:rPr>
              <a:t>Verzicht auf Herbizide, Insektizide </a:t>
            </a:r>
          </a:p>
          <a:p>
            <a:r>
              <a:rPr lang="de-DE" sz="2400" b="1" dirty="0">
                <a:solidFill>
                  <a:srgbClr val="7D7D7D"/>
                </a:solidFill>
                <a:latin typeface="Syntax LT" pitchFamily="2" charset="0"/>
                <a:cs typeface="Syntax LT"/>
              </a:rPr>
              <a:t>Reduzierte Düngung</a:t>
            </a:r>
          </a:p>
          <a:p>
            <a:r>
              <a:rPr lang="de-DE" sz="2400" b="1" dirty="0">
                <a:solidFill>
                  <a:srgbClr val="7D7D7D"/>
                </a:solidFill>
                <a:latin typeface="Syntax LT" pitchFamily="2" charset="0"/>
                <a:cs typeface="Syntax LT"/>
              </a:rPr>
              <a:t>Mehr Sommergetreide</a:t>
            </a:r>
          </a:p>
          <a:p>
            <a:r>
              <a:rPr lang="de-DE" sz="2400" b="1" dirty="0">
                <a:solidFill>
                  <a:srgbClr val="7D7D7D"/>
                </a:solidFill>
                <a:latin typeface="Syntax LT" pitchFamily="2" charset="0"/>
              </a:rPr>
              <a:t>Erste Mahd nicht vor dem 15. Juli</a:t>
            </a:r>
            <a:endParaRPr lang="de-DE" sz="2400" b="1" dirty="0">
              <a:solidFill>
                <a:srgbClr val="7D7D7D"/>
              </a:solidFill>
              <a:latin typeface="Syntax LT" pitchFamily="2" charset="0"/>
              <a:cs typeface="Syntax LT"/>
            </a:endParaRPr>
          </a:p>
          <a:p>
            <a:r>
              <a:rPr lang="de-DE" sz="2400" b="1" dirty="0" err="1">
                <a:solidFill>
                  <a:srgbClr val="7D7D7D"/>
                </a:solidFill>
                <a:latin typeface="Syntax LT" pitchFamily="2" charset="0"/>
                <a:cs typeface="Syntax LT"/>
              </a:rPr>
              <a:t>Weitsaat</a:t>
            </a:r>
            <a:r>
              <a:rPr lang="de-DE" sz="2400" b="1" dirty="0">
                <a:solidFill>
                  <a:srgbClr val="7D7D7D"/>
                </a:solidFill>
                <a:latin typeface="Syntax LT" pitchFamily="2" charset="0"/>
                <a:cs typeface="Syntax LT"/>
              </a:rPr>
              <a:t> 				 	/ 	Lerchenfenster bzw. -streifen</a:t>
            </a:r>
          </a:p>
        </p:txBody>
      </p:sp>
      <p:sp>
        <p:nvSpPr>
          <p:cNvPr id="6" name="Textfeld 5">
            <a:extLst>
              <a:ext uri="{FF2B5EF4-FFF2-40B4-BE49-F238E27FC236}">
                <a16:creationId xmlns:a16="http://schemas.microsoft.com/office/drawing/2014/main" id="{9D30D45D-9E96-E648-BE9E-64ADAC7AA4A8}"/>
              </a:ext>
            </a:extLst>
          </p:cNvPr>
          <p:cNvSpPr txBox="1"/>
          <p:nvPr/>
        </p:nvSpPr>
        <p:spPr>
          <a:xfrm>
            <a:off x="674012" y="503851"/>
            <a:ext cx="6458308" cy="707886"/>
          </a:xfrm>
          <a:prstGeom prst="rect">
            <a:avLst/>
          </a:prstGeom>
          <a:noFill/>
        </p:spPr>
        <p:txBody>
          <a:bodyPr wrap="square" rtlCol="0">
            <a:spAutoFit/>
          </a:bodyPr>
          <a:lstStyle/>
          <a:p>
            <a:r>
              <a:rPr lang="de-DE" sz="4000" b="1" dirty="0" err="1">
                <a:solidFill>
                  <a:srgbClr val="006EAA"/>
                </a:solidFill>
              </a:rPr>
              <a:t>Fördermassnahmen</a:t>
            </a:r>
            <a:endParaRPr lang="de-DE" sz="4000" b="1" dirty="0">
              <a:solidFill>
                <a:srgbClr val="006EAA"/>
              </a:solidFill>
            </a:endParaRPr>
          </a:p>
        </p:txBody>
      </p:sp>
      <p:pic>
        <p:nvPicPr>
          <p:cNvPr id="7" name="Grafik 6" descr="Ein Bild, das Himmel, Gras, draußen, Feld enthält.&#10;&#10;Automatisch generierte Beschreibung">
            <a:extLst>
              <a:ext uri="{FF2B5EF4-FFF2-40B4-BE49-F238E27FC236}">
                <a16:creationId xmlns:a16="http://schemas.microsoft.com/office/drawing/2014/main" id="{10269DF5-1EE4-F74D-BF07-D79362D064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0432" y="4128143"/>
            <a:ext cx="4109248" cy="2781245"/>
          </a:xfrm>
          <a:prstGeom prst="rect">
            <a:avLst/>
          </a:prstGeom>
        </p:spPr>
      </p:pic>
      <p:pic>
        <p:nvPicPr>
          <p:cNvPr id="10" name="Grafik 9" descr="Ein Bild, das draußen, Gras, Hochland enthält.&#10;&#10;Automatisch generierte Beschreibung">
            <a:extLst>
              <a:ext uri="{FF2B5EF4-FFF2-40B4-BE49-F238E27FC236}">
                <a16:creationId xmlns:a16="http://schemas.microsoft.com/office/drawing/2014/main" id="{86540DA7-F25F-7745-94A2-33F7AB6633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2320" y="4128143"/>
            <a:ext cx="4109248" cy="2738398"/>
          </a:xfrm>
          <a:prstGeom prst="rect">
            <a:avLst/>
          </a:prstGeom>
        </p:spPr>
      </p:pic>
    </p:spTree>
    <p:extLst>
      <p:ext uri="{BB962C8B-B14F-4D97-AF65-F5344CB8AC3E}">
        <p14:creationId xmlns:p14="http://schemas.microsoft.com/office/powerpoint/2010/main" val="5750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371601"/>
            <a:ext cx="11238096" cy="2146100"/>
          </a:xfrm>
        </p:spPr>
        <p:txBody>
          <a:bodyPr>
            <a:spAutoFit/>
          </a:bodyPr>
          <a:lstStyle/>
          <a:p>
            <a:pPr marL="0" indent="0">
              <a:buNone/>
            </a:pPr>
            <a:r>
              <a:rPr lang="de-DE" sz="2400" b="1" dirty="0">
                <a:solidFill>
                  <a:srgbClr val="7D7D7D"/>
                </a:solidFill>
                <a:latin typeface="Syntax LT" pitchFamily="2" charset="0"/>
                <a:cs typeface="Syntax LT"/>
              </a:rPr>
              <a:t>weitere </a:t>
            </a:r>
            <a:r>
              <a:rPr lang="de-DE" sz="2400" b="1" dirty="0" err="1">
                <a:solidFill>
                  <a:srgbClr val="7D7D7D"/>
                </a:solidFill>
                <a:latin typeface="Syntax LT" pitchFamily="2" charset="0"/>
                <a:cs typeface="Syntax LT"/>
              </a:rPr>
              <a:t>Massnahmen</a:t>
            </a:r>
            <a:r>
              <a:rPr lang="de-DE" sz="2400" b="1" dirty="0">
                <a:solidFill>
                  <a:srgbClr val="7D7D7D"/>
                </a:solidFill>
                <a:latin typeface="Syntax LT" pitchFamily="2" charset="0"/>
                <a:cs typeface="Syntax LT"/>
              </a:rPr>
              <a:t>:</a:t>
            </a:r>
          </a:p>
          <a:p>
            <a:r>
              <a:rPr lang="de-DE" sz="2400" b="1" dirty="0">
                <a:solidFill>
                  <a:srgbClr val="7D7D7D"/>
                </a:solidFill>
                <a:latin typeface="Syntax LT" pitchFamily="2" charset="0"/>
                <a:cs typeface="Syntax LT"/>
              </a:rPr>
              <a:t>mind. 7 Wochen Abstand zwischen 2 Schnitten, </a:t>
            </a:r>
            <a:br>
              <a:rPr lang="de-DE" sz="2400" b="1" dirty="0">
                <a:solidFill>
                  <a:srgbClr val="7D7D7D"/>
                </a:solidFill>
                <a:latin typeface="Syntax LT" pitchFamily="2" charset="0"/>
                <a:cs typeface="Syntax LT"/>
              </a:rPr>
            </a:br>
            <a:r>
              <a:rPr lang="de-DE" sz="2400" b="1" dirty="0">
                <a:solidFill>
                  <a:srgbClr val="7D7D7D"/>
                </a:solidFill>
                <a:latin typeface="Syntax LT" pitchFamily="2" charset="0"/>
                <a:cs typeface="Syntax LT"/>
              </a:rPr>
              <a:t>in intensiven Wiesen mind. 14 cm Hochschnitt</a:t>
            </a:r>
          </a:p>
          <a:p>
            <a:r>
              <a:rPr lang="de-DE" sz="2400" b="1" dirty="0">
                <a:solidFill>
                  <a:srgbClr val="7D7D7D"/>
                </a:solidFill>
                <a:latin typeface="Syntax LT" pitchFamily="2" charset="0"/>
                <a:cs typeface="Syntax LT"/>
              </a:rPr>
              <a:t>Ackerschonstreifen und -säume mit vielfältiger </a:t>
            </a:r>
            <a:r>
              <a:rPr lang="de-DE" sz="2400" b="1" dirty="0" err="1">
                <a:solidFill>
                  <a:srgbClr val="7D7D7D"/>
                </a:solidFill>
                <a:latin typeface="Syntax LT" pitchFamily="2" charset="0"/>
                <a:cs typeface="Syntax LT"/>
              </a:rPr>
              <a:t>Ackerbegleitflora</a:t>
            </a:r>
            <a:endParaRPr lang="de-DE" sz="2400" b="1" dirty="0">
              <a:solidFill>
                <a:srgbClr val="7D7D7D"/>
              </a:solidFill>
              <a:latin typeface="Syntax LT" pitchFamily="2" charset="0"/>
              <a:cs typeface="Syntax LT"/>
            </a:endParaRPr>
          </a:p>
          <a:p>
            <a:r>
              <a:rPr lang="de-DE" sz="2400" b="1" dirty="0" err="1">
                <a:solidFill>
                  <a:srgbClr val="7D7D7D"/>
                </a:solidFill>
                <a:latin typeface="Syntax LT" pitchFamily="2" charset="0"/>
                <a:cs typeface="Syntax LT"/>
              </a:rPr>
              <a:t>grössere</a:t>
            </a:r>
            <a:r>
              <a:rPr lang="de-DE" sz="2400" b="1" dirty="0">
                <a:solidFill>
                  <a:srgbClr val="7D7D7D"/>
                </a:solidFill>
                <a:latin typeface="Syntax LT" pitchFamily="2" charset="0"/>
                <a:cs typeface="Syntax LT"/>
              </a:rPr>
              <a:t> </a:t>
            </a:r>
            <a:r>
              <a:rPr lang="de-DE" sz="2400" b="1" dirty="0" err="1">
                <a:solidFill>
                  <a:srgbClr val="7D7D7D"/>
                </a:solidFill>
                <a:latin typeface="Syntax LT" pitchFamily="2" charset="0"/>
                <a:cs typeface="Syntax LT"/>
              </a:rPr>
              <a:t>Kulturenvielfalt</a:t>
            </a:r>
            <a:r>
              <a:rPr lang="de-DE" sz="2400" b="1" dirty="0">
                <a:solidFill>
                  <a:srgbClr val="7D7D7D"/>
                </a:solidFill>
                <a:latin typeface="Syntax LT" pitchFamily="2" charset="0"/>
                <a:cs typeface="Syntax LT"/>
              </a:rPr>
              <a:t> im Agrarland (nebeneinander und nacheinander)</a:t>
            </a:r>
          </a:p>
        </p:txBody>
      </p:sp>
      <p:sp>
        <p:nvSpPr>
          <p:cNvPr id="4" name="Textfeld 3">
            <a:extLst>
              <a:ext uri="{FF2B5EF4-FFF2-40B4-BE49-F238E27FC236}">
                <a16:creationId xmlns:a16="http://schemas.microsoft.com/office/drawing/2014/main" id="{34F323AC-39DD-4644-B287-CC83E622CB03}"/>
              </a:ext>
            </a:extLst>
          </p:cNvPr>
          <p:cNvSpPr txBox="1"/>
          <p:nvPr/>
        </p:nvSpPr>
        <p:spPr>
          <a:xfrm>
            <a:off x="674012" y="503851"/>
            <a:ext cx="6458308" cy="707886"/>
          </a:xfrm>
          <a:prstGeom prst="rect">
            <a:avLst/>
          </a:prstGeom>
          <a:noFill/>
        </p:spPr>
        <p:txBody>
          <a:bodyPr wrap="square" rtlCol="0">
            <a:spAutoFit/>
          </a:bodyPr>
          <a:lstStyle/>
          <a:p>
            <a:r>
              <a:rPr lang="de-DE" sz="4000" b="1" dirty="0" err="1">
                <a:solidFill>
                  <a:srgbClr val="006EAA"/>
                </a:solidFill>
              </a:rPr>
              <a:t>Fördermassnahmen</a:t>
            </a:r>
            <a:endParaRPr lang="de-DE" sz="4000" b="1" dirty="0">
              <a:solidFill>
                <a:srgbClr val="006EAA"/>
              </a:solidFill>
            </a:endParaRPr>
          </a:p>
        </p:txBody>
      </p:sp>
      <p:pic>
        <p:nvPicPr>
          <p:cNvPr id="5" name="Grafik 4" descr="Ein Bild, das draußen, Gras, Himmel, Feld enthält.&#10;&#10;Automatisch generierte Beschreibung">
            <a:extLst>
              <a:ext uri="{FF2B5EF4-FFF2-40B4-BE49-F238E27FC236}">
                <a16:creationId xmlns:a16="http://schemas.microsoft.com/office/drawing/2014/main" id="{E8D17DFE-09CC-BD40-AFD3-FBEB053FE1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643532"/>
            <a:ext cx="12192000" cy="3253546"/>
          </a:xfrm>
          <a:prstGeom prst="rect">
            <a:avLst/>
          </a:prstGeom>
        </p:spPr>
      </p:pic>
      <p:pic>
        <p:nvPicPr>
          <p:cNvPr id="7" name="Bild 1" descr="Logo-SVS-new-quadr-gross.png">
            <a:extLst>
              <a:ext uri="{FF2B5EF4-FFF2-40B4-BE49-F238E27FC236}">
                <a16:creationId xmlns:a16="http://schemas.microsoft.com/office/drawing/2014/main" id="{A8EBBC33-A147-AD42-AB63-6822F7530D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40632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EEE0752E-6B09-0546-AF1B-5B4C4919EE34}"/>
              </a:ext>
            </a:extLst>
          </p:cNvPr>
          <p:cNvSpPr txBox="1">
            <a:spLocks/>
          </p:cNvSpPr>
          <p:nvPr/>
        </p:nvSpPr>
        <p:spPr>
          <a:xfrm>
            <a:off x="359846" y="1427584"/>
            <a:ext cx="5736154" cy="10043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rgbClr val="7D7D7D"/>
                </a:solidFill>
                <a:latin typeface="Syntax LT"/>
                <a:cs typeface="Syntax LT"/>
              </a:rPr>
              <a:t>Die Feldlerche als Symbolvogel</a:t>
            </a:r>
          </a:p>
          <a:p>
            <a:pPr marL="0" indent="0">
              <a:buNone/>
            </a:pPr>
            <a:r>
              <a:rPr lang="de-DE" b="1" dirty="0">
                <a:solidFill>
                  <a:srgbClr val="7D7D7D"/>
                </a:solidFill>
                <a:latin typeface="Syntax LT"/>
                <a:cs typeface="Syntax LT"/>
              </a:rPr>
              <a:t>=&gt; auch andere Arten profitieren</a:t>
            </a:r>
          </a:p>
        </p:txBody>
      </p:sp>
      <p:sp>
        <p:nvSpPr>
          <p:cNvPr id="8" name="Textfeld 7">
            <a:extLst>
              <a:ext uri="{FF2B5EF4-FFF2-40B4-BE49-F238E27FC236}">
                <a16:creationId xmlns:a16="http://schemas.microsoft.com/office/drawing/2014/main" id="{AF35BDF9-1569-BD4F-9467-1A6D2FAEC3E9}"/>
              </a:ext>
            </a:extLst>
          </p:cNvPr>
          <p:cNvSpPr txBox="1"/>
          <p:nvPr/>
        </p:nvSpPr>
        <p:spPr>
          <a:xfrm>
            <a:off x="674012" y="503851"/>
            <a:ext cx="6458308" cy="707886"/>
          </a:xfrm>
          <a:prstGeom prst="rect">
            <a:avLst/>
          </a:prstGeom>
          <a:noFill/>
        </p:spPr>
        <p:txBody>
          <a:bodyPr wrap="square" rtlCol="0">
            <a:spAutoFit/>
          </a:bodyPr>
          <a:lstStyle/>
          <a:p>
            <a:r>
              <a:rPr lang="de-DE" sz="4000" b="1" dirty="0" err="1">
                <a:solidFill>
                  <a:srgbClr val="006EAA"/>
                </a:solidFill>
              </a:rPr>
              <a:t>Fördermassnahmen</a:t>
            </a:r>
            <a:endParaRPr lang="de-DE" sz="4000" b="1" dirty="0">
              <a:solidFill>
                <a:srgbClr val="006EAA"/>
              </a:solidFill>
            </a:endParaRPr>
          </a:p>
        </p:txBody>
      </p:sp>
      <p:pic>
        <p:nvPicPr>
          <p:cNvPr id="11" name="Grafik 10" descr="Ein Bild, das draußen, Vogel, Singvogel enthält.&#10;&#10;Automatisch generierte Beschreibung">
            <a:extLst>
              <a:ext uri="{FF2B5EF4-FFF2-40B4-BE49-F238E27FC236}">
                <a16:creationId xmlns:a16="http://schemas.microsoft.com/office/drawing/2014/main" id="{712FEA8D-EB29-C84E-8B41-E4F7E17CD5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7093" y="2736001"/>
            <a:ext cx="6260123" cy="4177294"/>
          </a:xfrm>
          <a:prstGeom prst="rect">
            <a:avLst/>
          </a:prstGeom>
        </p:spPr>
      </p:pic>
      <p:pic>
        <p:nvPicPr>
          <p:cNvPr id="13" name="Grafik 12" descr="Ein Bild, das Vogel, draußen, sitzend, gelb enthält.&#10;&#10;Automatisch generierte Beschreibung">
            <a:extLst>
              <a:ext uri="{FF2B5EF4-FFF2-40B4-BE49-F238E27FC236}">
                <a16:creationId xmlns:a16="http://schemas.microsoft.com/office/drawing/2014/main" id="{D2A7AABF-851D-C347-9F41-D79EB6631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36001"/>
            <a:ext cx="4640432" cy="4120972"/>
          </a:xfrm>
          <a:prstGeom prst="rect">
            <a:avLst/>
          </a:prstGeom>
        </p:spPr>
      </p:pic>
      <p:pic>
        <p:nvPicPr>
          <p:cNvPr id="15" name="Grafik 14" descr="Ein Bild, das draußen, Gras, Vogel, Schiene enthält.&#10;&#10;Automatisch generierte Beschreibung">
            <a:extLst>
              <a:ext uri="{FF2B5EF4-FFF2-40B4-BE49-F238E27FC236}">
                <a16:creationId xmlns:a16="http://schemas.microsoft.com/office/drawing/2014/main" id="{E39BB898-0165-5A4F-ACF4-CFD23E736209}"/>
              </a:ext>
            </a:extLst>
          </p:cNvPr>
          <p:cNvPicPr>
            <a:picLocks noChangeAspect="1"/>
          </p:cNvPicPr>
          <p:nvPr/>
        </p:nvPicPr>
        <p:blipFill>
          <a:blip r:embed="rId5"/>
          <a:stretch>
            <a:fillRect/>
          </a:stretch>
        </p:blipFill>
        <p:spPr>
          <a:xfrm>
            <a:off x="6079303" y="1"/>
            <a:ext cx="6110401" cy="2736000"/>
          </a:xfrm>
          <a:prstGeom prst="rect">
            <a:avLst/>
          </a:prstGeom>
        </p:spPr>
      </p:pic>
      <p:pic>
        <p:nvPicPr>
          <p:cNvPr id="17" name="Grafik 16" descr="Ein Bild, das Himmel, Vogel, draußen, Baum enthält.&#10;&#10;Automatisch generierte Beschreibung">
            <a:extLst>
              <a:ext uri="{FF2B5EF4-FFF2-40B4-BE49-F238E27FC236}">
                <a16:creationId xmlns:a16="http://schemas.microsoft.com/office/drawing/2014/main" id="{925F4E21-F395-F743-BD11-55B917F8DB5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2601" y="2737028"/>
            <a:ext cx="3789399" cy="4120972"/>
          </a:xfrm>
          <a:prstGeom prst="rect">
            <a:avLst/>
          </a:prstGeom>
        </p:spPr>
      </p:pic>
    </p:spTree>
    <p:extLst>
      <p:ext uri="{BB962C8B-B14F-4D97-AF65-F5344CB8AC3E}">
        <p14:creationId xmlns:p14="http://schemas.microsoft.com/office/powerpoint/2010/main" val="172611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ras, draußen, Himmel enthält.&#10;&#10;Automatisch generierte Beschreibung">
            <a:extLst>
              <a:ext uri="{FF2B5EF4-FFF2-40B4-BE49-F238E27FC236}">
                <a16:creationId xmlns:a16="http://schemas.microsoft.com/office/drawing/2014/main" id="{DDB41A49-AE0B-E340-8F29-3E6979FC94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355631"/>
            <a:ext cx="12192001" cy="5502369"/>
          </a:xfrm>
          <a:prstGeom prst="rect">
            <a:avLst/>
          </a:prstGeom>
        </p:spPr>
      </p:pic>
      <p:sp>
        <p:nvSpPr>
          <p:cNvPr id="9" name="Rechteck 8">
            <a:extLst>
              <a:ext uri="{FF2B5EF4-FFF2-40B4-BE49-F238E27FC236}">
                <a16:creationId xmlns:a16="http://schemas.microsoft.com/office/drawing/2014/main" id="{5D8A9FFD-B762-A44F-A016-31EB67C20216}"/>
              </a:ext>
            </a:extLst>
          </p:cNvPr>
          <p:cNvSpPr/>
          <p:nvPr/>
        </p:nvSpPr>
        <p:spPr>
          <a:xfrm>
            <a:off x="505195" y="1589649"/>
            <a:ext cx="11199121" cy="42062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669384" y="1672048"/>
            <a:ext cx="4989163" cy="3988656"/>
          </a:xfrm>
        </p:spPr>
        <p:txBody>
          <a:bodyPr>
            <a:spAutoFit/>
          </a:bodyPr>
          <a:lstStyle/>
          <a:p>
            <a:pPr marL="0" indent="0">
              <a:buNone/>
            </a:pPr>
            <a:r>
              <a:rPr lang="de-DE" sz="2400" b="1" dirty="0" err="1">
                <a:solidFill>
                  <a:schemeClr val="tx1">
                    <a:lumMod val="65000"/>
                    <a:lumOff val="35000"/>
                  </a:schemeClr>
                </a:solidFill>
                <a:latin typeface="Syntax LT" pitchFamily="2" charset="0"/>
                <a:cs typeface="Syntax LT"/>
              </a:rPr>
              <a:t>Massnahmen</a:t>
            </a:r>
            <a:r>
              <a:rPr lang="de-DE" sz="2400" b="1" dirty="0">
                <a:solidFill>
                  <a:schemeClr val="tx1">
                    <a:lumMod val="65000"/>
                    <a:lumOff val="35000"/>
                  </a:schemeClr>
                </a:solidFill>
                <a:latin typeface="Syntax LT" pitchFamily="2" charset="0"/>
                <a:cs typeface="Syntax LT"/>
              </a:rPr>
              <a:t>:</a:t>
            </a:r>
          </a:p>
          <a:p>
            <a:pPr marL="0" indent="0">
              <a:buNone/>
            </a:pPr>
            <a:endParaRPr lang="de-DE" sz="2400" b="1" dirty="0">
              <a:solidFill>
                <a:schemeClr val="tx1">
                  <a:lumMod val="65000"/>
                  <a:lumOff val="35000"/>
                </a:schemeClr>
              </a:solidFill>
              <a:latin typeface="Syntax LT" pitchFamily="2" charset="0"/>
              <a:cs typeface="Syntax LT"/>
            </a:endParaRPr>
          </a:p>
          <a:p>
            <a:pPr marL="0" indent="0">
              <a:buNone/>
            </a:pPr>
            <a:r>
              <a:rPr lang="de-DE" sz="2400" b="1" dirty="0">
                <a:solidFill>
                  <a:schemeClr val="tx1">
                    <a:lumMod val="65000"/>
                    <a:lumOff val="35000"/>
                  </a:schemeClr>
                </a:solidFill>
                <a:latin typeface="Syntax LT" pitchFamily="2" charset="0"/>
                <a:cs typeface="Syntax LT"/>
              </a:rPr>
              <a:t>auf der Produktionsfläche</a:t>
            </a:r>
          </a:p>
          <a:p>
            <a:r>
              <a:rPr lang="de-DE" sz="2400" b="1" dirty="0">
                <a:solidFill>
                  <a:schemeClr val="tx1">
                    <a:lumMod val="65000"/>
                    <a:lumOff val="35000"/>
                  </a:schemeClr>
                </a:solidFill>
                <a:latin typeface="Syntax LT" pitchFamily="2" charset="0"/>
                <a:cs typeface="Syntax LT"/>
              </a:rPr>
              <a:t>Feldlerchenfenster</a:t>
            </a:r>
          </a:p>
          <a:p>
            <a:r>
              <a:rPr lang="de-DE" sz="2400" b="1" dirty="0">
                <a:solidFill>
                  <a:schemeClr val="tx1">
                    <a:lumMod val="65000"/>
                    <a:lumOff val="35000"/>
                  </a:schemeClr>
                </a:solidFill>
                <a:latin typeface="Syntax LT" pitchFamily="2" charset="0"/>
                <a:cs typeface="Syntax LT"/>
              </a:rPr>
              <a:t>Weite Saat</a:t>
            </a:r>
          </a:p>
          <a:p>
            <a:r>
              <a:rPr lang="de-DE" sz="2400" b="1" dirty="0">
                <a:solidFill>
                  <a:schemeClr val="tx1">
                    <a:lumMod val="65000"/>
                    <a:lumOff val="35000"/>
                  </a:schemeClr>
                </a:solidFill>
                <a:latin typeface="Syntax LT" pitchFamily="2" charset="0"/>
                <a:cs typeface="Syntax LT"/>
              </a:rPr>
              <a:t>Maiswiesen</a:t>
            </a:r>
          </a:p>
          <a:p>
            <a:r>
              <a:rPr lang="de-DE" sz="2400" b="1" dirty="0">
                <a:solidFill>
                  <a:schemeClr val="tx1">
                    <a:lumMod val="65000"/>
                    <a:lumOff val="35000"/>
                  </a:schemeClr>
                </a:solidFill>
                <a:latin typeface="Syntax LT" pitchFamily="2" charset="0"/>
                <a:cs typeface="Syntax LT"/>
              </a:rPr>
              <a:t>Verzicht auf Herbizide</a:t>
            </a:r>
          </a:p>
          <a:p>
            <a:r>
              <a:rPr lang="de-DE" sz="2400" b="1" dirty="0">
                <a:solidFill>
                  <a:schemeClr val="tx1">
                    <a:lumMod val="65000"/>
                    <a:lumOff val="35000"/>
                  </a:schemeClr>
                </a:solidFill>
                <a:latin typeface="Syntax LT" pitchFamily="2" charset="0"/>
                <a:cs typeface="Syntax LT"/>
              </a:rPr>
              <a:t>Sommergetreide und alte Getreidearten</a:t>
            </a:r>
          </a:p>
        </p:txBody>
      </p:sp>
      <p:sp>
        <p:nvSpPr>
          <p:cNvPr id="4" name="Inhaltsplatzhalter 2">
            <a:extLst>
              <a:ext uri="{FF2B5EF4-FFF2-40B4-BE49-F238E27FC236}">
                <a16:creationId xmlns:a16="http://schemas.microsoft.com/office/drawing/2014/main" id="{F2E9F0AA-F4BB-914D-96C3-F2DFFB27E515}"/>
              </a:ext>
            </a:extLst>
          </p:cNvPr>
          <p:cNvSpPr txBox="1">
            <a:spLocks/>
          </p:cNvSpPr>
          <p:nvPr/>
        </p:nvSpPr>
        <p:spPr>
          <a:xfrm>
            <a:off x="5927184" y="1672049"/>
            <a:ext cx="5822197" cy="365625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400" b="1" dirty="0">
              <a:solidFill>
                <a:schemeClr val="tx1">
                  <a:lumMod val="65000"/>
                  <a:lumOff val="35000"/>
                </a:schemeClr>
              </a:solidFill>
              <a:latin typeface="Syntax LT" pitchFamily="2" charset="0"/>
              <a:cs typeface="Syntax LT"/>
            </a:endParaRPr>
          </a:p>
          <a:p>
            <a:pPr marL="0" indent="0">
              <a:buFont typeface="Arial" panose="020B0604020202020204" pitchFamily="34" charset="0"/>
              <a:buNone/>
            </a:pPr>
            <a:endParaRPr lang="de-DE" sz="2400" b="1" dirty="0">
              <a:solidFill>
                <a:schemeClr val="tx1">
                  <a:lumMod val="65000"/>
                  <a:lumOff val="35000"/>
                </a:schemeClr>
              </a:solidFill>
              <a:latin typeface="Syntax LT" pitchFamily="2" charset="0"/>
              <a:cs typeface="Syntax LT"/>
            </a:endParaRPr>
          </a:p>
          <a:p>
            <a:pPr marL="0" indent="0">
              <a:buFont typeface="Arial" panose="020B0604020202020204" pitchFamily="34" charset="0"/>
              <a:buNone/>
            </a:pPr>
            <a:r>
              <a:rPr lang="de-DE" sz="2400" b="1" dirty="0">
                <a:solidFill>
                  <a:schemeClr val="tx1">
                    <a:lumMod val="65000"/>
                    <a:lumOff val="35000"/>
                  </a:schemeClr>
                </a:solidFill>
                <a:latin typeface="Syntax LT" pitchFamily="2" charset="0"/>
                <a:cs typeface="Syntax LT"/>
              </a:rPr>
              <a:t>auf Biodiversitätsförderflächen</a:t>
            </a:r>
          </a:p>
          <a:p>
            <a:r>
              <a:rPr lang="de-DE" sz="2400" b="1" dirty="0">
                <a:solidFill>
                  <a:schemeClr val="tx1">
                    <a:lumMod val="65000"/>
                    <a:lumOff val="35000"/>
                  </a:schemeClr>
                </a:solidFill>
                <a:latin typeface="Syntax LT" pitchFamily="2" charset="0"/>
                <a:cs typeface="Syntax LT"/>
              </a:rPr>
              <a:t>Bunt- und Rotationsbrachen</a:t>
            </a:r>
          </a:p>
          <a:p>
            <a:r>
              <a:rPr lang="de-DE" sz="2400" b="1" dirty="0">
                <a:solidFill>
                  <a:schemeClr val="tx1">
                    <a:lumMod val="65000"/>
                    <a:lumOff val="35000"/>
                  </a:schemeClr>
                </a:solidFill>
                <a:latin typeface="Syntax LT" pitchFamily="2" charset="0"/>
                <a:cs typeface="Syntax LT"/>
              </a:rPr>
              <a:t>Saum auf Ackerland</a:t>
            </a:r>
          </a:p>
          <a:p>
            <a:r>
              <a:rPr lang="de-DE" sz="2400" b="1" dirty="0">
                <a:solidFill>
                  <a:schemeClr val="tx1">
                    <a:lumMod val="65000"/>
                    <a:lumOff val="35000"/>
                  </a:schemeClr>
                </a:solidFill>
                <a:latin typeface="Syntax LT" pitchFamily="2" charset="0"/>
                <a:cs typeface="Syntax LT"/>
              </a:rPr>
              <a:t>Blühstreifen</a:t>
            </a:r>
          </a:p>
          <a:p>
            <a:r>
              <a:rPr lang="de-DE" sz="2400" b="1" dirty="0">
                <a:solidFill>
                  <a:schemeClr val="tx1">
                    <a:lumMod val="65000"/>
                    <a:lumOff val="35000"/>
                  </a:schemeClr>
                </a:solidFill>
                <a:latin typeface="Syntax LT" pitchFamily="2" charset="0"/>
                <a:cs typeface="Syntax LT"/>
              </a:rPr>
              <a:t>Dornbuschgruppen auf Restflächen</a:t>
            </a:r>
          </a:p>
          <a:p>
            <a:r>
              <a:rPr lang="de-DE" sz="2400" b="1" dirty="0">
                <a:solidFill>
                  <a:schemeClr val="tx1">
                    <a:lumMod val="65000"/>
                    <a:lumOff val="35000"/>
                  </a:schemeClr>
                </a:solidFill>
                <a:latin typeface="Syntax LT" pitchFamily="2" charset="0"/>
                <a:cs typeface="Syntax LT"/>
              </a:rPr>
              <a:t>„mobile Buschgruppen“ in Buntbrachen</a:t>
            </a:r>
          </a:p>
        </p:txBody>
      </p:sp>
      <p:sp>
        <p:nvSpPr>
          <p:cNvPr id="8" name="Textfeld 7">
            <a:extLst>
              <a:ext uri="{FF2B5EF4-FFF2-40B4-BE49-F238E27FC236}">
                <a16:creationId xmlns:a16="http://schemas.microsoft.com/office/drawing/2014/main" id="{AA1BF89B-4114-544B-81EB-C4DF6BBAD7A6}"/>
              </a:ext>
            </a:extLst>
          </p:cNvPr>
          <p:cNvSpPr txBox="1"/>
          <p:nvPr/>
        </p:nvSpPr>
        <p:spPr>
          <a:xfrm>
            <a:off x="674011" y="503851"/>
            <a:ext cx="10679789" cy="707886"/>
          </a:xfrm>
          <a:prstGeom prst="rect">
            <a:avLst/>
          </a:prstGeom>
          <a:noFill/>
        </p:spPr>
        <p:txBody>
          <a:bodyPr wrap="square" rtlCol="0">
            <a:spAutoFit/>
          </a:bodyPr>
          <a:lstStyle/>
          <a:p>
            <a:r>
              <a:rPr lang="de-DE" sz="4000" b="1" dirty="0">
                <a:solidFill>
                  <a:srgbClr val="006EAA"/>
                </a:solidFill>
              </a:rPr>
              <a:t>Feldlerchenprojekt </a:t>
            </a:r>
            <a:r>
              <a:rPr lang="de-DE" sz="4000" b="1" dirty="0" err="1">
                <a:solidFill>
                  <a:srgbClr val="006EAA"/>
                </a:solidFill>
              </a:rPr>
              <a:t>Andelfingen</a:t>
            </a:r>
            <a:r>
              <a:rPr lang="de-DE" sz="4000" b="1" dirty="0">
                <a:solidFill>
                  <a:srgbClr val="006EAA"/>
                </a:solidFill>
              </a:rPr>
              <a:t> (ZH) 2015 - 2020</a:t>
            </a:r>
          </a:p>
        </p:txBody>
      </p:sp>
      <p:pic>
        <p:nvPicPr>
          <p:cNvPr id="11" name="Bild 1" descr="Logo-SVS-new-quadr-gross.png">
            <a:extLst>
              <a:ext uri="{FF2B5EF4-FFF2-40B4-BE49-F238E27FC236}">
                <a16:creationId xmlns:a16="http://schemas.microsoft.com/office/drawing/2014/main" id="{4D095BDC-EE37-2A47-B0F4-B3158A5827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56549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uiExpand="1"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0A8A0E5-7398-754B-95B7-3AC46534DFA7}"/>
              </a:ext>
            </a:extLst>
          </p:cNvPr>
          <p:cNvSpPr>
            <a:spLocks noGrp="1"/>
          </p:cNvSpPr>
          <p:nvPr>
            <p:ph idx="4294967295"/>
          </p:nvPr>
        </p:nvSpPr>
        <p:spPr>
          <a:xfrm>
            <a:off x="838800" y="1671638"/>
            <a:ext cx="5408613" cy="4729162"/>
          </a:xfrm>
        </p:spPr>
        <p:txBody>
          <a:bodyPr wrap="square">
            <a:spAutoFit/>
          </a:bodyPr>
          <a:lstStyle/>
          <a:p>
            <a:pPr marL="0" indent="0">
              <a:buNone/>
            </a:pPr>
            <a:r>
              <a:rPr lang="de-DE" sz="2400" b="1" dirty="0">
                <a:solidFill>
                  <a:srgbClr val="7D7D7D"/>
                </a:solidFill>
                <a:latin typeface="Syntax LT" pitchFamily="2" charset="0"/>
                <a:cs typeface="Syntax LT"/>
              </a:rPr>
              <a:t>Ergebnisse:</a:t>
            </a:r>
          </a:p>
          <a:p>
            <a:r>
              <a:rPr lang="de-DE" sz="2400" b="1" dirty="0">
                <a:solidFill>
                  <a:srgbClr val="7D7D7D"/>
                </a:solidFill>
                <a:latin typeface="Syntax LT" pitchFamily="2" charset="0"/>
                <a:cs typeface="Syntax LT"/>
              </a:rPr>
              <a:t>64 interessierte </a:t>
            </a:r>
            <a:r>
              <a:rPr lang="de-DE" sz="2400" b="1" dirty="0" err="1">
                <a:solidFill>
                  <a:srgbClr val="7D7D7D"/>
                </a:solidFill>
                <a:latin typeface="Syntax LT" pitchFamily="2" charset="0"/>
                <a:cs typeface="Syntax LT"/>
              </a:rPr>
              <a:t>LandwirtInnen</a:t>
            </a:r>
            <a:r>
              <a:rPr lang="de-DE" sz="2400" b="1" dirty="0">
                <a:solidFill>
                  <a:srgbClr val="7D7D7D"/>
                </a:solidFill>
                <a:latin typeface="Syntax LT" pitchFamily="2" charset="0"/>
                <a:cs typeface="Syntax LT"/>
              </a:rPr>
              <a:t> wirkten mit</a:t>
            </a:r>
          </a:p>
          <a:p>
            <a:r>
              <a:rPr lang="de-DE" sz="2400" b="1" dirty="0">
                <a:solidFill>
                  <a:srgbClr val="7D7D7D"/>
                </a:solidFill>
                <a:latin typeface="Syntax LT" pitchFamily="2" charset="0"/>
                <a:cs typeface="Syntax LT"/>
              </a:rPr>
              <a:t>95 ha </a:t>
            </a:r>
            <a:r>
              <a:rPr lang="de-DE" sz="2400" b="1" dirty="0" err="1">
                <a:solidFill>
                  <a:srgbClr val="7D7D7D"/>
                </a:solidFill>
                <a:latin typeface="Syntax LT" pitchFamily="2" charset="0"/>
                <a:cs typeface="Syntax LT"/>
              </a:rPr>
              <a:t>Fördermassnahmen</a:t>
            </a:r>
            <a:r>
              <a:rPr lang="de-DE" sz="2400" b="1" dirty="0">
                <a:solidFill>
                  <a:srgbClr val="7D7D7D"/>
                </a:solidFill>
                <a:latin typeface="Syntax LT" pitchFamily="2" charset="0"/>
                <a:cs typeface="Syntax LT"/>
              </a:rPr>
              <a:t> auf Produktionsflächen umgesetzt</a:t>
            </a:r>
          </a:p>
          <a:p>
            <a:r>
              <a:rPr lang="de-DE" sz="2400" b="1" dirty="0">
                <a:solidFill>
                  <a:srgbClr val="7D7D7D"/>
                </a:solidFill>
                <a:latin typeface="Syntax LT" pitchFamily="2" charset="0"/>
                <a:cs typeface="Syntax LT"/>
              </a:rPr>
              <a:t>13.7 ha Bunt- oder Rotationsbrachen angelegt</a:t>
            </a:r>
          </a:p>
          <a:p>
            <a:endParaRPr lang="de-DE" sz="2400" b="1" dirty="0">
              <a:solidFill>
                <a:srgbClr val="7D7D7D"/>
              </a:solidFill>
              <a:latin typeface="Syntax LT" pitchFamily="2" charset="0"/>
              <a:cs typeface="Syntax LT"/>
            </a:endParaRPr>
          </a:p>
          <a:p>
            <a:pPr marL="0" indent="0">
              <a:buNone/>
            </a:pPr>
            <a:r>
              <a:rPr lang="de-DE" sz="2400" b="1" dirty="0">
                <a:solidFill>
                  <a:srgbClr val="7D7D7D"/>
                </a:solidFill>
                <a:latin typeface="Syntax LT" pitchFamily="2" charset="0"/>
                <a:cs typeface="Syntax LT"/>
              </a:rPr>
              <a:t>Feldlerche: </a:t>
            </a:r>
            <a:br>
              <a:rPr lang="de-DE" sz="2400" b="1" dirty="0">
                <a:solidFill>
                  <a:srgbClr val="7D7D7D"/>
                </a:solidFill>
                <a:latin typeface="Syntax LT" pitchFamily="2" charset="0"/>
                <a:cs typeface="Syntax LT"/>
              </a:rPr>
            </a:br>
            <a:r>
              <a:rPr lang="de-DE" sz="2400" b="1" dirty="0">
                <a:solidFill>
                  <a:srgbClr val="7D7D7D"/>
                </a:solidFill>
                <a:latin typeface="Syntax LT" pitchFamily="2" charset="0"/>
                <a:cs typeface="Syntax LT"/>
              </a:rPr>
              <a:t>In den letzten 10 Jahren im ganzen Kanton Zürich um 54% abgenommen, im Projektgebiet nur um 20%</a:t>
            </a:r>
          </a:p>
        </p:txBody>
      </p:sp>
      <p:sp>
        <p:nvSpPr>
          <p:cNvPr id="5" name="Textfeld 4">
            <a:extLst>
              <a:ext uri="{FF2B5EF4-FFF2-40B4-BE49-F238E27FC236}">
                <a16:creationId xmlns:a16="http://schemas.microsoft.com/office/drawing/2014/main" id="{F3F89852-D25E-5747-ADBE-057D04BC72CE}"/>
              </a:ext>
            </a:extLst>
          </p:cNvPr>
          <p:cNvSpPr txBox="1"/>
          <p:nvPr/>
        </p:nvSpPr>
        <p:spPr>
          <a:xfrm>
            <a:off x="674011" y="503851"/>
            <a:ext cx="10679789" cy="707886"/>
          </a:xfrm>
          <a:prstGeom prst="rect">
            <a:avLst/>
          </a:prstGeom>
          <a:noFill/>
        </p:spPr>
        <p:txBody>
          <a:bodyPr wrap="square" rtlCol="0">
            <a:spAutoFit/>
          </a:bodyPr>
          <a:lstStyle/>
          <a:p>
            <a:r>
              <a:rPr lang="de-DE" sz="4000" b="1" dirty="0">
                <a:solidFill>
                  <a:srgbClr val="006EAA"/>
                </a:solidFill>
              </a:rPr>
              <a:t>Feldlerchenprojekt </a:t>
            </a:r>
            <a:r>
              <a:rPr lang="de-DE" sz="4000" b="1" dirty="0" err="1">
                <a:solidFill>
                  <a:srgbClr val="006EAA"/>
                </a:solidFill>
              </a:rPr>
              <a:t>Andelfingen</a:t>
            </a:r>
            <a:r>
              <a:rPr lang="de-DE" sz="4000" b="1" dirty="0">
                <a:solidFill>
                  <a:srgbClr val="006EAA"/>
                </a:solidFill>
              </a:rPr>
              <a:t> (ZH) 2015 - 2020</a:t>
            </a:r>
          </a:p>
        </p:txBody>
      </p:sp>
      <p:pic>
        <p:nvPicPr>
          <p:cNvPr id="3" name="Grafik 2" descr="Ein Bild, das Himmel, draußen, Baum, Gras enthält.&#10;&#10;Automatisch generierte Beschreibung">
            <a:extLst>
              <a:ext uri="{FF2B5EF4-FFF2-40B4-BE49-F238E27FC236}">
                <a16:creationId xmlns:a16="http://schemas.microsoft.com/office/drawing/2014/main" id="{4E979C15-439D-B641-8657-8DD475D23E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84145" y="1308294"/>
            <a:ext cx="5407855" cy="5594905"/>
          </a:xfrm>
          <a:prstGeom prst="rect">
            <a:avLst/>
          </a:prstGeom>
        </p:spPr>
      </p:pic>
    </p:spTree>
    <p:extLst>
      <p:ext uri="{BB962C8B-B14F-4D97-AF65-F5344CB8AC3E}">
        <p14:creationId xmlns:p14="http://schemas.microsoft.com/office/powerpoint/2010/main" val="16472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15D9085-8359-C844-887E-A5B5089C9665}"/>
              </a:ext>
            </a:extLst>
          </p:cNvPr>
          <p:cNvSpPr txBox="1"/>
          <p:nvPr/>
        </p:nvSpPr>
        <p:spPr>
          <a:xfrm>
            <a:off x="838199" y="1706667"/>
            <a:ext cx="5421923" cy="3936334"/>
          </a:xfrm>
          <a:prstGeom prst="rect">
            <a:avLst/>
          </a:prstGeom>
        </p:spPr>
        <p:txBody>
          <a:bodyPr vert="horz" wrap="square" lIns="91440" tIns="45720" rIns="91440" bIns="45720" rtlCol="0">
            <a:spAutoFit/>
          </a:bodyPr>
          <a:lstStyle>
            <a:defPPr>
              <a:defRPr lang="de-DE"/>
            </a:defPPr>
            <a:lvl1pPr marL="228600" indent="-228600">
              <a:lnSpc>
                <a:spcPct val="90000"/>
              </a:lnSpc>
              <a:spcBef>
                <a:spcPts val="1000"/>
              </a:spcBef>
              <a:buFont typeface="Arial" panose="020B0604020202020204" pitchFamily="34" charset="0"/>
              <a:buChar char="•"/>
              <a:defRPr sz="2400" b="1">
                <a:solidFill>
                  <a:srgbClr val="7D7D7D"/>
                </a:solidFill>
                <a:latin typeface="Syntax LT"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err="1"/>
              <a:t>mittelgrosse</a:t>
            </a:r>
            <a:r>
              <a:rPr lang="de-DE" dirty="0"/>
              <a:t> Lerche (grösser und schlanker als Haussperling) </a:t>
            </a:r>
          </a:p>
          <a:p>
            <a:r>
              <a:rPr lang="de-DE" dirty="0"/>
              <a:t>unscheinbar braun-beige mit dunkler Musterung, Brust gestrichelt, klare Abgrenzung zu </a:t>
            </a:r>
            <a:r>
              <a:rPr lang="de-DE" dirty="0" err="1"/>
              <a:t>weissem</a:t>
            </a:r>
            <a:r>
              <a:rPr lang="de-DE" dirty="0"/>
              <a:t> Bauch</a:t>
            </a:r>
          </a:p>
          <a:p>
            <a:r>
              <a:rPr lang="de-DE" dirty="0"/>
              <a:t>kleine Federhaube, die sie aufstellen kann</a:t>
            </a:r>
          </a:p>
          <a:p>
            <a:r>
              <a:rPr lang="de-DE" dirty="0"/>
              <a:t>relativ kurzer, kräftiger Schnabel</a:t>
            </a:r>
          </a:p>
          <a:p>
            <a:r>
              <a:rPr lang="de-DE" dirty="0" err="1"/>
              <a:t>weisse</a:t>
            </a:r>
            <a:r>
              <a:rPr lang="de-DE" dirty="0"/>
              <a:t> </a:t>
            </a:r>
            <a:r>
              <a:rPr lang="de-DE" dirty="0" err="1"/>
              <a:t>Aussenkanten</a:t>
            </a:r>
            <a:r>
              <a:rPr lang="de-DE" dirty="0"/>
              <a:t> an Schwanz und Flügel </a:t>
            </a:r>
          </a:p>
        </p:txBody>
      </p:sp>
      <p:sp>
        <p:nvSpPr>
          <p:cNvPr id="6" name="Textfeld 5">
            <a:extLst>
              <a:ext uri="{FF2B5EF4-FFF2-40B4-BE49-F238E27FC236}">
                <a16:creationId xmlns:a16="http://schemas.microsoft.com/office/drawing/2014/main" id="{D5AE3DA4-47ED-A645-8444-33C9C4B482A1}"/>
              </a:ext>
            </a:extLst>
          </p:cNvPr>
          <p:cNvSpPr txBox="1"/>
          <p:nvPr/>
        </p:nvSpPr>
        <p:spPr>
          <a:xfrm>
            <a:off x="674012" y="503851"/>
            <a:ext cx="6584918" cy="707886"/>
          </a:xfrm>
          <a:prstGeom prst="rect">
            <a:avLst/>
          </a:prstGeom>
          <a:noFill/>
        </p:spPr>
        <p:txBody>
          <a:bodyPr wrap="square" rtlCol="0">
            <a:spAutoFit/>
          </a:bodyPr>
          <a:lstStyle/>
          <a:p>
            <a:r>
              <a:rPr lang="de-DE" sz="4000" b="1" dirty="0">
                <a:solidFill>
                  <a:srgbClr val="006EAA"/>
                </a:solidFill>
              </a:rPr>
              <a:t>Feldlerche (</a:t>
            </a:r>
            <a:r>
              <a:rPr lang="de-DE" sz="4000" b="1" i="1" dirty="0" err="1">
                <a:solidFill>
                  <a:srgbClr val="006EAA"/>
                </a:solidFill>
              </a:rPr>
              <a:t>Alauda</a:t>
            </a:r>
            <a:r>
              <a:rPr lang="de-DE" sz="4000" b="1" i="1" dirty="0">
                <a:solidFill>
                  <a:srgbClr val="006EAA"/>
                </a:solidFill>
              </a:rPr>
              <a:t> </a:t>
            </a:r>
            <a:r>
              <a:rPr lang="de-DE" sz="4000" b="1" i="1" dirty="0" err="1">
                <a:solidFill>
                  <a:srgbClr val="006EAA"/>
                </a:solidFill>
              </a:rPr>
              <a:t>arvensis</a:t>
            </a:r>
            <a:r>
              <a:rPr lang="de-DE" sz="4000" b="1" dirty="0">
                <a:solidFill>
                  <a:srgbClr val="006EAA"/>
                </a:solidFill>
              </a:rPr>
              <a:t>)</a:t>
            </a:r>
          </a:p>
        </p:txBody>
      </p:sp>
      <p:pic>
        <p:nvPicPr>
          <p:cNvPr id="15" name="Grafik 14" descr="Ein Bild, das Gras, Vogel, draußen, stehend enthält.&#10;&#10;Automatisch generierte Beschreibung">
            <a:extLst>
              <a:ext uri="{FF2B5EF4-FFF2-40B4-BE49-F238E27FC236}">
                <a16:creationId xmlns:a16="http://schemas.microsoft.com/office/drawing/2014/main" id="{A1DADD39-94B6-1346-A9B6-34EA0E5DA4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3170" y="-4028"/>
            <a:ext cx="5298830" cy="6854942"/>
          </a:xfrm>
          <a:prstGeom prst="rect">
            <a:avLst/>
          </a:prstGeom>
        </p:spPr>
      </p:pic>
    </p:spTree>
    <p:extLst>
      <p:ext uri="{BB962C8B-B14F-4D97-AF65-F5344CB8AC3E}">
        <p14:creationId xmlns:p14="http://schemas.microsoft.com/office/powerpoint/2010/main" val="4083561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D6D77A93-5A8A-144D-9047-BEA8528B5D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Inhaltsplatzhalter 2">
            <a:extLst>
              <a:ext uri="{FF2B5EF4-FFF2-40B4-BE49-F238E27FC236}">
                <a16:creationId xmlns:a16="http://schemas.microsoft.com/office/drawing/2014/main" id="{60A8A0E5-7398-754B-95B7-3AC46534DFA7}"/>
              </a:ext>
            </a:extLst>
          </p:cNvPr>
          <p:cNvSpPr>
            <a:spLocks noGrp="1"/>
          </p:cNvSpPr>
          <p:nvPr>
            <p:ph idx="4294967295"/>
          </p:nvPr>
        </p:nvSpPr>
        <p:spPr>
          <a:xfrm>
            <a:off x="838800" y="2152650"/>
            <a:ext cx="5257800" cy="3808413"/>
          </a:xfrm>
        </p:spPr>
        <p:txBody>
          <a:bodyPr wrap="square">
            <a:spAutoFit/>
          </a:bodyPr>
          <a:lstStyle/>
          <a:p>
            <a:r>
              <a:rPr lang="de-DE" sz="2400" b="1" dirty="0">
                <a:solidFill>
                  <a:srgbClr val="7D7D7D"/>
                </a:solidFill>
                <a:latin typeface="Syntax LT" pitchFamily="2" charset="0"/>
                <a:cs typeface="Syntax LT"/>
              </a:rPr>
              <a:t>die extensiven Wiesen / Streuflächen (gelb umrandet) werden spät geschnitten (01.09.)</a:t>
            </a:r>
          </a:p>
          <a:p>
            <a:r>
              <a:rPr lang="de-DE" sz="2400" b="1" dirty="0">
                <a:solidFill>
                  <a:srgbClr val="7D7D7D"/>
                </a:solidFill>
                <a:latin typeface="Syntax LT" pitchFamily="2" charset="0"/>
                <a:cs typeface="Syntax LT"/>
              </a:rPr>
              <a:t>dort gibt es noch genügend Insekten</a:t>
            </a:r>
          </a:p>
          <a:p>
            <a:pPr marL="0" indent="0">
              <a:buNone/>
            </a:pPr>
            <a:endParaRPr lang="de-DE" sz="2400" b="1" dirty="0">
              <a:solidFill>
                <a:srgbClr val="7D7D7D"/>
              </a:solidFill>
              <a:latin typeface="Syntax LT" pitchFamily="2" charset="0"/>
              <a:cs typeface="Syntax LT"/>
            </a:endParaRPr>
          </a:p>
          <a:p>
            <a:pPr marL="0" indent="0">
              <a:buNone/>
            </a:pPr>
            <a:r>
              <a:rPr lang="de-DE" sz="2400" b="1" dirty="0">
                <a:solidFill>
                  <a:srgbClr val="7D7D7D"/>
                </a:solidFill>
                <a:latin typeface="Syntax LT" pitchFamily="2" charset="0"/>
                <a:cs typeface="Syntax LT"/>
              </a:rPr>
              <a:t>=&gt; die Feldlerche brütet vor allem in  </a:t>
            </a:r>
            <a:br>
              <a:rPr lang="de-DE" sz="2400" b="1" dirty="0">
                <a:solidFill>
                  <a:srgbClr val="7D7D7D"/>
                </a:solidFill>
                <a:latin typeface="Syntax LT" pitchFamily="2" charset="0"/>
                <a:cs typeface="Syntax LT"/>
              </a:rPr>
            </a:br>
            <a:r>
              <a:rPr lang="de-DE" sz="2400" b="1" dirty="0">
                <a:solidFill>
                  <a:srgbClr val="7D7D7D"/>
                </a:solidFill>
                <a:latin typeface="Syntax LT" pitchFamily="2" charset="0"/>
                <a:cs typeface="Syntax LT"/>
              </a:rPr>
              <a:t>     den Streuflächen und nicht in der </a:t>
            </a:r>
            <a:br>
              <a:rPr lang="de-DE" sz="2400" b="1" dirty="0">
                <a:solidFill>
                  <a:srgbClr val="7D7D7D"/>
                </a:solidFill>
                <a:latin typeface="Syntax LT" pitchFamily="2" charset="0"/>
                <a:cs typeface="Syntax LT"/>
              </a:rPr>
            </a:br>
            <a:r>
              <a:rPr lang="de-DE" sz="2400" b="1" dirty="0">
                <a:solidFill>
                  <a:srgbClr val="7D7D7D"/>
                </a:solidFill>
                <a:latin typeface="Syntax LT" pitchFamily="2" charset="0"/>
                <a:cs typeface="Syntax LT"/>
              </a:rPr>
              <a:t>     normal bewirtschafteten </a:t>
            </a:r>
            <a:br>
              <a:rPr lang="de-DE" sz="2400" b="1" dirty="0">
                <a:solidFill>
                  <a:srgbClr val="7D7D7D"/>
                </a:solidFill>
                <a:latin typeface="Syntax LT" pitchFamily="2" charset="0"/>
                <a:cs typeface="Syntax LT"/>
              </a:rPr>
            </a:br>
            <a:r>
              <a:rPr lang="de-DE" sz="2400" b="1" dirty="0">
                <a:solidFill>
                  <a:srgbClr val="7D7D7D"/>
                </a:solidFill>
                <a:latin typeface="Syntax LT" pitchFamily="2" charset="0"/>
                <a:cs typeface="Syntax LT"/>
              </a:rPr>
              <a:t>     angrenzenden Fläche</a:t>
            </a:r>
          </a:p>
        </p:txBody>
      </p:sp>
      <p:sp>
        <p:nvSpPr>
          <p:cNvPr id="4" name="Textfeld 3">
            <a:extLst>
              <a:ext uri="{FF2B5EF4-FFF2-40B4-BE49-F238E27FC236}">
                <a16:creationId xmlns:a16="http://schemas.microsoft.com/office/drawing/2014/main" id="{2DF95439-20E7-4547-BAEB-139F6E75D01F}"/>
              </a:ext>
            </a:extLst>
          </p:cNvPr>
          <p:cNvSpPr txBox="1"/>
          <p:nvPr/>
        </p:nvSpPr>
        <p:spPr>
          <a:xfrm>
            <a:off x="674011" y="503851"/>
            <a:ext cx="5421989" cy="1323439"/>
          </a:xfrm>
          <a:prstGeom prst="rect">
            <a:avLst/>
          </a:prstGeom>
          <a:noFill/>
        </p:spPr>
        <p:txBody>
          <a:bodyPr wrap="square" rtlCol="0">
            <a:spAutoFit/>
          </a:bodyPr>
          <a:lstStyle/>
          <a:p>
            <a:r>
              <a:rPr lang="de-DE" sz="4000" b="1" dirty="0">
                <a:solidFill>
                  <a:srgbClr val="006EAA"/>
                </a:solidFill>
              </a:rPr>
              <a:t>Wiesenbrüterprojekt </a:t>
            </a:r>
          </a:p>
          <a:p>
            <a:r>
              <a:rPr lang="de-DE" sz="4000" b="1" dirty="0">
                <a:solidFill>
                  <a:srgbClr val="006EAA"/>
                </a:solidFill>
              </a:rPr>
              <a:t>Breitried (SZ)</a:t>
            </a:r>
          </a:p>
        </p:txBody>
      </p:sp>
      <p:sp>
        <p:nvSpPr>
          <p:cNvPr id="8" name="Textfeld 7">
            <a:extLst>
              <a:ext uri="{FF2B5EF4-FFF2-40B4-BE49-F238E27FC236}">
                <a16:creationId xmlns:a16="http://schemas.microsoft.com/office/drawing/2014/main" id="{DB621A2B-C5CC-BF4F-878F-1A1C7C02A8D0}"/>
              </a:ext>
            </a:extLst>
          </p:cNvPr>
          <p:cNvSpPr txBox="1"/>
          <p:nvPr/>
        </p:nvSpPr>
        <p:spPr>
          <a:xfrm>
            <a:off x="10443852" y="6185785"/>
            <a:ext cx="1598669" cy="540148"/>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de-DE" sz="1600" dirty="0">
                <a:solidFill>
                  <a:schemeClr val="bg1"/>
                </a:solidFill>
              </a:rPr>
              <a:t>Reviere 2017</a:t>
            </a:r>
            <a:br>
              <a:rPr lang="de-DE" sz="1600" dirty="0">
                <a:solidFill>
                  <a:schemeClr val="bg1"/>
                </a:solidFill>
              </a:rPr>
            </a:br>
            <a:r>
              <a:rPr lang="de-DE" sz="1600" dirty="0">
                <a:solidFill>
                  <a:schemeClr val="bg1"/>
                </a:solidFill>
              </a:rPr>
              <a:t>Reviere 2020</a:t>
            </a:r>
          </a:p>
        </p:txBody>
      </p:sp>
      <p:sp>
        <p:nvSpPr>
          <p:cNvPr id="11" name="Oval 10">
            <a:extLst>
              <a:ext uri="{FF2B5EF4-FFF2-40B4-BE49-F238E27FC236}">
                <a16:creationId xmlns:a16="http://schemas.microsoft.com/office/drawing/2014/main" id="{1CA3F19F-DEDE-3D42-814C-312B6796306D}"/>
              </a:ext>
            </a:extLst>
          </p:cNvPr>
          <p:cNvSpPr/>
          <p:nvPr/>
        </p:nvSpPr>
        <p:spPr>
          <a:xfrm flipV="1">
            <a:off x="10549506" y="6227798"/>
            <a:ext cx="156114" cy="156114"/>
          </a:xfrm>
          <a:prstGeom prst="ellipse">
            <a:avLst/>
          </a:prstGeom>
          <a:solidFill>
            <a:srgbClr val="00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Oval 11">
            <a:extLst>
              <a:ext uri="{FF2B5EF4-FFF2-40B4-BE49-F238E27FC236}">
                <a16:creationId xmlns:a16="http://schemas.microsoft.com/office/drawing/2014/main" id="{A92BEA9A-4286-AF46-9BF7-B350C2EE6CD3}"/>
              </a:ext>
            </a:extLst>
          </p:cNvPr>
          <p:cNvSpPr/>
          <p:nvPr/>
        </p:nvSpPr>
        <p:spPr>
          <a:xfrm flipV="1">
            <a:off x="10543210" y="6456443"/>
            <a:ext cx="156114" cy="156114"/>
          </a:xfrm>
          <a:prstGeom prst="ellipse">
            <a:avLst/>
          </a:prstGeom>
          <a:solidFill>
            <a:srgbClr val="FC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97920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0A8A0E5-7398-754B-95B7-3AC46534DFA7}"/>
              </a:ext>
            </a:extLst>
          </p:cNvPr>
          <p:cNvSpPr>
            <a:spLocks noGrp="1"/>
          </p:cNvSpPr>
          <p:nvPr>
            <p:ph idx="1"/>
          </p:nvPr>
        </p:nvSpPr>
        <p:spPr>
          <a:xfrm>
            <a:off x="838201" y="1617235"/>
            <a:ext cx="6566210" cy="2478499"/>
          </a:xfrm>
        </p:spPr>
        <p:txBody>
          <a:bodyPr wrap="square">
            <a:spAutoFit/>
          </a:bodyPr>
          <a:lstStyle/>
          <a:p>
            <a:r>
              <a:rPr lang="de-DE" sz="2400" b="1" dirty="0">
                <a:solidFill>
                  <a:srgbClr val="7D7D7D"/>
                </a:solidFill>
                <a:latin typeface="Syntax LT" pitchFamily="2" charset="0"/>
                <a:cs typeface="Syntax LT"/>
              </a:rPr>
              <a:t>2020 – 2024</a:t>
            </a:r>
          </a:p>
          <a:p>
            <a:r>
              <a:rPr lang="de-DE" sz="2400" b="1" dirty="0">
                <a:solidFill>
                  <a:srgbClr val="7D7D7D"/>
                </a:solidFill>
                <a:latin typeface="Syntax LT" pitchFamily="2" charset="0"/>
                <a:cs typeface="Syntax LT"/>
              </a:rPr>
              <a:t>neue Wege =&gt; erfolgsorientierte Abgeltung</a:t>
            </a:r>
          </a:p>
          <a:p>
            <a:r>
              <a:rPr lang="de-DE" sz="2400" b="1" dirty="0">
                <a:solidFill>
                  <a:srgbClr val="7D7D7D"/>
                </a:solidFill>
                <a:latin typeface="Syntax LT" pitchFamily="2" charset="0"/>
                <a:cs typeface="Syntax LT"/>
              </a:rPr>
              <a:t>Motivation Spielräume in normaler Bewirtschaftung besser zu nutzen</a:t>
            </a:r>
          </a:p>
          <a:p>
            <a:r>
              <a:rPr lang="de-DE" sz="2400" b="1" dirty="0">
                <a:solidFill>
                  <a:srgbClr val="7D7D7D"/>
                </a:solidFill>
                <a:latin typeface="Syntax LT" pitchFamily="2" charset="0"/>
                <a:cs typeface="Syntax LT"/>
              </a:rPr>
              <a:t>Informationsveranstaltungen und in Kleingruppen-Beratungen für </a:t>
            </a:r>
            <a:r>
              <a:rPr lang="de-DE" sz="2400" b="1" dirty="0" err="1">
                <a:solidFill>
                  <a:srgbClr val="7D7D7D"/>
                </a:solidFill>
                <a:latin typeface="Syntax LT" pitchFamily="2" charset="0"/>
                <a:cs typeface="Syntax LT"/>
              </a:rPr>
              <a:t>LandwirtInnen</a:t>
            </a:r>
            <a:endParaRPr lang="de-DE" sz="2400" b="1" dirty="0">
              <a:solidFill>
                <a:srgbClr val="7D7D7D"/>
              </a:solidFill>
              <a:latin typeface="Syntax LT" pitchFamily="2" charset="0"/>
              <a:cs typeface="Syntax LT"/>
            </a:endParaRPr>
          </a:p>
        </p:txBody>
      </p:sp>
      <p:sp>
        <p:nvSpPr>
          <p:cNvPr id="4" name="Textfeld 3">
            <a:extLst>
              <a:ext uri="{FF2B5EF4-FFF2-40B4-BE49-F238E27FC236}">
                <a16:creationId xmlns:a16="http://schemas.microsoft.com/office/drawing/2014/main" id="{2DF95439-20E7-4547-BAEB-139F6E75D01F}"/>
              </a:ext>
            </a:extLst>
          </p:cNvPr>
          <p:cNvSpPr txBox="1"/>
          <p:nvPr/>
        </p:nvSpPr>
        <p:spPr>
          <a:xfrm>
            <a:off x="674011" y="503851"/>
            <a:ext cx="11213189" cy="707886"/>
          </a:xfrm>
          <a:prstGeom prst="rect">
            <a:avLst/>
          </a:prstGeom>
          <a:noFill/>
        </p:spPr>
        <p:txBody>
          <a:bodyPr wrap="square" rtlCol="0">
            <a:spAutoFit/>
          </a:bodyPr>
          <a:lstStyle/>
          <a:p>
            <a:r>
              <a:rPr lang="de-DE" sz="4000" b="1" dirty="0">
                <a:solidFill>
                  <a:srgbClr val="006EAA"/>
                </a:solidFill>
              </a:rPr>
              <a:t>Feldlerchenprojekt in den Kantonen AG, ZH und BE</a:t>
            </a:r>
          </a:p>
        </p:txBody>
      </p:sp>
      <p:pic>
        <p:nvPicPr>
          <p:cNvPr id="5" name="Grafik 4" descr="Ein Bild, das Gras, Himmel, draußen, Feld enthält.&#10;&#10;Automatisch generierte Beschreibung">
            <a:extLst>
              <a:ext uri="{FF2B5EF4-FFF2-40B4-BE49-F238E27FC236}">
                <a16:creationId xmlns:a16="http://schemas.microsoft.com/office/drawing/2014/main" id="{27BD23FF-2591-AE4C-B509-263AAD2E45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426464"/>
            <a:ext cx="12192000" cy="2478499"/>
          </a:xfrm>
          <a:prstGeom prst="rect">
            <a:avLst/>
          </a:prstGeom>
        </p:spPr>
      </p:pic>
      <p:pic>
        <p:nvPicPr>
          <p:cNvPr id="8" name="Grafik 7" descr="Ein Bild, das Pflanze, draußen, Gras enthält.&#10;&#10;Automatisch generierte Beschreibung">
            <a:extLst>
              <a:ext uri="{FF2B5EF4-FFF2-40B4-BE49-F238E27FC236}">
                <a16:creationId xmlns:a16="http://schemas.microsoft.com/office/drawing/2014/main" id="{CCB8F1FD-ACD8-7547-AF98-EA5F57CC59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7935272" y="2648234"/>
            <a:ext cx="5507660" cy="3005797"/>
          </a:xfrm>
          <a:prstGeom prst="rect">
            <a:avLst/>
          </a:prstGeom>
        </p:spPr>
      </p:pic>
      <p:pic>
        <p:nvPicPr>
          <p:cNvPr id="9" name="Bild 1" descr="Logo-SVS-new-quadr-gross.png">
            <a:extLst>
              <a:ext uri="{FF2B5EF4-FFF2-40B4-BE49-F238E27FC236}">
                <a16:creationId xmlns:a16="http://schemas.microsoft.com/office/drawing/2014/main" id="{0AF795E4-504B-7D42-89FE-598979406A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1008707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aus Holz, Holz enthält.&#10;&#10;Automatisch generierte Beschreibung">
            <a:extLst>
              <a:ext uri="{FF2B5EF4-FFF2-40B4-BE49-F238E27FC236}">
                <a16:creationId xmlns:a16="http://schemas.microsoft.com/office/drawing/2014/main" id="{BDFCE85D-C334-D443-8283-B3A9EAF254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84138"/>
            <a:ext cx="12192000" cy="5484413"/>
          </a:xfrm>
          <a:prstGeom prst="rect">
            <a:avLst/>
          </a:prstGeom>
        </p:spPr>
      </p:pic>
      <p:sp>
        <p:nvSpPr>
          <p:cNvPr id="2" name="Textfeld 1">
            <a:extLst>
              <a:ext uri="{FF2B5EF4-FFF2-40B4-BE49-F238E27FC236}">
                <a16:creationId xmlns:a16="http://schemas.microsoft.com/office/drawing/2014/main" id="{059B9221-5AD2-1B44-A3CB-EFACEAFBA666}"/>
              </a:ext>
            </a:extLst>
          </p:cNvPr>
          <p:cNvSpPr txBox="1"/>
          <p:nvPr/>
        </p:nvSpPr>
        <p:spPr>
          <a:xfrm>
            <a:off x="895350" y="2228671"/>
            <a:ext cx="10077450" cy="2981815"/>
          </a:xfrm>
          <a:prstGeom prst="rect">
            <a:avLst/>
          </a:prstGeom>
          <a:solidFill>
            <a:schemeClr val="bg1">
              <a:alpha val="70000"/>
            </a:schemeClr>
          </a:solidFill>
        </p:spPr>
        <p:txBody>
          <a:bodyPr vert="horz" lIns="91440" tIns="180000" rIns="91440" bIns="36000" rtlCol="0">
            <a:spAutoFit/>
          </a:bodyPr>
          <a:lstStyle>
            <a:lvl1pPr indent="0">
              <a:lnSpc>
                <a:spcPct val="90000"/>
              </a:lnSpc>
              <a:spcBef>
                <a:spcPts val="1000"/>
              </a:spcBef>
              <a:buFont typeface="Arial" panose="020B0604020202020204" pitchFamily="34" charset="0"/>
              <a:buNone/>
              <a:defRPr sz="2400" b="1">
                <a:solidFill>
                  <a:srgbClr val="7D7D7D"/>
                </a:solidFill>
                <a:latin typeface="Syntax LT" pitchFamily="2" charset="0"/>
                <a:cs typeface="Syntax 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de-DE" dirty="0">
                <a:solidFill>
                  <a:schemeClr val="tx1">
                    <a:lumMod val="65000"/>
                    <a:lumOff val="35000"/>
                  </a:schemeClr>
                </a:solidFill>
              </a:rPr>
              <a:t>Arten- und Lebensraumvielfalt soll gesichert und gewährleistet werden</a:t>
            </a:r>
          </a:p>
          <a:p>
            <a:pPr marL="342900" indent="-342900">
              <a:buFont typeface="Arial" panose="020B0604020202020204" pitchFamily="34" charset="0"/>
              <a:buChar char="•"/>
            </a:pPr>
            <a:r>
              <a:rPr lang="de-DE" dirty="0">
                <a:solidFill>
                  <a:schemeClr val="tx1">
                    <a:lumMod val="65000"/>
                    <a:lumOff val="35000"/>
                  </a:schemeClr>
                </a:solidFill>
              </a:rPr>
              <a:t>Genetische Vielfalt einheimischer, wildlebender Arten soll erhalten und gefördert werden</a:t>
            </a:r>
          </a:p>
          <a:p>
            <a:pPr marL="342900" indent="-342900">
              <a:buFont typeface="Arial" panose="020B0604020202020204" pitchFamily="34" charset="0"/>
              <a:buChar char="•"/>
            </a:pPr>
            <a:r>
              <a:rPr lang="de-DE" dirty="0">
                <a:solidFill>
                  <a:schemeClr val="tx1">
                    <a:lumMod val="65000"/>
                    <a:lumOff val="35000"/>
                  </a:schemeClr>
                </a:solidFill>
              </a:rPr>
              <a:t>Die von der Biodiversität erbrachten Ökosystemleistungen sollen bewahrt und gefördert werden</a:t>
            </a:r>
          </a:p>
          <a:p>
            <a:endParaRPr lang="de-DE" sz="1800" dirty="0">
              <a:solidFill>
                <a:schemeClr val="tx1">
                  <a:lumMod val="65000"/>
                  <a:lumOff val="35000"/>
                </a:schemeClr>
              </a:solidFill>
            </a:endParaRPr>
          </a:p>
          <a:p>
            <a:r>
              <a:rPr lang="de-DE" dirty="0">
                <a:solidFill>
                  <a:schemeClr val="tx1">
                    <a:lumMod val="65000"/>
                    <a:lumOff val="35000"/>
                  </a:schemeClr>
                </a:solidFill>
              </a:rPr>
              <a:t>							Bund, 2016</a:t>
            </a:r>
          </a:p>
        </p:txBody>
      </p:sp>
      <p:sp>
        <p:nvSpPr>
          <p:cNvPr id="8" name="Textfeld 7">
            <a:extLst>
              <a:ext uri="{FF2B5EF4-FFF2-40B4-BE49-F238E27FC236}">
                <a16:creationId xmlns:a16="http://schemas.microsoft.com/office/drawing/2014/main" id="{6BBC80C5-C9D6-AF40-8CD5-7F207C7A9370}"/>
              </a:ext>
            </a:extLst>
          </p:cNvPr>
          <p:cNvSpPr txBox="1"/>
          <p:nvPr/>
        </p:nvSpPr>
        <p:spPr>
          <a:xfrm>
            <a:off x="674011" y="503851"/>
            <a:ext cx="9645645" cy="707886"/>
          </a:xfrm>
          <a:prstGeom prst="rect">
            <a:avLst/>
          </a:prstGeom>
          <a:noFill/>
        </p:spPr>
        <p:txBody>
          <a:bodyPr wrap="square" rtlCol="0">
            <a:spAutoFit/>
          </a:bodyPr>
          <a:lstStyle/>
          <a:p>
            <a:r>
              <a:rPr lang="de-DE" sz="4000" b="1" dirty="0">
                <a:solidFill>
                  <a:srgbClr val="006EAA"/>
                </a:solidFill>
                <a:latin typeface="Syntax LT" pitchFamily="2" charset="0"/>
              </a:rPr>
              <a:t>Umweltziele Landwirtschaft (UZL)</a:t>
            </a:r>
          </a:p>
        </p:txBody>
      </p:sp>
      <p:pic>
        <p:nvPicPr>
          <p:cNvPr id="6" name="Bild 1" descr="Logo-SVS-new-quadr-gross.png">
            <a:extLst>
              <a:ext uri="{FF2B5EF4-FFF2-40B4-BE49-F238E27FC236}">
                <a16:creationId xmlns:a16="http://schemas.microsoft.com/office/drawing/2014/main" id="{67CA66D8-A33E-744B-9988-069A261E39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187146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A9469634-4B99-B74B-89D8-289C33B9F879}"/>
              </a:ext>
            </a:extLst>
          </p:cNvPr>
          <p:cNvSpPr>
            <a:spLocks noGrp="1"/>
          </p:cNvSpPr>
          <p:nvPr>
            <p:ph idx="4294967295"/>
          </p:nvPr>
        </p:nvSpPr>
        <p:spPr>
          <a:xfrm>
            <a:off x="838800" y="2400300"/>
            <a:ext cx="6434138" cy="3830638"/>
          </a:xfrm>
        </p:spPr>
        <p:txBody>
          <a:bodyPr>
            <a:normAutofit/>
          </a:bodyPr>
          <a:lstStyle/>
          <a:p>
            <a:pPr marL="0" indent="0">
              <a:buNone/>
            </a:pPr>
            <a:r>
              <a:rPr lang="de-DE" sz="2400" b="1" dirty="0">
                <a:solidFill>
                  <a:srgbClr val="7D7D7D"/>
                </a:solidFill>
                <a:latin typeface="Syntax LT" pitchFamily="2" charset="0"/>
                <a:cs typeface="Syntax LT"/>
              </a:rPr>
              <a:t>1. Biodiversitätsverlust</a:t>
            </a:r>
          </a:p>
          <a:p>
            <a:r>
              <a:rPr lang="de-DE" sz="2400" b="1" dirty="0">
                <a:solidFill>
                  <a:srgbClr val="7D7D7D"/>
                </a:solidFill>
                <a:latin typeface="Syntax LT" pitchFamily="2" charset="0"/>
                <a:cs typeface="Syntax LT"/>
              </a:rPr>
              <a:t>aufgrund Verlust von Lebensräumen und sinkender Lebensraumqualität noch nicht gestoppt</a:t>
            </a:r>
          </a:p>
          <a:p>
            <a:r>
              <a:rPr lang="de-DE" sz="2400" b="1" dirty="0">
                <a:solidFill>
                  <a:srgbClr val="7D7D7D"/>
                </a:solidFill>
                <a:latin typeface="Syntax LT" pitchFamily="2" charset="0"/>
                <a:cs typeface="Syntax LT"/>
              </a:rPr>
              <a:t>Fläche und Qualität der meisten Lebensräume ungenügend</a:t>
            </a:r>
          </a:p>
          <a:p>
            <a:r>
              <a:rPr lang="de-DE" sz="2400" b="1" dirty="0">
                <a:solidFill>
                  <a:srgbClr val="7D7D7D"/>
                </a:solidFill>
                <a:latin typeface="Syntax LT" pitchFamily="2" charset="0"/>
                <a:cs typeface="Syntax LT"/>
              </a:rPr>
              <a:t>Anteil gefährdeter Arten bleibt fast gleich</a:t>
            </a:r>
          </a:p>
          <a:p>
            <a:endParaRPr lang="de-DE" sz="2400" b="1" dirty="0">
              <a:solidFill>
                <a:srgbClr val="7D7D7D"/>
              </a:solidFill>
              <a:latin typeface="Syntax LT" pitchFamily="2" charset="0"/>
              <a:cs typeface="Syntax LT"/>
            </a:endParaRPr>
          </a:p>
          <a:p>
            <a:pPr marL="0" indent="0">
              <a:buNone/>
            </a:pPr>
            <a:r>
              <a:rPr lang="de-DE" sz="2400" b="1" dirty="0">
                <a:solidFill>
                  <a:srgbClr val="7D7D7D"/>
                </a:solidFill>
                <a:latin typeface="Syntax LT" pitchFamily="2" charset="0"/>
                <a:cs typeface="Syntax LT"/>
              </a:rPr>
              <a:t>=&gt;  Ziel verfehlt</a:t>
            </a:r>
          </a:p>
        </p:txBody>
      </p:sp>
      <p:sp>
        <p:nvSpPr>
          <p:cNvPr id="4" name="Inhaltsplatzhalter 2">
            <a:extLst>
              <a:ext uri="{FF2B5EF4-FFF2-40B4-BE49-F238E27FC236}">
                <a16:creationId xmlns:a16="http://schemas.microsoft.com/office/drawing/2014/main" id="{54E3CEAB-BE10-D748-A41D-2386E7C12643}"/>
              </a:ext>
            </a:extLst>
          </p:cNvPr>
          <p:cNvSpPr txBox="1">
            <a:spLocks/>
          </p:cNvSpPr>
          <p:nvPr/>
        </p:nvSpPr>
        <p:spPr>
          <a:xfrm>
            <a:off x="879410" y="1616903"/>
            <a:ext cx="11009243" cy="48827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7D7D7D"/>
                </a:solidFill>
                <a:latin typeface="Syntax LT"/>
                <a:cs typeface="Syntax LT"/>
              </a:rPr>
              <a:t>Ziele – Werden sie erreicht?</a:t>
            </a:r>
          </a:p>
        </p:txBody>
      </p:sp>
      <p:sp>
        <p:nvSpPr>
          <p:cNvPr id="7" name="Textfeld 6">
            <a:extLst>
              <a:ext uri="{FF2B5EF4-FFF2-40B4-BE49-F238E27FC236}">
                <a16:creationId xmlns:a16="http://schemas.microsoft.com/office/drawing/2014/main" id="{16093A0C-0356-3A44-A317-37CC1EDFA0BB}"/>
              </a:ext>
            </a:extLst>
          </p:cNvPr>
          <p:cNvSpPr txBox="1"/>
          <p:nvPr/>
        </p:nvSpPr>
        <p:spPr>
          <a:xfrm>
            <a:off x="674011" y="503851"/>
            <a:ext cx="9645645" cy="707886"/>
          </a:xfrm>
          <a:prstGeom prst="rect">
            <a:avLst/>
          </a:prstGeom>
          <a:noFill/>
        </p:spPr>
        <p:txBody>
          <a:bodyPr wrap="square" rtlCol="0">
            <a:spAutoFit/>
          </a:bodyPr>
          <a:lstStyle/>
          <a:p>
            <a:r>
              <a:rPr lang="de-DE" sz="4000" b="1" dirty="0">
                <a:solidFill>
                  <a:srgbClr val="006EAA"/>
                </a:solidFill>
                <a:latin typeface="Syntax LT" pitchFamily="2" charset="0"/>
              </a:rPr>
              <a:t>Umweltziele Landwirtschaft (UZL)</a:t>
            </a:r>
          </a:p>
        </p:txBody>
      </p:sp>
      <p:pic>
        <p:nvPicPr>
          <p:cNvPr id="8" name="Grafik 7" descr="Ein Bild, das Vogel, draußen, aus Holz, Holz enthält.&#10;&#10;Automatisch generierte Beschreibung">
            <a:extLst>
              <a:ext uri="{FF2B5EF4-FFF2-40B4-BE49-F238E27FC236}">
                <a16:creationId xmlns:a16="http://schemas.microsoft.com/office/drawing/2014/main" id="{A65E27B4-EE19-F247-A4BC-8EF85B541F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7709094" y="1211737"/>
            <a:ext cx="4482905" cy="5646263"/>
          </a:xfrm>
          <a:prstGeom prst="rect">
            <a:avLst/>
          </a:prstGeom>
        </p:spPr>
      </p:pic>
    </p:spTree>
    <p:extLst>
      <p:ext uri="{BB962C8B-B14F-4D97-AF65-F5344CB8AC3E}">
        <p14:creationId xmlns:p14="http://schemas.microsoft.com/office/powerpoint/2010/main" val="392846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A9469634-4B99-B74B-89D8-289C33B9F879}"/>
              </a:ext>
            </a:extLst>
          </p:cNvPr>
          <p:cNvSpPr>
            <a:spLocks noGrp="1"/>
          </p:cNvSpPr>
          <p:nvPr>
            <p:ph idx="4294967295"/>
          </p:nvPr>
        </p:nvSpPr>
        <p:spPr>
          <a:xfrm>
            <a:off x="838800" y="2354263"/>
            <a:ext cx="6688138" cy="2974975"/>
          </a:xfrm>
        </p:spPr>
        <p:txBody>
          <a:bodyPr wrap="square">
            <a:spAutoFit/>
          </a:bodyPr>
          <a:lstStyle/>
          <a:p>
            <a:pPr marL="0" indent="0">
              <a:lnSpc>
                <a:spcPct val="100000"/>
              </a:lnSpc>
              <a:buNone/>
            </a:pPr>
            <a:r>
              <a:rPr lang="de-DE" sz="2400" b="1" dirty="0">
                <a:solidFill>
                  <a:srgbClr val="7D7D7D"/>
                </a:solidFill>
                <a:latin typeface="Syntax LT" pitchFamily="2" charset="0"/>
                <a:cs typeface="Syntax LT"/>
              </a:rPr>
              <a:t>2. Genetische Vielfalt</a:t>
            </a:r>
          </a:p>
          <a:p>
            <a:pPr>
              <a:lnSpc>
                <a:spcPct val="100000"/>
              </a:lnSpc>
            </a:pPr>
            <a:r>
              <a:rPr lang="de-DE" sz="2400" b="1" dirty="0">
                <a:solidFill>
                  <a:srgbClr val="7D7D7D"/>
                </a:solidFill>
                <a:latin typeface="Syntax LT" pitchFamily="2" charset="0"/>
                <a:cs typeface="Syntax LT"/>
              </a:rPr>
              <a:t>aufgrund Schrumpfen oder Verschwinden von Populationen vermutlich sinkend</a:t>
            </a:r>
            <a:endParaRPr lang="de-DE" sz="1000" b="1" dirty="0">
              <a:solidFill>
                <a:srgbClr val="7D7D7D"/>
              </a:solidFill>
              <a:latin typeface="Syntax LT" pitchFamily="2" charset="0"/>
              <a:cs typeface="Syntax LT"/>
            </a:endParaRPr>
          </a:p>
          <a:p>
            <a:pPr>
              <a:lnSpc>
                <a:spcPct val="100000"/>
              </a:lnSpc>
            </a:pPr>
            <a:r>
              <a:rPr lang="de-DE" sz="2400" b="1" dirty="0">
                <a:solidFill>
                  <a:srgbClr val="7D7D7D"/>
                </a:solidFill>
                <a:latin typeface="Syntax LT" pitchFamily="2" charset="0"/>
                <a:cs typeface="Syntax LT"/>
              </a:rPr>
              <a:t>ist weiterhin bedroht, viele Landnutzungen wirken sich negativ auf Ökosysteme aus</a:t>
            </a:r>
          </a:p>
          <a:p>
            <a:pPr>
              <a:lnSpc>
                <a:spcPct val="100000"/>
              </a:lnSpc>
            </a:pPr>
            <a:endParaRPr lang="de-DE" sz="1000" b="1" dirty="0">
              <a:solidFill>
                <a:srgbClr val="7D7D7D"/>
              </a:solidFill>
              <a:latin typeface="Syntax LT" pitchFamily="2" charset="0"/>
              <a:cs typeface="Syntax LT"/>
            </a:endParaRPr>
          </a:p>
          <a:p>
            <a:pPr marL="0" indent="0">
              <a:lnSpc>
                <a:spcPct val="100000"/>
              </a:lnSpc>
              <a:buNone/>
            </a:pPr>
            <a:r>
              <a:rPr lang="de-DE" sz="2400" b="1" dirty="0">
                <a:solidFill>
                  <a:srgbClr val="7D7D7D"/>
                </a:solidFill>
                <a:latin typeface="Syntax LT" pitchFamily="2" charset="0"/>
                <a:cs typeface="Syntax LT"/>
              </a:rPr>
              <a:t>=&gt;  Ziel verfehlt</a:t>
            </a:r>
          </a:p>
        </p:txBody>
      </p:sp>
      <p:sp>
        <p:nvSpPr>
          <p:cNvPr id="7" name="Inhaltsplatzhalter 2">
            <a:extLst>
              <a:ext uri="{FF2B5EF4-FFF2-40B4-BE49-F238E27FC236}">
                <a16:creationId xmlns:a16="http://schemas.microsoft.com/office/drawing/2014/main" id="{132DE2E6-9153-9841-B5D4-08CE4F8CDAD7}"/>
              </a:ext>
            </a:extLst>
          </p:cNvPr>
          <p:cNvSpPr txBox="1">
            <a:spLocks/>
          </p:cNvSpPr>
          <p:nvPr/>
        </p:nvSpPr>
        <p:spPr>
          <a:xfrm>
            <a:off x="879410" y="1616903"/>
            <a:ext cx="11009243" cy="48827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7D7D7D"/>
                </a:solidFill>
                <a:latin typeface="Syntax LT"/>
                <a:cs typeface="Syntax LT"/>
              </a:rPr>
              <a:t>Ziele – Werden sie erreicht?</a:t>
            </a:r>
          </a:p>
        </p:txBody>
      </p:sp>
      <p:pic>
        <p:nvPicPr>
          <p:cNvPr id="3" name="Grafik 2" descr="Ein Bild, das Vogel, draußen, aus Holz, Holz enthält.&#10;&#10;Automatisch generierte Beschreibung">
            <a:extLst>
              <a:ext uri="{FF2B5EF4-FFF2-40B4-BE49-F238E27FC236}">
                <a16:creationId xmlns:a16="http://schemas.microsoft.com/office/drawing/2014/main" id="{BC7AA440-A169-5049-9094-9E8269B742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7709094" y="1211737"/>
            <a:ext cx="4482905" cy="5646263"/>
          </a:xfrm>
          <a:prstGeom prst="rect">
            <a:avLst/>
          </a:prstGeom>
        </p:spPr>
      </p:pic>
      <p:sp>
        <p:nvSpPr>
          <p:cNvPr id="8" name="Textfeld 7">
            <a:extLst>
              <a:ext uri="{FF2B5EF4-FFF2-40B4-BE49-F238E27FC236}">
                <a16:creationId xmlns:a16="http://schemas.microsoft.com/office/drawing/2014/main" id="{05276F97-6106-B04F-AAB3-145835F5600C}"/>
              </a:ext>
            </a:extLst>
          </p:cNvPr>
          <p:cNvSpPr txBox="1"/>
          <p:nvPr/>
        </p:nvSpPr>
        <p:spPr>
          <a:xfrm>
            <a:off x="674011" y="503851"/>
            <a:ext cx="9645645" cy="707886"/>
          </a:xfrm>
          <a:prstGeom prst="rect">
            <a:avLst/>
          </a:prstGeom>
          <a:noFill/>
        </p:spPr>
        <p:txBody>
          <a:bodyPr wrap="square" rtlCol="0">
            <a:spAutoFit/>
          </a:bodyPr>
          <a:lstStyle/>
          <a:p>
            <a:r>
              <a:rPr lang="de-DE" sz="4000" b="1" dirty="0">
                <a:solidFill>
                  <a:srgbClr val="006EAA"/>
                </a:solidFill>
                <a:latin typeface="Syntax LT" pitchFamily="2" charset="0"/>
              </a:rPr>
              <a:t>Umweltziele Landwirtschaft (UZL)</a:t>
            </a:r>
          </a:p>
        </p:txBody>
      </p:sp>
    </p:spTree>
    <p:extLst>
      <p:ext uri="{BB962C8B-B14F-4D97-AF65-F5344CB8AC3E}">
        <p14:creationId xmlns:p14="http://schemas.microsoft.com/office/powerpoint/2010/main" val="3275341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1" y="5766021"/>
            <a:ext cx="1346420" cy="10919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Bild 1" descr="Bildschirmfoto 2016-09-10 um 18.05.03.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7910" y="-1"/>
            <a:ext cx="10856181" cy="6858001"/>
          </a:xfrm>
          <a:prstGeom prst="rect">
            <a:avLst/>
          </a:prstGeom>
        </p:spPr>
      </p:pic>
      <p:sp>
        <p:nvSpPr>
          <p:cNvPr id="3" name="Textfeld 2"/>
          <p:cNvSpPr txBox="1"/>
          <p:nvPr/>
        </p:nvSpPr>
        <p:spPr>
          <a:xfrm>
            <a:off x="1827773" y="2828493"/>
            <a:ext cx="8568952" cy="1077218"/>
          </a:xfrm>
          <a:prstGeom prst="rect">
            <a:avLst/>
          </a:prstGeom>
          <a:solidFill>
            <a:schemeClr val="bg1">
              <a:alpha val="70000"/>
            </a:schemeClr>
          </a:solidFill>
          <a:ln>
            <a:noFill/>
          </a:ln>
        </p:spPr>
        <p:txBody>
          <a:bodyPr wrap="square" rtlCol="0">
            <a:spAutoFit/>
          </a:bodyPr>
          <a:lstStyle/>
          <a:p>
            <a:pPr algn="ctr"/>
            <a:r>
              <a:rPr lang="de-DE" sz="3200" b="1" dirty="0"/>
              <a:t>Ökologische Infrastruktur für die Schweiz – </a:t>
            </a:r>
          </a:p>
          <a:p>
            <a:pPr algn="ctr"/>
            <a:r>
              <a:rPr lang="de-DE" sz="3200" b="1" dirty="0"/>
              <a:t>Die Zukunft für Feldlerche &amp; Co</a:t>
            </a:r>
          </a:p>
        </p:txBody>
      </p:sp>
    </p:spTree>
    <p:extLst>
      <p:ext uri="{BB962C8B-B14F-4D97-AF65-F5344CB8AC3E}">
        <p14:creationId xmlns:p14="http://schemas.microsoft.com/office/powerpoint/2010/main" val="3420536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599" y="1600438"/>
            <a:ext cx="10796802" cy="913199"/>
          </a:xfrm>
          <a:prstGeom prst="rect">
            <a:avLst/>
          </a:prstGeom>
          <a:noFill/>
          <a:ln w="25400">
            <a:solidFill>
              <a:srgbClr val="7D7D7D"/>
            </a:solidFill>
          </a:ln>
        </p:spPr>
        <p:txBody>
          <a:bodyPr wrap="none" rtlCol="0">
            <a:spAutoFit/>
          </a:bodyPr>
          <a:lstStyle/>
          <a:p>
            <a:pPr algn="ctr"/>
            <a:r>
              <a:rPr lang="de-DE" sz="2667" b="1" dirty="0">
                <a:solidFill>
                  <a:srgbClr val="7D7D7D"/>
                </a:solidFill>
              </a:rPr>
              <a:t>Die Ökologische Infrastruktur ist ein </a:t>
            </a:r>
            <a:r>
              <a:rPr lang="de-DE" sz="2667" b="1" dirty="0"/>
              <a:t>landesweites</a:t>
            </a:r>
            <a:r>
              <a:rPr lang="de-DE" sz="2667" b="1" dirty="0">
                <a:solidFill>
                  <a:srgbClr val="7D7D7D"/>
                </a:solidFill>
              </a:rPr>
              <a:t>, </a:t>
            </a:r>
            <a:r>
              <a:rPr lang="de-DE" sz="2667" b="1" dirty="0"/>
              <a:t>kohärentes</a:t>
            </a:r>
            <a:r>
              <a:rPr lang="de-DE" sz="2667" b="1" dirty="0">
                <a:solidFill>
                  <a:srgbClr val="7D7D7D"/>
                </a:solidFill>
              </a:rPr>
              <a:t> und</a:t>
            </a:r>
          </a:p>
          <a:p>
            <a:pPr algn="ctr"/>
            <a:r>
              <a:rPr lang="de-DE" sz="2667" b="1" dirty="0"/>
              <a:t>wirksames</a:t>
            </a:r>
            <a:r>
              <a:rPr lang="de-DE" sz="2667" b="1" dirty="0">
                <a:solidFill>
                  <a:srgbClr val="7D7D7D"/>
                </a:solidFill>
              </a:rPr>
              <a:t> Netzwerk von Flächen, welche für die </a:t>
            </a:r>
            <a:r>
              <a:rPr lang="de-DE" sz="2667" b="1" dirty="0"/>
              <a:t>Biodiversität</a:t>
            </a:r>
            <a:r>
              <a:rPr lang="de-DE" sz="2667" b="1" dirty="0">
                <a:solidFill>
                  <a:srgbClr val="7D7D7D"/>
                </a:solidFill>
              </a:rPr>
              <a:t> wichtig sind.</a:t>
            </a:r>
            <a:endParaRPr lang="en-US" sz="2667" b="1" dirty="0">
              <a:solidFill>
                <a:srgbClr val="7D7D7D"/>
              </a:solidFill>
            </a:endParaRPr>
          </a:p>
        </p:txBody>
      </p:sp>
      <p:sp>
        <p:nvSpPr>
          <p:cNvPr id="3" name="TextBox 2"/>
          <p:cNvSpPr txBox="1"/>
          <p:nvPr/>
        </p:nvSpPr>
        <p:spPr>
          <a:xfrm>
            <a:off x="1649625" y="2705971"/>
            <a:ext cx="1794530" cy="502766"/>
          </a:xfrm>
          <a:prstGeom prst="rect">
            <a:avLst/>
          </a:prstGeom>
          <a:noFill/>
        </p:spPr>
        <p:txBody>
          <a:bodyPr wrap="none" rtlCol="0">
            <a:spAutoFit/>
          </a:bodyPr>
          <a:lstStyle/>
          <a:p>
            <a:r>
              <a:rPr lang="de-DE" sz="2667" b="1" dirty="0">
                <a:solidFill>
                  <a:srgbClr val="7D7D7D"/>
                </a:solidFill>
              </a:rPr>
              <a:t>Landesweit</a:t>
            </a:r>
            <a:endParaRPr lang="en-US" sz="2667" b="1" dirty="0">
              <a:solidFill>
                <a:srgbClr val="7D7D7D"/>
              </a:solidFill>
            </a:endParaRPr>
          </a:p>
        </p:txBody>
      </p:sp>
      <p:sp>
        <p:nvSpPr>
          <p:cNvPr id="6" name="TextBox 5"/>
          <p:cNvSpPr txBox="1"/>
          <p:nvPr/>
        </p:nvSpPr>
        <p:spPr>
          <a:xfrm>
            <a:off x="3527837" y="3326595"/>
            <a:ext cx="1489831" cy="502766"/>
          </a:xfrm>
          <a:prstGeom prst="rect">
            <a:avLst/>
          </a:prstGeom>
          <a:noFill/>
        </p:spPr>
        <p:txBody>
          <a:bodyPr wrap="none" rtlCol="0">
            <a:spAutoFit/>
          </a:bodyPr>
          <a:lstStyle/>
          <a:p>
            <a:r>
              <a:rPr lang="de-DE" sz="2667" b="1" dirty="0">
                <a:solidFill>
                  <a:srgbClr val="7D7D7D"/>
                </a:solidFill>
              </a:rPr>
              <a:t>Kohärent</a:t>
            </a:r>
            <a:endParaRPr lang="en-US" sz="2667" b="1" dirty="0">
              <a:solidFill>
                <a:srgbClr val="7D7D7D"/>
              </a:solidFill>
            </a:endParaRPr>
          </a:p>
        </p:txBody>
      </p:sp>
      <p:sp>
        <p:nvSpPr>
          <p:cNvPr id="7" name="TextBox 6"/>
          <p:cNvSpPr txBox="1"/>
          <p:nvPr/>
        </p:nvSpPr>
        <p:spPr>
          <a:xfrm>
            <a:off x="5236416" y="3780717"/>
            <a:ext cx="1444626" cy="502766"/>
          </a:xfrm>
          <a:prstGeom prst="rect">
            <a:avLst/>
          </a:prstGeom>
          <a:noFill/>
        </p:spPr>
        <p:txBody>
          <a:bodyPr wrap="none" rtlCol="0">
            <a:spAutoFit/>
          </a:bodyPr>
          <a:lstStyle/>
          <a:p>
            <a:r>
              <a:rPr lang="de-DE" sz="2667" b="1" dirty="0">
                <a:solidFill>
                  <a:srgbClr val="7D7D7D"/>
                </a:solidFill>
              </a:rPr>
              <a:t>Wirksam</a:t>
            </a:r>
            <a:endParaRPr lang="en-US" sz="2667" b="1" dirty="0">
              <a:solidFill>
                <a:srgbClr val="7D7D7D"/>
              </a:solidFill>
            </a:endParaRPr>
          </a:p>
        </p:txBody>
      </p:sp>
      <p:sp>
        <p:nvSpPr>
          <p:cNvPr id="8" name="TextBox 7"/>
          <p:cNvSpPr txBox="1"/>
          <p:nvPr/>
        </p:nvSpPr>
        <p:spPr>
          <a:xfrm>
            <a:off x="6769573" y="4258927"/>
            <a:ext cx="2323072" cy="502766"/>
          </a:xfrm>
          <a:prstGeom prst="rect">
            <a:avLst/>
          </a:prstGeom>
          <a:noFill/>
        </p:spPr>
        <p:txBody>
          <a:bodyPr wrap="none" rtlCol="0">
            <a:spAutoFit/>
          </a:bodyPr>
          <a:lstStyle/>
          <a:p>
            <a:r>
              <a:rPr lang="de-DE" sz="2133" b="1" dirty="0">
                <a:solidFill>
                  <a:srgbClr val="7D7D7D"/>
                </a:solidFill>
                <a:sym typeface="Wingdings" pitchFamily="2" charset="2"/>
              </a:rPr>
              <a:t></a:t>
            </a:r>
            <a:r>
              <a:rPr lang="de-DE" sz="2667" b="1" dirty="0">
                <a:solidFill>
                  <a:srgbClr val="7D7D7D"/>
                </a:solidFill>
              </a:rPr>
              <a:t> Biodiversität</a:t>
            </a:r>
            <a:endParaRPr lang="en-US" sz="2667" b="1" dirty="0">
              <a:solidFill>
                <a:srgbClr val="7D7D7D"/>
              </a:solidFill>
            </a:endParaRPr>
          </a:p>
        </p:txBody>
      </p:sp>
      <p:sp>
        <p:nvSpPr>
          <p:cNvPr id="5" name="TextBox 4"/>
          <p:cNvSpPr txBox="1"/>
          <p:nvPr/>
        </p:nvSpPr>
        <p:spPr>
          <a:xfrm>
            <a:off x="377975" y="5239492"/>
            <a:ext cx="11482054" cy="461665"/>
          </a:xfrm>
          <a:prstGeom prst="rect">
            <a:avLst/>
          </a:prstGeom>
          <a:noFill/>
        </p:spPr>
        <p:txBody>
          <a:bodyPr wrap="none" rtlCol="0">
            <a:spAutoFit/>
          </a:bodyPr>
          <a:lstStyle/>
          <a:p>
            <a:pPr algn="ctr"/>
            <a:r>
              <a:rPr lang="de-DE" sz="2400" b="1" dirty="0">
                <a:solidFill>
                  <a:srgbClr val="7D7D7D"/>
                </a:solidFill>
              </a:rPr>
              <a:t>Das Netzwerk wird auf nationaler, kantonaler und lokaler Ebene geplant und umgesetzt. </a:t>
            </a:r>
            <a:endParaRPr lang="en-US" sz="2400" b="1" dirty="0">
              <a:solidFill>
                <a:srgbClr val="7D7D7D"/>
              </a:solidFill>
            </a:endParaRPr>
          </a:p>
        </p:txBody>
      </p:sp>
      <p:sp>
        <p:nvSpPr>
          <p:cNvPr id="10" name="Textfeld 9">
            <a:extLst>
              <a:ext uri="{FF2B5EF4-FFF2-40B4-BE49-F238E27FC236}">
                <a16:creationId xmlns:a16="http://schemas.microsoft.com/office/drawing/2014/main" id="{3AE15F8E-6333-4848-B8D6-EC18A58FBF94}"/>
              </a:ext>
            </a:extLst>
          </p:cNvPr>
          <p:cNvSpPr txBox="1"/>
          <p:nvPr/>
        </p:nvSpPr>
        <p:spPr>
          <a:xfrm>
            <a:off x="674011" y="503851"/>
            <a:ext cx="9523874" cy="707886"/>
          </a:xfrm>
          <a:prstGeom prst="rect">
            <a:avLst/>
          </a:prstGeom>
          <a:noFill/>
        </p:spPr>
        <p:txBody>
          <a:bodyPr wrap="square" rtlCol="0">
            <a:spAutoFit/>
          </a:bodyPr>
          <a:lstStyle/>
          <a:p>
            <a:r>
              <a:rPr lang="de-DE" sz="4000" b="1" dirty="0">
                <a:solidFill>
                  <a:srgbClr val="006EAA"/>
                </a:solidFill>
              </a:rPr>
              <a:t>Ökologische Infrastruktur - Definition</a:t>
            </a:r>
          </a:p>
        </p:txBody>
      </p:sp>
    </p:spTree>
    <p:extLst>
      <p:ext uri="{BB962C8B-B14F-4D97-AF65-F5344CB8AC3E}">
        <p14:creationId xmlns:p14="http://schemas.microsoft.com/office/powerpoint/2010/main" val="37519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054A209-A51D-5443-B4F7-382E86F3127B}"/>
              </a:ext>
            </a:extLst>
          </p:cNvPr>
          <p:cNvPicPr>
            <a:picLocks noChangeAspect="1"/>
          </p:cNvPicPr>
          <p:nvPr/>
        </p:nvPicPr>
        <p:blipFill>
          <a:blip r:embed="rId3"/>
          <a:stretch>
            <a:fillRect/>
          </a:stretch>
        </p:blipFill>
        <p:spPr>
          <a:xfrm>
            <a:off x="1555419" y="1061547"/>
            <a:ext cx="9081163" cy="5522976"/>
          </a:xfrm>
          <a:prstGeom prst="rect">
            <a:avLst/>
          </a:prstGeom>
        </p:spPr>
      </p:pic>
      <p:sp>
        <p:nvSpPr>
          <p:cNvPr id="3" name="Textfeld 2">
            <a:extLst>
              <a:ext uri="{FF2B5EF4-FFF2-40B4-BE49-F238E27FC236}">
                <a16:creationId xmlns:a16="http://schemas.microsoft.com/office/drawing/2014/main" id="{D77F2392-1546-8447-9551-F7920B0B933D}"/>
              </a:ext>
            </a:extLst>
          </p:cNvPr>
          <p:cNvSpPr txBox="1"/>
          <p:nvPr/>
        </p:nvSpPr>
        <p:spPr>
          <a:xfrm>
            <a:off x="4372266" y="1769433"/>
            <a:ext cx="7515391" cy="502766"/>
          </a:xfrm>
          <a:prstGeom prst="rect">
            <a:avLst/>
          </a:prstGeom>
          <a:noFill/>
        </p:spPr>
        <p:txBody>
          <a:bodyPr wrap="none" rtlCol="0">
            <a:spAutoFit/>
          </a:bodyPr>
          <a:lstStyle/>
          <a:p>
            <a:r>
              <a:rPr lang="de-DE" sz="2667" b="1" dirty="0">
                <a:solidFill>
                  <a:srgbClr val="7D7D7D"/>
                </a:solidFill>
              </a:rPr>
              <a:t>Letzter Rang für die Schweiz bei den Schutzgebieten</a:t>
            </a:r>
          </a:p>
        </p:txBody>
      </p:sp>
      <p:sp>
        <p:nvSpPr>
          <p:cNvPr id="6" name="Textfeld 5">
            <a:extLst>
              <a:ext uri="{FF2B5EF4-FFF2-40B4-BE49-F238E27FC236}">
                <a16:creationId xmlns:a16="http://schemas.microsoft.com/office/drawing/2014/main" id="{CE00DA82-8E53-1E48-A02A-98EE900B439B}"/>
              </a:ext>
            </a:extLst>
          </p:cNvPr>
          <p:cNvSpPr txBox="1"/>
          <p:nvPr/>
        </p:nvSpPr>
        <p:spPr>
          <a:xfrm>
            <a:off x="674011" y="503851"/>
            <a:ext cx="8418633" cy="707886"/>
          </a:xfrm>
          <a:prstGeom prst="rect">
            <a:avLst/>
          </a:prstGeom>
          <a:noFill/>
        </p:spPr>
        <p:txBody>
          <a:bodyPr wrap="square" rtlCol="0">
            <a:spAutoFit/>
          </a:bodyPr>
          <a:lstStyle/>
          <a:p>
            <a:r>
              <a:rPr lang="de-DE" sz="4000" b="1" dirty="0">
                <a:solidFill>
                  <a:srgbClr val="006EAA"/>
                </a:solidFill>
              </a:rPr>
              <a:t>Ökologische Infrastruktur</a:t>
            </a:r>
          </a:p>
        </p:txBody>
      </p:sp>
    </p:spTree>
    <p:extLst>
      <p:ext uri="{BB962C8B-B14F-4D97-AF65-F5344CB8AC3E}">
        <p14:creationId xmlns:p14="http://schemas.microsoft.com/office/powerpoint/2010/main" val="3618477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Inhaltsplatzhalter 1">
            <a:extLst>
              <a:ext uri="{FF2B5EF4-FFF2-40B4-BE49-F238E27FC236}">
                <a16:creationId xmlns:a16="http://schemas.microsoft.com/office/drawing/2014/main" id="{4598D683-AABB-5E4F-AB40-18D3181CFF56}"/>
              </a:ext>
            </a:extLst>
          </p:cNvPr>
          <p:cNvSpPr txBox="1">
            <a:spLocks/>
          </p:cNvSpPr>
          <p:nvPr/>
        </p:nvSpPr>
        <p:spPr bwMode="auto">
          <a:xfrm>
            <a:off x="837936" y="928960"/>
            <a:ext cx="3117521" cy="600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lvl="1" indent="0"/>
            <a:r>
              <a:rPr lang="de-CH" dirty="0">
                <a:solidFill>
                  <a:srgbClr val="7D7D7D"/>
                </a:solidFill>
                <a:latin typeface="Syntax LT" pitchFamily="2" charset="0"/>
                <a:ea typeface="ＭＳ Ｐゴシック" charset="0"/>
                <a:cs typeface="ＭＳ Ｐゴシック" charset="0"/>
              </a:rPr>
              <a:t>Ebenen &amp; Teilebenen</a:t>
            </a:r>
          </a:p>
        </p:txBody>
      </p:sp>
      <p:pic>
        <p:nvPicPr>
          <p:cNvPr id="12" name="Grafik 11">
            <a:extLst>
              <a:ext uri="{FF2B5EF4-FFF2-40B4-BE49-F238E27FC236}">
                <a16:creationId xmlns:a16="http://schemas.microsoft.com/office/drawing/2014/main" id="{74BC82B5-D55B-1644-9352-A05E27D3CDB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30729" y="907651"/>
            <a:ext cx="7980217" cy="5866341"/>
          </a:xfrm>
          <a:prstGeom prst="rect">
            <a:avLst/>
          </a:prstGeom>
        </p:spPr>
      </p:pic>
      <p:grpSp>
        <p:nvGrpSpPr>
          <p:cNvPr id="2" name="Gruppieren 1">
            <a:extLst>
              <a:ext uri="{FF2B5EF4-FFF2-40B4-BE49-F238E27FC236}">
                <a16:creationId xmlns:a16="http://schemas.microsoft.com/office/drawing/2014/main" id="{851B108A-C3EA-CC49-9569-39C400EDEEC9}"/>
              </a:ext>
            </a:extLst>
          </p:cNvPr>
          <p:cNvGrpSpPr/>
          <p:nvPr/>
        </p:nvGrpSpPr>
        <p:grpSpPr>
          <a:xfrm>
            <a:off x="928857" y="1372452"/>
            <a:ext cx="2708140" cy="5297987"/>
            <a:chOff x="928857" y="1372452"/>
            <a:chExt cx="2708140" cy="5297987"/>
          </a:xfrm>
        </p:grpSpPr>
        <p:sp>
          <p:nvSpPr>
            <p:cNvPr id="88" name="Rechteck 87">
              <a:extLst>
                <a:ext uri="{FF2B5EF4-FFF2-40B4-BE49-F238E27FC236}">
                  <a16:creationId xmlns:a16="http://schemas.microsoft.com/office/drawing/2014/main" id="{3B045475-07C8-9442-B11E-7B091D44A3C2}"/>
                </a:ext>
              </a:extLst>
            </p:cNvPr>
            <p:cNvSpPr/>
            <p:nvPr/>
          </p:nvSpPr>
          <p:spPr>
            <a:xfrm>
              <a:off x="943399" y="2173899"/>
              <a:ext cx="2693598" cy="5847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6">
                      <a:lumMod val="50000"/>
                    </a:schemeClr>
                  </a:solidFill>
                </a:rPr>
                <a:t>Hecken, Gehölze, Obstgärten, Alleen</a:t>
              </a:r>
            </a:p>
          </p:txBody>
        </p:sp>
        <p:sp>
          <p:nvSpPr>
            <p:cNvPr id="89" name="Rechteck 88">
              <a:extLst>
                <a:ext uri="{FF2B5EF4-FFF2-40B4-BE49-F238E27FC236}">
                  <a16:creationId xmlns:a16="http://schemas.microsoft.com/office/drawing/2014/main" id="{A7F61694-BB7D-384A-8027-1111AF3F04B8}"/>
                </a:ext>
              </a:extLst>
            </p:cNvPr>
            <p:cNvSpPr/>
            <p:nvPr/>
          </p:nvSpPr>
          <p:spPr>
            <a:xfrm>
              <a:off x="932502" y="1372452"/>
              <a:ext cx="2700885" cy="7277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20000"/>
                      <a:lumOff val="80000"/>
                    </a:schemeClr>
                  </a:solidFill>
                </a:rPr>
                <a:t>Naturwald, Altholzinseln, lichte Wälder</a:t>
              </a:r>
            </a:p>
          </p:txBody>
        </p:sp>
        <p:sp>
          <p:nvSpPr>
            <p:cNvPr id="90" name="Rechteck 89">
              <a:extLst>
                <a:ext uri="{FF2B5EF4-FFF2-40B4-BE49-F238E27FC236}">
                  <a16:creationId xmlns:a16="http://schemas.microsoft.com/office/drawing/2014/main" id="{867E774C-9E26-4942-A549-9923B5E63CB1}"/>
                </a:ext>
              </a:extLst>
            </p:cNvPr>
            <p:cNvSpPr/>
            <p:nvPr/>
          </p:nvSpPr>
          <p:spPr>
            <a:xfrm>
              <a:off x="944202" y="3570233"/>
              <a:ext cx="2689185" cy="727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accent1">
                      <a:lumMod val="50000"/>
                    </a:schemeClr>
                  </a:solidFill>
                </a:rPr>
                <a:t>Fliessgewässer</a:t>
              </a:r>
              <a:r>
                <a:rPr lang="de-DE" dirty="0">
                  <a:solidFill>
                    <a:schemeClr val="accent1">
                      <a:lumMod val="50000"/>
                    </a:schemeClr>
                  </a:solidFill>
                </a:rPr>
                <a:t>, Auen, Quellen</a:t>
              </a:r>
            </a:p>
          </p:txBody>
        </p:sp>
        <p:sp>
          <p:nvSpPr>
            <p:cNvPr id="91" name="Rechteck 90">
              <a:extLst>
                <a:ext uri="{FF2B5EF4-FFF2-40B4-BE49-F238E27FC236}">
                  <a16:creationId xmlns:a16="http://schemas.microsoft.com/office/drawing/2014/main" id="{B036E144-9DC4-C94E-BED7-CC979EDA4440}"/>
                </a:ext>
              </a:extLst>
            </p:cNvPr>
            <p:cNvSpPr/>
            <p:nvPr/>
          </p:nvSpPr>
          <p:spPr>
            <a:xfrm>
              <a:off x="953464" y="2832573"/>
              <a:ext cx="2679923" cy="6755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Flach- und Hochmoore, Tümpel, Weiher, Seen</a:t>
              </a:r>
            </a:p>
          </p:txBody>
        </p:sp>
        <p:sp>
          <p:nvSpPr>
            <p:cNvPr id="92" name="Rechteck 91">
              <a:extLst>
                <a:ext uri="{FF2B5EF4-FFF2-40B4-BE49-F238E27FC236}">
                  <a16:creationId xmlns:a16="http://schemas.microsoft.com/office/drawing/2014/main" id="{52EFA635-AE64-B14A-8999-A9F1B3FD5D1A}"/>
                </a:ext>
              </a:extLst>
            </p:cNvPr>
            <p:cNvSpPr/>
            <p:nvPr/>
          </p:nvSpPr>
          <p:spPr>
            <a:xfrm>
              <a:off x="936144" y="4367753"/>
              <a:ext cx="2693598" cy="7252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50000"/>
                    </a:schemeClr>
                  </a:solidFill>
                </a:rPr>
                <a:t>Magerwiesen, Bunt-brachen, </a:t>
              </a:r>
              <a:r>
                <a:rPr lang="de-DE" dirty="0" err="1">
                  <a:solidFill>
                    <a:schemeClr val="accent1">
                      <a:lumMod val="50000"/>
                    </a:schemeClr>
                  </a:solidFill>
                </a:rPr>
                <a:t>Ruderalflächen</a:t>
              </a:r>
              <a:endParaRPr lang="de-DE" dirty="0">
                <a:solidFill>
                  <a:schemeClr val="accent1">
                    <a:lumMod val="50000"/>
                  </a:schemeClr>
                </a:solidFill>
              </a:endParaRPr>
            </a:p>
          </p:txBody>
        </p:sp>
        <p:sp>
          <p:nvSpPr>
            <p:cNvPr id="93" name="Rechteck 92">
              <a:extLst>
                <a:ext uri="{FF2B5EF4-FFF2-40B4-BE49-F238E27FC236}">
                  <a16:creationId xmlns:a16="http://schemas.microsoft.com/office/drawing/2014/main" id="{2414BF5F-66AF-E34B-B779-71511CCC20E9}"/>
                </a:ext>
              </a:extLst>
            </p:cNvPr>
            <p:cNvSpPr/>
            <p:nvPr/>
          </p:nvSpPr>
          <p:spPr>
            <a:xfrm>
              <a:off x="932501" y="5150144"/>
              <a:ext cx="2700885" cy="725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Trockenlebensräume (Z.B. Wiesen u. Weiden)</a:t>
              </a:r>
            </a:p>
          </p:txBody>
        </p:sp>
        <p:sp>
          <p:nvSpPr>
            <p:cNvPr id="14" name="Rechteck 13">
              <a:extLst>
                <a:ext uri="{FF2B5EF4-FFF2-40B4-BE49-F238E27FC236}">
                  <a16:creationId xmlns:a16="http://schemas.microsoft.com/office/drawing/2014/main" id="{C571CBFD-0C87-7740-B67B-68C789EA5390}"/>
                </a:ext>
              </a:extLst>
            </p:cNvPr>
            <p:cNvSpPr/>
            <p:nvPr/>
          </p:nvSpPr>
          <p:spPr>
            <a:xfrm>
              <a:off x="928857" y="5945179"/>
              <a:ext cx="2700885" cy="7252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Flächen/Korridore ohne Störung durch Licht</a:t>
              </a:r>
            </a:p>
          </p:txBody>
        </p:sp>
      </p:grpSp>
      <p:sp>
        <p:nvSpPr>
          <p:cNvPr id="13" name="Textfeld 12">
            <a:extLst>
              <a:ext uri="{FF2B5EF4-FFF2-40B4-BE49-F238E27FC236}">
                <a16:creationId xmlns:a16="http://schemas.microsoft.com/office/drawing/2014/main" id="{C32B1FC1-7230-2E40-8B43-337EAFB7B204}"/>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Die Ökologische Infrastruktur und ihre Bedeutung</a:t>
            </a:r>
          </a:p>
        </p:txBody>
      </p:sp>
    </p:spTree>
    <p:extLst>
      <p:ext uri="{BB962C8B-B14F-4D97-AF65-F5344CB8AC3E}">
        <p14:creationId xmlns:p14="http://schemas.microsoft.com/office/powerpoint/2010/main" val="3042240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DCFCC846-5C67-4A43-9F9D-5D55B8B1D756}"/>
              </a:ext>
            </a:extLst>
          </p:cNvPr>
          <p:cNvGrpSpPr/>
          <p:nvPr/>
        </p:nvGrpSpPr>
        <p:grpSpPr>
          <a:xfrm>
            <a:off x="1006694" y="903318"/>
            <a:ext cx="9721182" cy="5713778"/>
            <a:chOff x="827075" y="961616"/>
            <a:chExt cx="9027744" cy="5655480"/>
          </a:xfrm>
        </p:grpSpPr>
        <p:pic>
          <p:nvPicPr>
            <p:cNvPr id="2" name="Grafik 1">
              <a:extLst>
                <a:ext uri="{FF2B5EF4-FFF2-40B4-BE49-F238E27FC236}">
                  <a16:creationId xmlns:a16="http://schemas.microsoft.com/office/drawing/2014/main" id="{25D0B862-5291-2B4B-B8C6-C13711486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25599" y="-936908"/>
              <a:ext cx="4971600" cy="8768647"/>
            </a:xfrm>
            <a:prstGeom prst="rect">
              <a:avLst/>
            </a:prstGeom>
          </p:spPr>
        </p:pic>
        <p:sp>
          <p:nvSpPr>
            <p:cNvPr id="3" name="Sechseck 2">
              <a:extLst>
                <a:ext uri="{FF2B5EF4-FFF2-40B4-BE49-F238E27FC236}">
                  <a16:creationId xmlns:a16="http://schemas.microsoft.com/office/drawing/2014/main" id="{35377F9C-6F03-B04B-B8EA-1B8A5CF38C71}"/>
                </a:ext>
              </a:extLst>
            </p:cNvPr>
            <p:cNvSpPr/>
            <p:nvPr/>
          </p:nvSpPr>
          <p:spPr bwMode="auto">
            <a:xfrm rot="5400000">
              <a:off x="1359827" y="5612611"/>
              <a:ext cx="180000" cy="162000"/>
            </a:xfrm>
            <a:prstGeom prst="hexagon">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4" name="Stern mit 5 Zacken 3">
              <a:extLst>
                <a:ext uri="{FF2B5EF4-FFF2-40B4-BE49-F238E27FC236}">
                  <a16:creationId xmlns:a16="http://schemas.microsoft.com/office/drawing/2014/main" id="{51CD2902-C42A-4A41-ACE8-BD39535B0323}"/>
                </a:ext>
              </a:extLst>
            </p:cNvPr>
            <p:cNvSpPr/>
            <p:nvPr/>
          </p:nvSpPr>
          <p:spPr bwMode="auto">
            <a:xfrm rot="946998">
              <a:off x="1332821" y="5947041"/>
              <a:ext cx="234009" cy="216024"/>
            </a:xfrm>
            <a:prstGeom prst="star5">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Textfeld 4">
              <a:extLst>
                <a:ext uri="{FF2B5EF4-FFF2-40B4-BE49-F238E27FC236}">
                  <a16:creationId xmlns:a16="http://schemas.microsoft.com/office/drawing/2014/main" id="{4F05BEC9-64AD-5245-8E15-B58702132BE9}"/>
                </a:ext>
              </a:extLst>
            </p:cNvPr>
            <p:cNvSpPr txBox="1"/>
            <p:nvPr/>
          </p:nvSpPr>
          <p:spPr>
            <a:xfrm>
              <a:off x="1746852" y="5519178"/>
              <a:ext cx="1368152" cy="400110"/>
            </a:xfrm>
            <a:prstGeom prst="rect">
              <a:avLst/>
            </a:prstGeom>
            <a:noFill/>
          </p:spPr>
          <p:txBody>
            <a:bodyPr wrap="square" rtlCol="0">
              <a:spAutoFit/>
            </a:bodyPr>
            <a:lstStyle/>
            <a:p>
              <a:r>
                <a:rPr lang="de-DE" sz="2000" b="0" dirty="0">
                  <a:solidFill>
                    <a:schemeClr val="tx1">
                      <a:lumMod val="50000"/>
                      <a:lumOff val="50000"/>
                    </a:schemeClr>
                  </a:solidFill>
                </a:rPr>
                <a:t>Trittsteine</a:t>
              </a:r>
            </a:p>
          </p:txBody>
        </p:sp>
        <p:sp>
          <p:nvSpPr>
            <p:cNvPr id="6" name="Textfeld 5">
              <a:extLst>
                <a:ext uri="{FF2B5EF4-FFF2-40B4-BE49-F238E27FC236}">
                  <a16:creationId xmlns:a16="http://schemas.microsoft.com/office/drawing/2014/main" id="{649D6505-B65E-E349-9202-4D93AFC4B0E5}"/>
                </a:ext>
              </a:extLst>
            </p:cNvPr>
            <p:cNvSpPr txBox="1"/>
            <p:nvPr/>
          </p:nvSpPr>
          <p:spPr>
            <a:xfrm>
              <a:off x="1746852" y="5909210"/>
              <a:ext cx="2376264" cy="707886"/>
            </a:xfrm>
            <a:prstGeom prst="rect">
              <a:avLst/>
            </a:prstGeom>
            <a:noFill/>
          </p:spPr>
          <p:txBody>
            <a:bodyPr wrap="square" rtlCol="0">
              <a:spAutoFit/>
            </a:bodyPr>
            <a:lstStyle/>
            <a:p>
              <a:r>
                <a:rPr lang="de-DE" sz="2000" b="0" dirty="0">
                  <a:solidFill>
                    <a:schemeClr val="tx1">
                      <a:lumMod val="50000"/>
                      <a:lumOff val="50000"/>
                    </a:schemeClr>
                  </a:solidFill>
                </a:rPr>
                <a:t>Artenförderungs-</a:t>
              </a:r>
              <a:r>
                <a:rPr lang="de-DE" sz="2000" b="0" dirty="0" err="1">
                  <a:solidFill>
                    <a:schemeClr val="tx1">
                      <a:lumMod val="50000"/>
                      <a:lumOff val="50000"/>
                    </a:schemeClr>
                  </a:solidFill>
                </a:rPr>
                <a:t>massnahmen</a:t>
              </a:r>
              <a:endParaRPr lang="de-DE" sz="2000" b="0" dirty="0">
                <a:solidFill>
                  <a:schemeClr val="tx1">
                    <a:lumMod val="50000"/>
                    <a:lumOff val="50000"/>
                  </a:schemeClr>
                </a:solidFill>
              </a:endParaRPr>
            </a:p>
          </p:txBody>
        </p:sp>
        <p:sp>
          <p:nvSpPr>
            <p:cNvPr id="7" name="Textfeld 6">
              <a:extLst>
                <a:ext uri="{FF2B5EF4-FFF2-40B4-BE49-F238E27FC236}">
                  <a16:creationId xmlns:a16="http://schemas.microsoft.com/office/drawing/2014/main" id="{FE14EF95-6353-0540-9947-B2FEBB66FB43}"/>
                </a:ext>
              </a:extLst>
            </p:cNvPr>
            <p:cNvSpPr txBox="1"/>
            <p:nvPr/>
          </p:nvSpPr>
          <p:spPr>
            <a:xfrm>
              <a:off x="8169086" y="2060848"/>
              <a:ext cx="1685733" cy="400110"/>
            </a:xfrm>
            <a:prstGeom prst="rect">
              <a:avLst/>
            </a:prstGeom>
            <a:noFill/>
          </p:spPr>
          <p:txBody>
            <a:bodyPr wrap="square" rtlCol="0">
              <a:spAutoFit/>
            </a:bodyPr>
            <a:lstStyle/>
            <a:p>
              <a:r>
                <a:rPr lang="de-DE" sz="2000" b="0" dirty="0">
                  <a:solidFill>
                    <a:schemeClr val="tx1">
                      <a:lumMod val="50000"/>
                      <a:lumOff val="50000"/>
                    </a:schemeClr>
                  </a:solidFill>
                </a:rPr>
                <a:t>Kerngebiete</a:t>
              </a:r>
            </a:p>
          </p:txBody>
        </p:sp>
        <p:cxnSp>
          <p:nvCxnSpPr>
            <p:cNvPr id="8" name="Gerade Verbindung 7">
              <a:extLst>
                <a:ext uri="{FF2B5EF4-FFF2-40B4-BE49-F238E27FC236}">
                  <a16:creationId xmlns:a16="http://schemas.microsoft.com/office/drawing/2014/main" id="{01EE41A3-5C47-E745-A296-82583E439889}"/>
                </a:ext>
              </a:extLst>
            </p:cNvPr>
            <p:cNvCxnSpPr>
              <a:cxnSpLocks/>
            </p:cNvCxnSpPr>
            <p:nvPr/>
          </p:nvCxnSpPr>
          <p:spPr bwMode="auto">
            <a:xfrm flipH="1">
              <a:off x="7651508" y="2448860"/>
              <a:ext cx="1204038" cy="291746"/>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4AD9A74F-1D35-9D43-B875-4BB1E0195F17}"/>
                </a:ext>
              </a:extLst>
            </p:cNvPr>
            <p:cNvCxnSpPr>
              <a:cxnSpLocks/>
            </p:cNvCxnSpPr>
            <p:nvPr/>
          </p:nvCxnSpPr>
          <p:spPr bwMode="auto">
            <a:xfrm flipH="1">
              <a:off x="8740012" y="2477022"/>
              <a:ext cx="311460" cy="1160065"/>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sp>
          <p:nvSpPr>
            <p:cNvPr id="10" name="Textfeld 9">
              <a:extLst>
                <a:ext uri="{FF2B5EF4-FFF2-40B4-BE49-F238E27FC236}">
                  <a16:creationId xmlns:a16="http://schemas.microsoft.com/office/drawing/2014/main" id="{1ED340E6-9463-C44A-94C1-6B2BB6482256}"/>
                </a:ext>
              </a:extLst>
            </p:cNvPr>
            <p:cNvSpPr txBox="1"/>
            <p:nvPr/>
          </p:nvSpPr>
          <p:spPr>
            <a:xfrm>
              <a:off x="5341388" y="5901625"/>
              <a:ext cx="1950079" cy="707886"/>
            </a:xfrm>
            <a:prstGeom prst="rect">
              <a:avLst/>
            </a:prstGeom>
            <a:noFill/>
          </p:spPr>
          <p:txBody>
            <a:bodyPr wrap="square" rtlCol="0">
              <a:spAutoFit/>
            </a:bodyPr>
            <a:lstStyle/>
            <a:p>
              <a:r>
                <a:rPr lang="de-DE" sz="2000" b="0" dirty="0">
                  <a:solidFill>
                    <a:schemeClr val="tx1">
                      <a:lumMod val="50000"/>
                      <a:lumOff val="50000"/>
                    </a:schemeClr>
                  </a:solidFill>
                </a:rPr>
                <a:t>Vernetzungs-gebiete</a:t>
              </a:r>
            </a:p>
          </p:txBody>
        </p:sp>
        <p:cxnSp>
          <p:nvCxnSpPr>
            <p:cNvPr id="11" name="Gerade Verbindung 10">
              <a:extLst>
                <a:ext uri="{FF2B5EF4-FFF2-40B4-BE49-F238E27FC236}">
                  <a16:creationId xmlns:a16="http://schemas.microsoft.com/office/drawing/2014/main" id="{A173FB47-71EC-1C4B-BCEB-E8BED8287A69}"/>
                </a:ext>
              </a:extLst>
            </p:cNvPr>
            <p:cNvCxnSpPr>
              <a:cxnSpLocks/>
            </p:cNvCxnSpPr>
            <p:nvPr/>
          </p:nvCxnSpPr>
          <p:spPr bwMode="auto">
            <a:xfrm>
              <a:off x="5851308" y="4869160"/>
              <a:ext cx="116758" cy="1040050"/>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grpSp>
      <p:sp>
        <p:nvSpPr>
          <p:cNvPr id="14" name="Textfeld 13">
            <a:extLst>
              <a:ext uri="{FF2B5EF4-FFF2-40B4-BE49-F238E27FC236}">
                <a16:creationId xmlns:a16="http://schemas.microsoft.com/office/drawing/2014/main" id="{2E61435F-0745-BB4F-987A-4C952DCF532B}"/>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Die Ökologische Infrastruktur und ihre Bedeutung</a:t>
            </a:r>
          </a:p>
        </p:txBody>
      </p:sp>
    </p:spTree>
    <p:extLst>
      <p:ext uri="{BB962C8B-B14F-4D97-AF65-F5344CB8AC3E}">
        <p14:creationId xmlns:p14="http://schemas.microsoft.com/office/powerpoint/2010/main" val="266720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C625341-Allodola song_0703_1417_Lituania" descr="XC625341-Allodola song_0703_1417_Lituania">
            <a:hlinkClick r:id="" action="ppaction://media"/>
            <a:extLst>
              <a:ext uri="{FF2B5EF4-FFF2-40B4-BE49-F238E27FC236}">
                <a16:creationId xmlns:a16="http://schemas.microsoft.com/office/drawing/2014/main" id="{11FD9483-D917-6848-BA90-086EF47D298C}"/>
              </a:ext>
            </a:extLst>
          </p:cNvPr>
          <p:cNvPicPr>
            <a:picLocks noGrp="1" noChangeAspect="1"/>
          </p:cNvPicPr>
          <p:nvPr>
            <p:ph idx="4294967295"/>
            <a:audioFile r:link="rId2"/>
            <p:extLst>
              <p:ext uri="{DAA4B4D4-6D71-4841-9C94-3DE7FCFB9230}">
                <p14:media xmlns:p14="http://schemas.microsoft.com/office/powerpoint/2010/main" r:embed="rId1"/>
              </p:ext>
            </p:extLst>
          </p:nvPr>
        </p:nvPicPr>
        <p:blipFill>
          <a:blip r:embed="rId7"/>
          <a:stretch>
            <a:fillRect/>
          </a:stretch>
        </p:blipFill>
        <p:spPr>
          <a:xfrm>
            <a:off x="11379200" y="2171700"/>
            <a:ext cx="812800" cy="812800"/>
          </a:xfrm>
        </p:spPr>
      </p:pic>
      <p:pic>
        <p:nvPicPr>
          <p:cNvPr id="1026" name="Picture 2">
            <a:extLst>
              <a:ext uri="{FF2B5EF4-FFF2-40B4-BE49-F238E27FC236}">
                <a16:creationId xmlns:a16="http://schemas.microsoft.com/office/drawing/2014/main" id="{E1A2A0A2-922D-2F4E-B012-DFADC650830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47393" y="1562099"/>
            <a:ext cx="6096000" cy="2032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5B1082E-92A6-EE42-8B8E-A6C1A8D0F5E9}"/>
              </a:ext>
            </a:extLst>
          </p:cNvPr>
          <p:cNvSpPr txBox="1"/>
          <p:nvPr/>
        </p:nvSpPr>
        <p:spPr>
          <a:xfrm>
            <a:off x="1250731" y="2347267"/>
            <a:ext cx="3048000" cy="461665"/>
          </a:xfrm>
          <a:prstGeom prst="rect">
            <a:avLst/>
          </a:prstGeom>
          <a:noFill/>
        </p:spPr>
        <p:txBody>
          <a:bodyPr wrap="square" rtlCol="0">
            <a:spAutoFit/>
          </a:bodyPr>
          <a:lstStyle/>
          <a:p>
            <a:r>
              <a:rPr lang="de-DE" sz="2400" b="1" dirty="0">
                <a:solidFill>
                  <a:srgbClr val="7D7D7D"/>
                </a:solidFill>
                <a:latin typeface="Syntax LT" pitchFamily="2" charset="0"/>
              </a:rPr>
              <a:t>Gesang</a:t>
            </a:r>
          </a:p>
        </p:txBody>
      </p:sp>
      <p:sp>
        <p:nvSpPr>
          <p:cNvPr id="6" name="Textfeld 5">
            <a:extLst>
              <a:ext uri="{FF2B5EF4-FFF2-40B4-BE49-F238E27FC236}">
                <a16:creationId xmlns:a16="http://schemas.microsoft.com/office/drawing/2014/main" id="{395D42DE-9BD2-1E42-8849-6E3513D888F4}"/>
              </a:ext>
            </a:extLst>
          </p:cNvPr>
          <p:cNvSpPr txBox="1"/>
          <p:nvPr/>
        </p:nvSpPr>
        <p:spPr>
          <a:xfrm>
            <a:off x="1250731" y="4556737"/>
            <a:ext cx="1986455" cy="461665"/>
          </a:xfrm>
          <a:prstGeom prst="rect">
            <a:avLst/>
          </a:prstGeom>
          <a:noFill/>
        </p:spPr>
        <p:txBody>
          <a:bodyPr wrap="square" rtlCol="0">
            <a:spAutoFit/>
          </a:bodyPr>
          <a:lstStyle/>
          <a:p>
            <a:r>
              <a:rPr lang="de-DE" sz="2400" b="1" dirty="0">
                <a:solidFill>
                  <a:srgbClr val="7D7D7D"/>
                </a:solidFill>
              </a:rPr>
              <a:t>Ruf</a:t>
            </a:r>
          </a:p>
        </p:txBody>
      </p:sp>
      <p:pic>
        <p:nvPicPr>
          <p:cNvPr id="7" name="XC568881-JAREK-MATUSIAK-594 skowronek" descr="XC568881-JAREK-MATUSIAK-594 skowronek">
            <a:hlinkClick r:id="" action="ppaction://media"/>
            <a:extLst>
              <a:ext uri="{FF2B5EF4-FFF2-40B4-BE49-F238E27FC236}">
                <a16:creationId xmlns:a16="http://schemas.microsoft.com/office/drawing/2014/main" id="{C88AA2E4-3B8A-5E49-87E7-4F055238B63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04347" y="4381169"/>
            <a:ext cx="812800" cy="812800"/>
          </a:xfrm>
          <a:prstGeom prst="rect">
            <a:avLst/>
          </a:prstGeom>
        </p:spPr>
      </p:pic>
      <p:pic>
        <p:nvPicPr>
          <p:cNvPr id="1028" name="Picture 4">
            <a:extLst>
              <a:ext uri="{FF2B5EF4-FFF2-40B4-BE49-F238E27FC236}">
                <a16:creationId xmlns:a16="http://schemas.microsoft.com/office/drawing/2014/main" id="{4B0A7664-ABA6-0C46-97D6-88DC0FA3D80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447393" y="3775073"/>
            <a:ext cx="6096000" cy="2032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A53AC65B-E197-4348-A996-8DC1C11BBC38}"/>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Stimme</a:t>
            </a:r>
          </a:p>
        </p:txBody>
      </p:sp>
    </p:spTree>
    <p:extLst>
      <p:ext uri="{BB962C8B-B14F-4D97-AF65-F5344CB8AC3E}">
        <p14:creationId xmlns:p14="http://schemas.microsoft.com/office/powerpoint/2010/main" val="17450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2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5A1CA920-1E9D-184B-88EB-04A3387400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 y="976344"/>
            <a:ext cx="12192001" cy="588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68E22AC6-F2BB-6545-B7AD-48348D6D4244}"/>
              </a:ext>
            </a:extLst>
          </p:cNvPr>
          <p:cNvSpPr/>
          <p:nvPr/>
        </p:nvSpPr>
        <p:spPr>
          <a:xfrm>
            <a:off x="1109132" y="4605147"/>
            <a:ext cx="9973733" cy="954107"/>
          </a:xfrm>
          <a:prstGeom prst="rect">
            <a:avLst/>
          </a:prstGeom>
          <a:solidFill>
            <a:schemeClr val="bg1">
              <a:alpha val="75000"/>
            </a:schemeClr>
          </a:solidFill>
        </p:spPr>
        <p:txBody>
          <a:bodyPr wrap="square">
            <a:spAutoFit/>
          </a:bodyPr>
          <a:lstStyle/>
          <a:p>
            <a:pPr algn="ctr"/>
            <a:r>
              <a:rPr lang="de-CH" sz="2800" b="1" dirty="0">
                <a:solidFill>
                  <a:schemeClr val="tx1">
                    <a:lumMod val="65000"/>
                    <a:lumOff val="35000"/>
                  </a:schemeClr>
                </a:solidFill>
              </a:rPr>
              <a:t>Für den Erhalt der Biodiversität muss rund ein Drittel der Landesfläche geschützt werden.</a:t>
            </a:r>
          </a:p>
        </p:txBody>
      </p:sp>
      <p:sp>
        <p:nvSpPr>
          <p:cNvPr id="6" name="Textfeld 5">
            <a:extLst>
              <a:ext uri="{FF2B5EF4-FFF2-40B4-BE49-F238E27FC236}">
                <a16:creationId xmlns:a16="http://schemas.microsoft.com/office/drawing/2014/main" id="{CE74740A-A6F6-1B44-85F0-36F529A07B94}"/>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Flächen für das Lebensnetz</a:t>
            </a:r>
          </a:p>
        </p:txBody>
      </p:sp>
      <p:pic>
        <p:nvPicPr>
          <p:cNvPr id="7" name="Bild 1" descr="Logo-SVS-new-quadr-gross.png">
            <a:extLst>
              <a:ext uri="{FF2B5EF4-FFF2-40B4-BE49-F238E27FC236}">
                <a16:creationId xmlns:a16="http://schemas.microsoft.com/office/drawing/2014/main" id="{A523C327-7EFD-9540-8777-B2055D8781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1456034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859EC61-7343-F94F-BBFF-5BA1E0C93EB4}"/>
              </a:ext>
            </a:extLst>
          </p:cNvPr>
          <p:cNvSpPr/>
          <p:nvPr/>
        </p:nvSpPr>
        <p:spPr>
          <a:xfrm>
            <a:off x="579600" y="1213200"/>
            <a:ext cx="5167673" cy="925382"/>
          </a:xfrm>
          <a:prstGeom prst="rect">
            <a:avLst/>
          </a:prstGeom>
        </p:spPr>
        <p:txBody>
          <a:bodyPr wrap="square">
            <a:spAutoFit/>
          </a:bodyPr>
          <a:lstStyle/>
          <a:p>
            <a:pPr>
              <a:lnSpc>
                <a:spcPts val="3360"/>
              </a:lnSpc>
              <a:spcBef>
                <a:spcPct val="20000"/>
              </a:spcBef>
              <a:spcAft>
                <a:spcPts val="1200"/>
              </a:spcAft>
              <a:defRPr/>
            </a:pPr>
            <a:r>
              <a:rPr lang="de-DE" sz="2400" b="1" dirty="0">
                <a:solidFill>
                  <a:srgbClr val="7D7D7D"/>
                </a:solidFill>
              </a:rPr>
              <a:t>Beispiel für mögliches Vorgehen zum Aufbau der Ö. I. </a:t>
            </a:r>
          </a:p>
        </p:txBody>
      </p:sp>
      <p:sp>
        <p:nvSpPr>
          <p:cNvPr id="12" name="Rechteck 11">
            <a:extLst>
              <a:ext uri="{FF2B5EF4-FFF2-40B4-BE49-F238E27FC236}">
                <a16:creationId xmlns:a16="http://schemas.microsoft.com/office/drawing/2014/main" id="{6F14F899-29CE-9840-880B-37B138497343}"/>
              </a:ext>
            </a:extLst>
          </p:cNvPr>
          <p:cNvSpPr/>
          <p:nvPr/>
        </p:nvSpPr>
        <p:spPr>
          <a:xfrm>
            <a:off x="8146855" y="6565085"/>
            <a:ext cx="3475631" cy="246221"/>
          </a:xfrm>
          <a:prstGeom prst="rect">
            <a:avLst/>
          </a:prstGeom>
        </p:spPr>
        <p:txBody>
          <a:bodyPr wrap="none">
            <a:spAutoFit/>
          </a:bodyPr>
          <a:lstStyle/>
          <a:p>
            <a:r>
              <a:rPr lang="de-DE" sz="1000" i="1" dirty="0">
                <a:solidFill>
                  <a:srgbClr val="7D7D7D"/>
                </a:solidFill>
              </a:rPr>
              <a:t>Kartengrundlage: https://</a:t>
            </a:r>
            <a:r>
              <a:rPr lang="de-DE" sz="1000" i="1" dirty="0" err="1">
                <a:solidFill>
                  <a:srgbClr val="7D7D7D"/>
                </a:solidFill>
              </a:rPr>
              <a:t>udo.lubw.baden-wuerttemberg.de</a:t>
            </a:r>
            <a:endParaRPr lang="de-DE" sz="1000" i="1" dirty="0">
              <a:solidFill>
                <a:srgbClr val="7D7D7D"/>
              </a:solidFill>
            </a:endParaRPr>
          </a:p>
        </p:txBody>
      </p:sp>
      <p:sp>
        <p:nvSpPr>
          <p:cNvPr id="48" name="Rechteck 47">
            <a:extLst>
              <a:ext uri="{FF2B5EF4-FFF2-40B4-BE49-F238E27FC236}">
                <a16:creationId xmlns:a16="http://schemas.microsoft.com/office/drawing/2014/main" id="{A1D57AEF-8BD8-7B47-A0B8-6E1C1F00F0CC}"/>
              </a:ext>
            </a:extLst>
          </p:cNvPr>
          <p:cNvSpPr/>
          <p:nvPr/>
        </p:nvSpPr>
        <p:spPr>
          <a:xfrm>
            <a:off x="1569694" y="2813911"/>
            <a:ext cx="567530" cy="2360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Karte enthält.&#10;&#10;Automatisch generierte Beschreibung">
            <a:extLst>
              <a:ext uri="{FF2B5EF4-FFF2-40B4-BE49-F238E27FC236}">
                <a16:creationId xmlns:a16="http://schemas.microsoft.com/office/drawing/2014/main" id="{965036F4-68C3-8D47-94C8-71218DE657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0093" y="1591343"/>
            <a:ext cx="5341248" cy="4984595"/>
          </a:xfrm>
          <a:prstGeom prst="rect">
            <a:avLst/>
          </a:prstGeom>
          <a:solidFill>
            <a:schemeClr val="accent6">
              <a:lumMod val="40000"/>
              <a:lumOff val="60000"/>
            </a:schemeClr>
          </a:solidFill>
          <a:ln>
            <a:solidFill>
              <a:schemeClr val="bg1">
                <a:lumMod val="50000"/>
              </a:schemeClr>
            </a:solidFill>
          </a:ln>
        </p:spPr>
      </p:pic>
      <p:grpSp>
        <p:nvGrpSpPr>
          <p:cNvPr id="39" name="Gruppieren 38">
            <a:extLst>
              <a:ext uri="{FF2B5EF4-FFF2-40B4-BE49-F238E27FC236}">
                <a16:creationId xmlns:a16="http://schemas.microsoft.com/office/drawing/2014/main" id="{FCFE4D86-E2D3-5E4E-9E36-B2857F7B48FE}"/>
              </a:ext>
            </a:extLst>
          </p:cNvPr>
          <p:cNvGrpSpPr/>
          <p:nvPr/>
        </p:nvGrpSpPr>
        <p:grpSpPr>
          <a:xfrm>
            <a:off x="6884518" y="3069959"/>
            <a:ext cx="3652429" cy="2167198"/>
            <a:chOff x="5804769" y="3069959"/>
            <a:chExt cx="3652429" cy="2167198"/>
          </a:xfrm>
        </p:grpSpPr>
        <p:sp>
          <p:nvSpPr>
            <p:cNvPr id="31" name="Parallelogramm 30">
              <a:extLst>
                <a:ext uri="{FF2B5EF4-FFF2-40B4-BE49-F238E27FC236}">
                  <a16:creationId xmlns:a16="http://schemas.microsoft.com/office/drawing/2014/main" id="{3143B115-B9DB-A248-80C5-C240712BCD2A}"/>
                </a:ext>
              </a:extLst>
            </p:cNvPr>
            <p:cNvSpPr/>
            <p:nvPr/>
          </p:nvSpPr>
          <p:spPr>
            <a:xfrm rot="3441872">
              <a:off x="7205074" y="3314521"/>
              <a:ext cx="149400" cy="34451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rapez 31">
              <a:extLst>
                <a:ext uri="{FF2B5EF4-FFF2-40B4-BE49-F238E27FC236}">
                  <a16:creationId xmlns:a16="http://schemas.microsoft.com/office/drawing/2014/main" id="{48009BD7-A613-6B47-9EAD-ACE9E9866C34}"/>
                </a:ext>
              </a:extLst>
            </p:cNvPr>
            <p:cNvSpPr/>
            <p:nvPr/>
          </p:nvSpPr>
          <p:spPr>
            <a:xfrm rot="17631790">
              <a:off x="5722057" y="3908253"/>
              <a:ext cx="294594" cy="129170"/>
            </a:xfrm>
            <a:prstGeom prst="trapezoi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Abgerundetes Rechteck 32">
              <a:extLst>
                <a:ext uri="{FF2B5EF4-FFF2-40B4-BE49-F238E27FC236}">
                  <a16:creationId xmlns:a16="http://schemas.microsoft.com/office/drawing/2014/main" id="{1B6F8C3E-18A5-0D4A-AF9B-46F05371FE1A}"/>
                </a:ext>
              </a:extLst>
            </p:cNvPr>
            <p:cNvSpPr/>
            <p:nvPr/>
          </p:nvSpPr>
          <p:spPr>
            <a:xfrm>
              <a:off x="8477570" y="3812005"/>
              <a:ext cx="79179" cy="27163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Dreieck 34">
              <a:extLst>
                <a:ext uri="{FF2B5EF4-FFF2-40B4-BE49-F238E27FC236}">
                  <a16:creationId xmlns:a16="http://schemas.microsoft.com/office/drawing/2014/main" id="{75857267-D238-1B43-AE2D-0E4401662070}"/>
                </a:ext>
              </a:extLst>
            </p:cNvPr>
            <p:cNvSpPr/>
            <p:nvPr/>
          </p:nvSpPr>
          <p:spPr>
            <a:xfrm rot="18161676">
              <a:off x="8259947" y="5089203"/>
              <a:ext cx="144340" cy="151567"/>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ine Ecke des Rechtecks schneiden und abrunden 35">
              <a:extLst>
                <a:ext uri="{FF2B5EF4-FFF2-40B4-BE49-F238E27FC236}">
                  <a16:creationId xmlns:a16="http://schemas.microsoft.com/office/drawing/2014/main" id="{EF9D620C-6343-E443-995D-033007E70E9D}"/>
                </a:ext>
              </a:extLst>
            </p:cNvPr>
            <p:cNvSpPr/>
            <p:nvPr/>
          </p:nvSpPr>
          <p:spPr>
            <a:xfrm>
              <a:off x="6897002" y="4368111"/>
              <a:ext cx="255166" cy="170280"/>
            </a:xfrm>
            <a:prstGeom prst="snip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Diagonal liegende Ecken des Rechtecks schneiden 36">
              <a:extLst>
                <a:ext uri="{FF2B5EF4-FFF2-40B4-BE49-F238E27FC236}">
                  <a16:creationId xmlns:a16="http://schemas.microsoft.com/office/drawing/2014/main" id="{6C71C50E-1B11-B643-B57C-895A21C89F65}"/>
                </a:ext>
              </a:extLst>
            </p:cNvPr>
            <p:cNvSpPr/>
            <p:nvPr/>
          </p:nvSpPr>
          <p:spPr>
            <a:xfrm rot="5044551">
              <a:off x="8818207" y="2990584"/>
              <a:ext cx="278580" cy="437330"/>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EDD45665-F39C-A947-8ACB-EBA5C61429B8}"/>
                </a:ext>
              </a:extLst>
            </p:cNvPr>
            <p:cNvSpPr/>
            <p:nvPr/>
          </p:nvSpPr>
          <p:spPr>
            <a:xfrm>
              <a:off x="6397130" y="3218121"/>
              <a:ext cx="343876" cy="11032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Dreieck 40">
              <a:extLst>
                <a:ext uri="{FF2B5EF4-FFF2-40B4-BE49-F238E27FC236}">
                  <a16:creationId xmlns:a16="http://schemas.microsoft.com/office/drawing/2014/main" id="{7078508A-416A-D447-88B2-22A48F0656D9}"/>
                </a:ext>
              </a:extLst>
            </p:cNvPr>
            <p:cNvSpPr/>
            <p:nvPr/>
          </p:nvSpPr>
          <p:spPr>
            <a:xfrm rot="3230777">
              <a:off x="8052659" y="3767389"/>
              <a:ext cx="144340" cy="151567"/>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Abgerundetes Rechteck 41">
              <a:extLst>
                <a:ext uri="{FF2B5EF4-FFF2-40B4-BE49-F238E27FC236}">
                  <a16:creationId xmlns:a16="http://schemas.microsoft.com/office/drawing/2014/main" id="{63CD0CBA-5D8E-4F45-B0D5-0B3A2D38DF93}"/>
                </a:ext>
              </a:extLst>
            </p:cNvPr>
            <p:cNvSpPr/>
            <p:nvPr/>
          </p:nvSpPr>
          <p:spPr>
            <a:xfrm rot="6818903">
              <a:off x="8366255" y="4324106"/>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Abgerundetes Rechteck 43">
              <a:extLst>
                <a:ext uri="{FF2B5EF4-FFF2-40B4-BE49-F238E27FC236}">
                  <a16:creationId xmlns:a16="http://schemas.microsoft.com/office/drawing/2014/main" id="{DA3E1D1A-6A91-D04C-9C26-FF7823B2DDCE}"/>
                </a:ext>
              </a:extLst>
            </p:cNvPr>
            <p:cNvSpPr/>
            <p:nvPr/>
          </p:nvSpPr>
          <p:spPr>
            <a:xfrm rot="462322">
              <a:off x="8061558" y="4645957"/>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Diagonal liegende Ecken des Rechtecks schneiden 44">
              <a:extLst>
                <a:ext uri="{FF2B5EF4-FFF2-40B4-BE49-F238E27FC236}">
                  <a16:creationId xmlns:a16="http://schemas.microsoft.com/office/drawing/2014/main" id="{ADC9097B-B113-4044-A850-62D3B545088B}"/>
                </a:ext>
              </a:extLst>
            </p:cNvPr>
            <p:cNvSpPr/>
            <p:nvPr/>
          </p:nvSpPr>
          <p:spPr>
            <a:xfrm rot="19575946" flipH="1">
              <a:off x="9319812" y="3870797"/>
              <a:ext cx="137386" cy="248962"/>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Abgerundetes Rechteck 45">
              <a:extLst>
                <a:ext uri="{FF2B5EF4-FFF2-40B4-BE49-F238E27FC236}">
                  <a16:creationId xmlns:a16="http://schemas.microsoft.com/office/drawing/2014/main" id="{40F2EC8D-8F28-5E46-83FB-39BA76DD983E}"/>
                </a:ext>
              </a:extLst>
            </p:cNvPr>
            <p:cNvSpPr/>
            <p:nvPr/>
          </p:nvSpPr>
          <p:spPr>
            <a:xfrm rot="3568518">
              <a:off x="6433128" y="4135107"/>
              <a:ext cx="113705" cy="11658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Parallelogramm 46">
              <a:extLst>
                <a:ext uri="{FF2B5EF4-FFF2-40B4-BE49-F238E27FC236}">
                  <a16:creationId xmlns:a16="http://schemas.microsoft.com/office/drawing/2014/main" id="{2AED917C-1DD8-B747-BE94-3F453C77E974}"/>
                </a:ext>
              </a:extLst>
            </p:cNvPr>
            <p:cNvSpPr/>
            <p:nvPr/>
          </p:nvSpPr>
          <p:spPr>
            <a:xfrm rot="3441872">
              <a:off x="9185722" y="4617847"/>
              <a:ext cx="153051" cy="20234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a:extLst>
              <a:ext uri="{FF2B5EF4-FFF2-40B4-BE49-F238E27FC236}">
                <a16:creationId xmlns:a16="http://schemas.microsoft.com/office/drawing/2014/main" id="{CB24E8C5-797E-C14A-9D89-BB1D76AFF6F4}"/>
              </a:ext>
            </a:extLst>
          </p:cNvPr>
          <p:cNvGrpSpPr/>
          <p:nvPr/>
        </p:nvGrpSpPr>
        <p:grpSpPr>
          <a:xfrm>
            <a:off x="6804509" y="2710966"/>
            <a:ext cx="4003630" cy="2638094"/>
            <a:chOff x="5724760" y="2710966"/>
            <a:chExt cx="4003630" cy="2638094"/>
          </a:xfrm>
        </p:grpSpPr>
        <p:sp>
          <p:nvSpPr>
            <p:cNvPr id="50" name="Parallelogramm 49">
              <a:extLst>
                <a:ext uri="{FF2B5EF4-FFF2-40B4-BE49-F238E27FC236}">
                  <a16:creationId xmlns:a16="http://schemas.microsoft.com/office/drawing/2014/main" id="{B9F3EBE2-7051-B24D-9CA5-35552B7234F7}"/>
                </a:ext>
              </a:extLst>
            </p:cNvPr>
            <p:cNvSpPr/>
            <p:nvPr/>
          </p:nvSpPr>
          <p:spPr>
            <a:xfrm rot="828240">
              <a:off x="7500369" y="3907267"/>
              <a:ext cx="218070" cy="249008"/>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Parallelogramm 50">
              <a:extLst>
                <a:ext uri="{FF2B5EF4-FFF2-40B4-BE49-F238E27FC236}">
                  <a16:creationId xmlns:a16="http://schemas.microsoft.com/office/drawing/2014/main" id="{965AF20C-C925-3740-9B96-20AF0B9B9C4D}"/>
                </a:ext>
              </a:extLst>
            </p:cNvPr>
            <p:cNvSpPr/>
            <p:nvPr/>
          </p:nvSpPr>
          <p:spPr>
            <a:xfrm rot="2183636">
              <a:off x="7989546" y="2710966"/>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arallelogramm 51">
              <a:extLst>
                <a:ext uri="{FF2B5EF4-FFF2-40B4-BE49-F238E27FC236}">
                  <a16:creationId xmlns:a16="http://schemas.microsoft.com/office/drawing/2014/main" id="{627C45AC-5D6A-924F-A711-66C1B5920F78}"/>
                </a:ext>
              </a:extLst>
            </p:cNvPr>
            <p:cNvSpPr/>
            <p:nvPr/>
          </p:nvSpPr>
          <p:spPr>
            <a:xfrm rot="2183636">
              <a:off x="9178398" y="2757549"/>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Dreieck 52">
              <a:extLst>
                <a:ext uri="{FF2B5EF4-FFF2-40B4-BE49-F238E27FC236}">
                  <a16:creationId xmlns:a16="http://schemas.microsoft.com/office/drawing/2014/main" id="{8E14B072-FFF7-6D4C-BD0C-23784B9C564B}"/>
                </a:ext>
              </a:extLst>
            </p:cNvPr>
            <p:cNvSpPr/>
            <p:nvPr/>
          </p:nvSpPr>
          <p:spPr>
            <a:xfrm rot="7534098">
              <a:off x="7807366" y="3314294"/>
              <a:ext cx="144340" cy="151567"/>
            </a:xfrm>
            <a:prstGeom prst="triangle">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Dreieck 53">
              <a:extLst>
                <a:ext uri="{FF2B5EF4-FFF2-40B4-BE49-F238E27FC236}">
                  <a16:creationId xmlns:a16="http://schemas.microsoft.com/office/drawing/2014/main" id="{0A00D8AB-A340-8446-BE7C-9B116FE85911}"/>
                </a:ext>
              </a:extLst>
            </p:cNvPr>
            <p:cNvSpPr/>
            <p:nvPr/>
          </p:nvSpPr>
          <p:spPr>
            <a:xfrm rot="7534098">
              <a:off x="9580437" y="4409205"/>
              <a:ext cx="144340" cy="151567"/>
            </a:xfrm>
            <a:prstGeom prst="triangle">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rapez 54">
              <a:extLst>
                <a:ext uri="{FF2B5EF4-FFF2-40B4-BE49-F238E27FC236}">
                  <a16:creationId xmlns:a16="http://schemas.microsoft.com/office/drawing/2014/main" id="{4A43922B-BC88-7A44-890A-47EB36559A9A}"/>
                </a:ext>
              </a:extLst>
            </p:cNvPr>
            <p:cNvSpPr/>
            <p:nvPr/>
          </p:nvSpPr>
          <p:spPr>
            <a:xfrm rot="17631790" flipV="1">
              <a:off x="5647573" y="3136330"/>
              <a:ext cx="294594" cy="140220"/>
            </a:xfrm>
            <a:prstGeom prst="trapezoid">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ine Ecke des Rechtecks schneiden und abrunden 56">
              <a:extLst>
                <a:ext uri="{FF2B5EF4-FFF2-40B4-BE49-F238E27FC236}">
                  <a16:creationId xmlns:a16="http://schemas.microsoft.com/office/drawing/2014/main" id="{74D9504F-A449-174E-90E3-59B7A276B1C7}"/>
                </a:ext>
              </a:extLst>
            </p:cNvPr>
            <p:cNvSpPr/>
            <p:nvPr/>
          </p:nvSpPr>
          <p:spPr>
            <a:xfrm flipV="1">
              <a:off x="6769419" y="5178782"/>
              <a:ext cx="255166" cy="170278"/>
            </a:xfrm>
            <a:prstGeom prst="snip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Abgerundetes Rechteck 57">
              <a:extLst>
                <a:ext uri="{FF2B5EF4-FFF2-40B4-BE49-F238E27FC236}">
                  <a16:creationId xmlns:a16="http://schemas.microsoft.com/office/drawing/2014/main" id="{3D065809-7D99-E84D-93BE-C78D5CEFDDC2}"/>
                </a:ext>
              </a:extLst>
            </p:cNvPr>
            <p:cNvSpPr/>
            <p:nvPr/>
          </p:nvSpPr>
          <p:spPr>
            <a:xfrm rot="21082338">
              <a:off x="6132133" y="4992516"/>
              <a:ext cx="79179" cy="271635"/>
            </a:xfrm>
            <a:prstGeom prst="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5" name="Oval 84">
            <a:extLst>
              <a:ext uri="{FF2B5EF4-FFF2-40B4-BE49-F238E27FC236}">
                <a16:creationId xmlns:a16="http://schemas.microsoft.com/office/drawing/2014/main" id="{A494B5B7-1009-A14B-B7A7-C94266BCBB9C}"/>
              </a:ext>
            </a:extLst>
          </p:cNvPr>
          <p:cNvSpPr/>
          <p:nvPr/>
        </p:nvSpPr>
        <p:spPr>
          <a:xfrm>
            <a:off x="1815984" y="5853576"/>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a:extLst>
              <a:ext uri="{FF2B5EF4-FFF2-40B4-BE49-F238E27FC236}">
                <a16:creationId xmlns:a16="http://schemas.microsoft.com/office/drawing/2014/main" id="{5A108AE1-0E09-A243-9921-5AE3E1352ED4}"/>
              </a:ext>
            </a:extLst>
          </p:cNvPr>
          <p:cNvGrpSpPr/>
          <p:nvPr/>
        </p:nvGrpSpPr>
        <p:grpSpPr>
          <a:xfrm>
            <a:off x="6956009" y="3211033"/>
            <a:ext cx="3494568" cy="1941410"/>
            <a:chOff x="5876260" y="3211033"/>
            <a:chExt cx="3494568" cy="1941410"/>
          </a:xfrm>
        </p:grpSpPr>
        <p:sp>
          <p:nvSpPr>
            <p:cNvPr id="97" name="Freihandform 96">
              <a:extLst>
                <a:ext uri="{FF2B5EF4-FFF2-40B4-BE49-F238E27FC236}">
                  <a16:creationId xmlns:a16="http://schemas.microsoft.com/office/drawing/2014/main" id="{82EEDFF3-2095-AE46-94E0-115335FE521D}"/>
                </a:ext>
              </a:extLst>
            </p:cNvPr>
            <p:cNvSpPr/>
            <p:nvPr/>
          </p:nvSpPr>
          <p:spPr>
            <a:xfrm>
              <a:off x="8087925" y="4386898"/>
              <a:ext cx="1091609" cy="765545"/>
            </a:xfrm>
            <a:custGeom>
              <a:avLst/>
              <a:gdLst>
                <a:gd name="connsiteX0" fmla="*/ 184297 w 1091609"/>
                <a:gd name="connsiteY0" fmla="*/ 737191 h 765545"/>
                <a:gd name="connsiteX1" fmla="*/ 0 w 1091609"/>
                <a:gd name="connsiteY1" fmla="*/ 361507 h 765545"/>
                <a:gd name="connsiteX2" fmla="*/ 35441 w 1091609"/>
                <a:gd name="connsiteY2" fmla="*/ 255182 h 765545"/>
                <a:gd name="connsiteX3" fmla="*/ 233916 w 1091609"/>
                <a:gd name="connsiteY3" fmla="*/ 0 h 765545"/>
                <a:gd name="connsiteX4" fmla="*/ 340241 w 1091609"/>
                <a:gd name="connsiteY4" fmla="*/ 35442 h 765545"/>
                <a:gd name="connsiteX5" fmla="*/ 1027814 w 1091609"/>
                <a:gd name="connsiteY5" fmla="*/ 311889 h 765545"/>
                <a:gd name="connsiteX6" fmla="*/ 1091609 w 1091609"/>
                <a:gd name="connsiteY6" fmla="*/ 404038 h 765545"/>
                <a:gd name="connsiteX7" fmla="*/ 361507 w 1091609"/>
                <a:gd name="connsiteY7" fmla="*/ 765545 h 765545"/>
                <a:gd name="connsiteX8" fmla="*/ 184297 w 1091609"/>
                <a:gd name="connsiteY8" fmla="*/ 737191 h 7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609" h="765545">
                  <a:moveTo>
                    <a:pt x="184297" y="737191"/>
                  </a:moveTo>
                  <a:lnTo>
                    <a:pt x="0" y="361507"/>
                  </a:lnTo>
                  <a:lnTo>
                    <a:pt x="35441" y="255182"/>
                  </a:lnTo>
                  <a:lnTo>
                    <a:pt x="233916" y="0"/>
                  </a:lnTo>
                  <a:lnTo>
                    <a:pt x="340241" y="35442"/>
                  </a:lnTo>
                  <a:lnTo>
                    <a:pt x="1027814" y="311889"/>
                  </a:lnTo>
                  <a:lnTo>
                    <a:pt x="1091609" y="404038"/>
                  </a:lnTo>
                  <a:lnTo>
                    <a:pt x="361507" y="765545"/>
                  </a:lnTo>
                  <a:lnTo>
                    <a:pt x="184297" y="73719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a:extLst>
                <a:ext uri="{FF2B5EF4-FFF2-40B4-BE49-F238E27FC236}">
                  <a16:creationId xmlns:a16="http://schemas.microsoft.com/office/drawing/2014/main" id="{CCBBAEF8-4485-F042-9032-3CCB926E0583}"/>
                </a:ext>
              </a:extLst>
            </p:cNvPr>
            <p:cNvSpPr/>
            <p:nvPr/>
          </p:nvSpPr>
          <p:spPr>
            <a:xfrm>
              <a:off x="8761228" y="3324447"/>
              <a:ext cx="609600" cy="595423"/>
            </a:xfrm>
            <a:custGeom>
              <a:avLst/>
              <a:gdLst>
                <a:gd name="connsiteX0" fmla="*/ 0 w 609600"/>
                <a:gd name="connsiteY0" fmla="*/ 49618 h 595423"/>
                <a:gd name="connsiteX1" fmla="*/ 496186 w 609600"/>
                <a:gd name="connsiteY1" fmla="*/ 595423 h 595423"/>
                <a:gd name="connsiteX2" fmla="*/ 609600 w 609600"/>
                <a:gd name="connsiteY2" fmla="*/ 531627 h 595423"/>
                <a:gd name="connsiteX3" fmla="*/ 382772 w 609600"/>
                <a:gd name="connsiteY3" fmla="*/ 0 h 595423"/>
                <a:gd name="connsiteX4" fmla="*/ 0 w 609600"/>
                <a:gd name="connsiteY4" fmla="*/ 49618 h 59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595423">
                  <a:moveTo>
                    <a:pt x="0" y="49618"/>
                  </a:moveTo>
                  <a:lnTo>
                    <a:pt x="496186" y="595423"/>
                  </a:lnTo>
                  <a:lnTo>
                    <a:pt x="609600" y="531627"/>
                  </a:lnTo>
                  <a:lnTo>
                    <a:pt x="382772" y="0"/>
                  </a:lnTo>
                  <a:lnTo>
                    <a:pt x="0" y="49618"/>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Freihandform 92">
              <a:extLst>
                <a:ext uri="{FF2B5EF4-FFF2-40B4-BE49-F238E27FC236}">
                  <a16:creationId xmlns:a16="http://schemas.microsoft.com/office/drawing/2014/main" id="{D766F2B9-A307-EC49-96E1-5AD30948956C}"/>
                </a:ext>
              </a:extLst>
            </p:cNvPr>
            <p:cNvSpPr/>
            <p:nvPr/>
          </p:nvSpPr>
          <p:spPr>
            <a:xfrm>
              <a:off x="6463353" y="3452037"/>
              <a:ext cx="993614" cy="921489"/>
            </a:xfrm>
            <a:custGeom>
              <a:avLst/>
              <a:gdLst>
                <a:gd name="connsiteX0" fmla="*/ 440721 w 993614"/>
                <a:gd name="connsiteY0" fmla="*/ 921489 h 921489"/>
                <a:gd name="connsiteX1" fmla="*/ 440721 w 993614"/>
                <a:gd name="connsiteY1" fmla="*/ 921489 h 921489"/>
                <a:gd name="connsiteX2" fmla="*/ 348573 w 993614"/>
                <a:gd name="connsiteY2" fmla="*/ 907312 h 921489"/>
                <a:gd name="connsiteX3" fmla="*/ 284777 w 993614"/>
                <a:gd name="connsiteY3" fmla="*/ 886047 h 921489"/>
                <a:gd name="connsiteX4" fmla="*/ 157187 w 993614"/>
                <a:gd name="connsiteY4" fmla="*/ 857693 h 921489"/>
                <a:gd name="connsiteX5" fmla="*/ 135921 w 993614"/>
                <a:gd name="connsiteY5" fmla="*/ 850605 h 921489"/>
                <a:gd name="connsiteX6" fmla="*/ 72126 w 993614"/>
                <a:gd name="connsiteY6" fmla="*/ 843516 h 921489"/>
                <a:gd name="connsiteX7" fmla="*/ 22507 w 993614"/>
                <a:gd name="connsiteY7" fmla="*/ 836428 h 921489"/>
                <a:gd name="connsiteX8" fmla="*/ 1242 w 993614"/>
                <a:gd name="connsiteY8" fmla="*/ 800986 h 921489"/>
                <a:gd name="connsiteX9" fmla="*/ 114656 w 993614"/>
                <a:gd name="connsiteY9" fmla="*/ 758456 h 921489"/>
                <a:gd name="connsiteX10" fmla="*/ 688814 w 993614"/>
                <a:gd name="connsiteY10" fmla="*/ 155944 h 921489"/>
                <a:gd name="connsiteX11" fmla="*/ 993614 w 993614"/>
                <a:gd name="connsiteY11" fmla="*/ 0 h 921489"/>
                <a:gd name="connsiteX12" fmla="*/ 660461 w 993614"/>
                <a:gd name="connsiteY12" fmla="*/ 914400 h 921489"/>
                <a:gd name="connsiteX13" fmla="*/ 440721 w 993614"/>
                <a:gd name="connsiteY13" fmla="*/ 921489 h 92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614" h="921489">
                  <a:moveTo>
                    <a:pt x="440721" y="921489"/>
                  </a:moveTo>
                  <a:lnTo>
                    <a:pt x="440721" y="921489"/>
                  </a:lnTo>
                  <a:cubicBezTo>
                    <a:pt x="410005" y="916763"/>
                    <a:pt x="378878" y="914199"/>
                    <a:pt x="348573" y="907312"/>
                  </a:cubicBezTo>
                  <a:cubicBezTo>
                    <a:pt x="326715" y="902344"/>
                    <a:pt x="306475" y="891673"/>
                    <a:pt x="284777" y="886047"/>
                  </a:cubicBezTo>
                  <a:cubicBezTo>
                    <a:pt x="242604" y="875113"/>
                    <a:pt x="199570" y="867784"/>
                    <a:pt x="157187" y="857693"/>
                  </a:cubicBezTo>
                  <a:cubicBezTo>
                    <a:pt x="149918" y="855962"/>
                    <a:pt x="143291" y="851833"/>
                    <a:pt x="135921" y="850605"/>
                  </a:cubicBezTo>
                  <a:cubicBezTo>
                    <a:pt x="114816" y="847087"/>
                    <a:pt x="93357" y="846170"/>
                    <a:pt x="72126" y="843516"/>
                  </a:cubicBezTo>
                  <a:cubicBezTo>
                    <a:pt x="55547" y="841444"/>
                    <a:pt x="39047" y="838791"/>
                    <a:pt x="22507" y="836428"/>
                  </a:cubicBezTo>
                  <a:cubicBezTo>
                    <a:pt x="-7724" y="826351"/>
                    <a:pt x="1242" y="836812"/>
                    <a:pt x="1242" y="800986"/>
                  </a:cubicBezTo>
                  <a:lnTo>
                    <a:pt x="114656" y="758456"/>
                  </a:lnTo>
                  <a:lnTo>
                    <a:pt x="688814" y="155944"/>
                  </a:lnTo>
                  <a:lnTo>
                    <a:pt x="993614" y="0"/>
                  </a:lnTo>
                  <a:lnTo>
                    <a:pt x="660461" y="914400"/>
                  </a:lnTo>
                  <a:lnTo>
                    <a:pt x="440721" y="921489"/>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4" name="Freihandform 93">
              <a:extLst>
                <a:ext uri="{FF2B5EF4-FFF2-40B4-BE49-F238E27FC236}">
                  <a16:creationId xmlns:a16="http://schemas.microsoft.com/office/drawing/2014/main" id="{1F9D30F0-23CD-4241-AC52-91E7716866D4}"/>
                </a:ext>
              </a:extLst>
            </p:cNvPr>
            <p:cNvSpPr/>
            <p:nvPr/>
          </p:nvSpPr>
          <p:spPr>
            <a:xfrm>
              <a:off x="5876260" y="3331535"/>
              <a:ext cx="857693" cy="829339"/>
            </a:xfrm>
            <a:custGeom>
              <a:avLst/>
              <a:gdLst>
                <a:gd name="connsiteX0" fmla="*/ 120503 w 857693"/>
                <a:gd name="connsiteY0" fmla="*/ 517451 h 829339"/>
                <a:gd name="connsiteX1" fmla="*/ 524540 w 857693"/>
                <a:gd name="connsiteY1" fmla="*/ 0 h 829339"/>
                <a:gd name="connsiteX2" fmla="*/ 857693 w 857693"/>
                <a:gd name="connsiteY2" fmla="*/ 0 h 829339"/>
                <a:gd name="connsiteX3" fmla="*/ 630866 w 857693"/>
                <a:gd name="connsiteY3" fmla="*/ 786809 h 829339"/>
                <a:gd name="connsiteX4" fmla="*/ 524540 w 857693"/>
                <a:gd name="connsiteY4" fmla="*/ 829339 h 829339"/>
                <a:gd name="connsiteX5" fmla="*/ 0 w 857693"/>
                <a:gd name="connsiteY5" fmla="*/ 800986 h 829339"/>
                <a:gd name="connsiteX6" fmla="*/ 120503 w 857693"/>
                <a:gd name="connsiteY6" fmla="*/ 517451 h 8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93" h="829339">
                  <a:moveTo>
                    <a:pt x="120503" y="517451"/>
                  </a:moveTo>
                  <a:lnTo>
                    <a:pt x="524540" y="0"/>
                  </a:lnTo>
                  <a:lnTo>
                    <a:pt x="857693" y="0"/>
                  </a:lnTo>
                  <a:lnTo>
                    <a:pt x="630866" y="786809"/>
                  </a:lnTo>
                  <a:lnTo>
                    <a:pt x="524540" y="829339"/>
                  </a:lnTo>
                  <a:lnTo>
                    <a:pt x="0" y="800986"/>
                  </a:lnTo>
                  <a:lnTo>
                    <a:pt x="120503" y="51745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a:extLst>
                <a:ext uri="{FF2B5EF4-FFF2-40B4-BE49-F238E27FC236}">
                  <a16:creationId xmlns:a16="http://schemas.microsoft.com/office/drawing/2014/main" id="{4F7183C1-9CA1-5F48-9B5C-F83F3BB0F416}"/>
                </a:ext>
              </a:extLst>
            </p:cNvPr>
            <p:cNvSpPr/>
            <p:nvPr/>
          </p:nvSpPr>
          <p:spPr>
            <a:xfrm>
              <a:off x="8102009" y="3799367"/>
              <a:ext cx="382772" cy="595424"/>
            </a:xfrm>
            <a:custGeom>
              <a:avLst/>
              <a:gdLst>
                <a:gd name="connsiteX0" fmla="*/ 99238 w 382772"/>
                <a:gd name="connsiteY0" fmla="*/ 0 h 595424"/>
                <a:gd name="connsiteX1" fmla="*/ 382772 w 382772"/>
                <a:gd name="connsiteY1" fmla="*/ 21266 h 595424"/>
                <a:gd name="connsiteX2" fmla="*/ 382772 w 382772"/>
                <a:gd name="connsiteY2" fmla="*/ 290624 h 595424"/>
                <a:gd name="connsiteX3" fmla="*/ 340242 w 382772"/>
                <a:gd name="connsiteY3" fmla="*/ 595424 h 595424"/>
                <a:gd name="connsiteX4" fmla="*/ 226828 w 382772"/>
                <a:gd name="connsiteY4" fmla="*/ 552893 h 595424"/>
                <a:gd name="connsiteX5" fmla="*/ 0 w 382772"/>
                <a:gd name="connsiteY5" fmla="*/ 148856 h 595424"/>
                <a:gd name="connsiteX6" fmla="*/ 99238 w 382772"/>
                <a:gd name="connsiteY6" fmla="*/ 0 h 59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772" h="595424">
                  <a:moveTo>
                    <a:pt x="99238" y="0"/>
                  </a:moveTo>
                  <a:lnTo>
                    <a:pt x="382772" y="21266"/>
                  </a:lnTo>
                  <a:lnTo>
                    <a:pt x="382772" y="290624"/>
                  </a:lnTo>
                  <a:lnTo>
                    <a:pt x="340242" y="595424"/>
                  </a:lnTo>
                  <a:lnTo>
                    <a:pt x="226828" y="552893"/>
                  </a:lnTo>
                  <a:lnTo>
                    <a:pt x="0" y="148856"/>
                  </a:lnTo>
                  <a:lnTo>
                    <a:pt x="99238" y="0"/>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a:extLst>
                <a:ext uri="{FF2B5EF4-FFF2-40B4-BE49-F238E27FC236}">
                  <a16:creationId xmlns:a16="http://schemas.microsoft.com/office/drawing/2014/main" id="{CAFEB4B3-C6DB-564E-8756-FCBA167916CD}"/>
                </a:ext>
              </a:extLst>
            </p:cNvPr>
            <p:cNvSpPr/>
            <p:nvPr/>
          </p:nvSpPr>
          <p:spPr>
            <a:xfrm>
              <a:off x="6733953" y="3211033"/>
              <a:ext cx="666307" cy="297711"/>
            </a:xfrm>
            <a:custGeom>
              <a:avLst/>
              <a:gdLst>
                <a:gd name="connsiteX0" fmla="*/ 666307 w 666307"/>
                <a:gd name="connsiteY0" fmla="*/ 148855 h 297711"/>
                <a:gd name="connsiteX1" fmla="*/ 0 w 666307"/>
                <a:gd name="connsiteY1" fmla="*/ 0 h 297711"/>
                <a:gd name="connsiteX2" fmla="*/ 7089 w 666307"/>
                <a:gd name="connsiteY2" fmla="*/ 120502 h 297711"/>
                <a:gd name="connsiteX3" fmla="*/ 354419 w 666307"/>
                <a:gd name="connsiteY3" fmla="*/ 297711 h 297711"/>
                <a:gd name="connsiteX4" fmla="*/ 666307 w 666307"/>
                <a:gd name="connsiteY4" fmla="*/ 148855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07" h="297711">
                  <a:moveTo>
                    <a:pt x="666307" y="148855"/>
                  </a:moveTo>
                  <a:lnTo>
                    <a:pt x="0" y="0"/>
                  </a:lnTo>
                  <a:lnTo>
                    <a:pt x="7089" y="120502"/>
                  </a:lnTo>
                  <a:lnTo>
                    <a:pt x="354419" y="297711"/>
                  </a:lnTo>
                  <a:lnTo>
                    <a:pt x="666307" y="148855"/>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5" name="Gruppieren 114">
            <a:extLst>
              <a:ext uri="{FF2B5EF4-FFF2-40B4-BE49-F238E27FC236}">
                <a16:creationId xmlns:a16="http://schemas.microsoft.com/office/drawing/2014/main" id="{9F858DEA-9CF7-1249-81AE-C7C9D669BA82}"/>
              </a:ext>
            </a:extLst>
          </p:cNvPr>
          <p:cNvGrpSpPr/>
          <p:nvPr/>
        </p:nvGrpSpPr>
        <p:grpSpPr>
          <a:xfrm>
            <a:off x="6892214" y="2685078"/>
            <a:ext cx="3952243" cy="2764852"/>
            <a:chOff x="6635425" y="2651458"/>
            <a:chExt cx="3952243" cy="2764852"/>
          </a:xfrm>
        </p:grpSpPr>
        <p:sp>
          <p:nvSpPr>
            <p:cNvPr id="99" name="Freihandform 98">
              <a:extLst>
                <a:ext uri="{FF2B5EF4-FFF2-40B4-BE49-F238E27FC236}">
                  <a16:creationId xmlns:a16="http://schemas.microsoft.com/office/drawing/2014/main" id="{F83B4674-5AAB-F449-9361-9E9B9771329E}"/>
                </a:ext>
              </a:extLst>
            </p:cNvPr>
            <p:cNvSpPr/>
            <p:nvPr/>
          </p:nvSpPr>
          <p:spPr>
            <a:xfrm>
              <a:off x="6635425" y="3007174"/>
              <a:ext cx="644803" cy="855990"/>
            </a:xfrm>
            <a:custGeom>
              <a:avLst/>
              <a:gdLst>
                <a:gd name="connsiteX0" fmla="*/ 42530 w 595423"/>
                <a:gd name="connsiteY0" fmla="*/ 708837 h 737191"/>
                <a:gd name="connsiteX1" fmla="*/ 0 w 595423"/>
                <a:gd name="connsiteY1" fmla="*/ 212651 h 737191"/>
                <a:gd name="connsiteX2" fmla="*/ 92149 w 595423"/>
                <a:gd name="connsiteY2" fmla="*/ 0 h 737191"/>
                <a:gd name="connsiteX3" fmla="*/ 581247 w 595423"/>
                <a:gd name="connsiteY3" fmla="*/ 85061 h 737191"/>
                <a:gd name="connsiteX4" fmla="*/ 595423 w 595423"/>
                <a:gd name="connsiteY4" fmla="*/ 205563 h 737191"/>
                <a:gd name="connsiteX5" fmla="*/ 170121 w 595423"/>
                <a:gd name="connsiteY5" fmla="*/ 737191 h 737191"/>
                <a:gd name="connsiteX6" fmla="*/ 42530 w 595423"/>
                <a:gd name="connsiteY6" fmla="*/ 708837 h 73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423" h="737191">
                  <a:moveTo>
                    <a:pt x="42530" y="708837"/>
                  </a:moveTo>
                  <a:lnTo>
                    <a:pt x="0" y="212651"/>
                  </a:lnTo>
                  <a:lnTo>
                    <a:pt x="92149" y="0"/>
                  </a:lnTo>
                  <a:lnTo>
                    <a:pt x="581247" y="85061"/>
                  </a:lnTo>
                  <a:lnTo>
                    <a:pt x="595423" y="205563"/>
                  </a:lnTo>
                  <a:lnTo>
                    <a:pt x="170121" y="737191"/>
                  </a:lnTo>
                  <a:lnTo>
                    <a:pt x="42530" y="708837"/>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Freihandform 99">
              <a:extLst>
                <a:ext uri="{FF2B5EF4-FFF2-40B4-BE49-F238E27FC236}">
                  <a16:creationId xmlns:a16="http://schemas.microsoft.com/office/drawing/2014/main" id="{6A9F63C8-81F8-0E4F-B5AF-CB2D544AE166}"/>
                </a:ext>
              </a:extLst>
            </p:cNvPr>
            <p:cNvSpPr/>
            <p:nvPr/>
          </p:nvSpPr>
          <p:spPr>
            <a:xfrm>
              <a:off x="7315695" y="2651458"/>
              <a:ext cx="1824479" cy="808860"/>
            </a:xfrm>
            <a:custGeom>
              <a:avLst/>
              <a:gdLst>
                <a:gd name="connsiteX0" fmla="*/ 0 w 1502735"/>
                <a:gd name="connsiteY0" fmla="*/ 482009 h 730102"/>
                <a:gd name="connsiteX1" fmla="*/ 1261731 w 1502735"/>
                <a:gd name="connsiteY1" fmla="*/ 0 h 730102"/>
                <a:gd name="connsiteX2" fmla="*/ 1502735 w 1502735"/>
                <a:gd name="connsiteY2" fmla="*/ 184297 h 730102"/>
                <a:gd name="connsiteX3" fmla="*/ 1134140 w 1502735"/>
                <a:gd name="connsiteY3" fmla="*/ 559981 h 730102"/>
                <a:gd name="connsiteX4" fmla="*/ 1049080 w 1502735"/>
                <a:gd name="connsiteY4" fmla="*/ 680483 h 730102"/>
                <a:gd name="connsiteX5" fmla="*/ 723014 w 1502735"/>
                <a:gd name="connsiteY5" fmla="*/ 730102 h 730102"/>
                <a:gd name="connsiteX6" fmla="*/ 666307 w 1502735"/>
                <a:gd name="connsiteY6" fmla="*/ 623776 h 730102"/>
                <a:gd name="connsiteX7" fmla="*/ 0 w 1502735"/>
                <a:gd name="connsiteY7" fmla="*/ 482009 h 73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2735" h="730102">
                  <a:moveTo>
                    <a:pt x="0" y="482009"/>
                  </a:moveTo>
                  <a:lnTo>
                    <a:pt x="1261731" y="0"/>
                  </a:lnTo>
                  <a:lnTo>
                    <a:pt x="1502735" y="184297"/>
                  </a:lnTo>
                  <a:lnTo>
                    <a:pt x="1134140" y="559981"/>
                  </a:lnTo>
                  <a:lnTo>
                    <a:pt x="1049080" y="680483"/>
                  </a:lnTo>
                  <a:lnTo>
                    <a:pt x="723014" y="730102"/>
                  </a:lnTo>
                  <a:lnTo>
                    <a:pt x="666307" y="623776"/>
                  </a:lnTo>
                  <a:lnTo>
                    <a:pt x="0" y="482009"/>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Freihandform 100">
              <a:extLst>
                <a:ext uri="{FF2B5EF4-FFF2-40B4-BE49-F238E27FC236}">
                  <a16:creationId xmlns:a16="http://schemas.microsoft.com/office/drawing/2014/main" id="{05BECB64-5008-1F43-9F29-C865958F5AC4}"/>
                </a:ext>
              </a:extLst>
            </p:cNvPr>
            <p:cNvSpPr/>
            <p:nvPr/>
          </p:nvSpPr>
          <p:spPr>
            <a:xfrm>
              <a:off x="9069885" y="2651458"/>
              <a:ext cx="1187698" cy="722607"/>
            </a:xfrm>
            <a:custGeom>
              <a:avLst/>
              <a:gdLst>
                <a:gd name="connsiteX0" fmla="*/ 914400 w 1190846"/>
                <a:gd name="connsiteY0" fmla="*/ 311888 h 637953"/>
                <a:gd name="connsiteX1" fmla="*/ 1190846 w 1190846"/>
                <a:gd name="connsiteY1" fmla="*/ 191386 h 637953"/>
                <a:gd name="connsiteX2" fmla="*/ 921488 w 1190846"/>
                <a:gd name="connsiteY2" fmla="*/ 0 h 637953"/>
                <a:gd name="connsiteX3" fmla="*/ 70883 w 1190846"/>
                <a:gd name="connsiteY3" fmla="*/ 77972 h 637953"/>
                <a:gd name="connsiteX4" fmla="*/ 0 w 1190846"/>
                <a:gd name="connsiteY4" fmla="*/ 155944 h 637953"/>
                <a:gd name="connsiteX5" fmla="*/ 503274 w 1190846"/>
                <a:gd name="connsiteY5" fmla="*/ 637953 h 637953"/>
                <a:gd name="connsiteX6" fmla="*/ 489097 w 1190846"/>
                <a:gd name="connsiteY6" fmla="*/ 418214 h 637953"/>
                <a:gd name="connsiteX7" fmla="*/ 524539 w 1190846"/>
                <a:gd name="connsiteY7" fmla="*/ 347330 h 637953"/>
                <a:gd name="connsiteX8" fmla="*/ 914400 w 1190846"/>
                <a:gd name="connsiteY8" fmla="*/ 311888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846" h="637953">
                  <a:moveTo>
                    <a:pt x="914400" y="311888"/>
                  </a:moveTo>
                  <a:lnTo>
                    <a:pt x="1190846" y="191386"/>
                  </a:lnTo>
                  <a:lnTo>
                    <a:pt x="921488" y="0"/>
                  </a:lnTo>
                  <a:lnTo>
                    <a:pt x="70883" y="77972"/>
                  </a:lnTo>
                  <a:lnTo>
                    <a:pt x="0" y="155944"/>
                  </a:lnTo>
                  <a:lnTo>
                    <a:pt x="503274" y="637953"/>
                  </a:lnTo>
                  <a:lnTo>
                    <a:pt x="489097" y="418214"/>
                  </a:lnTo>
                  <a:lnTo>
                    <a:pt x="524539" y="347330"/>
                  </a:lnTo>
                  <a:lnTo>
                    <a:pt x="914400" y="311888"/>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Freihandform 101">
              <a:extLst>
                <a:ext uri="{FF2B5EF4-FFF2-40B4-BE49-F238E27FC236}">
                  <a16:creationId xmlns:a16="http://schemas.microsoft.com/office/drawing/2014/main" id="{72CB211A-6EE6-CC4C-B7A1-0D2B08092191}"/>
                </a:ext>
              </a:extLst>
            </p:cNvPr>
            <p:cNvSpPr/>
            <p:nvPr/>
          </p:nvSpPr>
          <p:spPr>
            <a:xfrm>
              <a:off x="6992517" y="4314557"/>
              <a:ext cx="1091609" cy="1101753"/>
            </a:xfrm>
            <a:custGeom>
              <a:avLst/>
              <a:gdLst>
                <a:gd name="connsiteX0" fmla="*/ 63796 w 971107"/>
                <a:gd name="connsiteY0" fmla="*/ 730102 h 815163"/>
                <a:gd name="connsiteX1" fmla="*/ 623777 w 971107"/>
                <a:gd name="connsiteY1" fmla="*/ 815163 h 815163"/>
                <a:gd name="connsiteX2" fmla="*/ 602512 w 971107"/>
                <a:gd name="connsiteY2" fmla="*/ 652130 h 815163"/>
                <a:gd name="connsiteX3" fmla="*/ 864782 w 971107"/>
                <a:gd name="connsiteY3" fmla="*/ 652130 h 815163"/>
                <a:gd name="connsiteX4" fmla="*/ 971107 w 971107"/>
                <a:gd name="connsiteY4" fmla="*/ 0 h 815163"/>
                <a:gd name="connsiteX5" fmla="*/ 701749 w 971107"/>
                <a:gd name="connsiteY5" fmla="*/ 14177 h 815163"/>
                <a:gd name="connsiteX6" fmla="*/ 0 w 971107"/>
                <a:gd name="connsiteY6" fmla="*/ 460744 h 815163"/>
                <a:gd name="connsiteX7" fmla="*/ 63796 w 971107"/>
                <a:gd name="connsiteY7" fmla="*/ 730102 h 8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107" h="815163">
                  <a:moveTo>
                    <a:pt x="63796" y="730102"/>
                  </a:moveTo>
                  <a:lnTo>
                    <a:pt x="623777" y="815163"/>
                  </a:lnTo>
                  <a:lnTo>
                    <a:pt x="602512" y="652130"/>
                  </a:lnTo>
                  <a:lnTo>
                    <a:pt x="864782" y="652130"/>
                  </a:lnTo>
                  <a:lnTo>
                    <a:pt x="971107" y="0"/>
                  </a:lnTo>
                  <a:lnTo>
                    <a:pt x="701749" y="14177"/>
                  </a:lnTo>
                  <a:lnTo>
                    <a:pt x="0" y="460744"/>
                  </a:lnTo>
                  <a:lnTo>
                    <a:pt x="63796" y="730102"/>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3" name="Freihandform 102">
              <a:extLst>
                <a:ext uri="{FF2B5EF4-FFF2-40B4-BE49-F238E27FC236}">
                  <a16:creationId xmlns:a16="http://schemas.microsoft.com/office/drawing/2014/main" id="{9B3E9CA0-31E0-4A43-8873-F6F2A4676C12}"/>
                </a:ext>
              </a:extLst>
            </p:cNvPr>
            <p:cNvSpPr/>
            <p:nvPr/>
          </p:nvSpPr>
          <p:spPr>
            <a:xfrm>
              <a:off x="7989094" y="4125432"/>
              <a:ext cx="602722" cy="795953"/>
            </a:xfrm>
            <a:custGeom>
              <a:avLst/>
              <a:gdLst>
                <a:gd name="connsiteX0" fmla="*/ 21265 w 630865"/>
                <a:gd name="connsiteY0" fmla="*/ 389860 h 723014"/>
                <a:gd name="connsiteX1" fmla="*/ 517451 w 630865"/>
                <a:gd name="connsiteY1" fmla="*/ 723014 h 723014"/>
                <a:gd name="connsiteX2" fmla="*/ 630865 w 630865"/>
                <a:gd name="connsiteY2" fmla="*/ 666307 h 723014"/>
                <a:gd name="connsiteX3" fmla="*/ 496186 w 630865"/>
                <a:gd name="connsiteY3" fmla="*/ 21265 h 723014"/>
                <a:gd name="connsiteX4" fmla="*/ 326065 w 630865"/>
                <a:gd name="connsiteY4" fmla="*/ 0 h 723014"/>
                <a:gd name="connsiteX5" fmla="*/ 0 w 630865"/>
                <a:gd name="connsiteY5" fmla="*/ 233916 h 723014"/>
                <a:gd name="connsiteX6" fmla="*/ 21265 w 630865"/>
                <a:gd name="connsiteY6" fmla="*/ 389860 h 7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865" h="723014">
                  <a:moveTo>
                    <a:pt x="21265" y="389860"/>
                  </a:moveTo>
                  <a:lnTo>
                    <a:pt x="517451" y="723014"/>
                  </a:lnTo>
                  <a:lnTo>
                    <a:pt x="630865" y="666307"/>
                  </a:lnTo>
                  <a:lnTo>
                    <a:pt x="496186" y="21265"/>
                  </a:lnTo>
                  <a:lnTo>
                    <a:pt x="326065" y="0"/>
                  </a:lnTo>
                  <a:lnTo>
                    <a:pt x="0" y="233916"/>
                  </a:lnTo>
                  <a:lnTo>
                    <a:pt x="21265" y="389860"/>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Freihandform 103">
              <a:extLst>
                <a:ext uri="{FF2B5EF4-FFF2-40B4-BE49-F238E27FC236}">
                  <a16:creationId xmlns:a16="http://schemas.microsoft.com/office/drawing/2014/main" id="{0F0BA6B5-4974-114F-A717-11966745ABEA}"/>
                </a:ext>
              </a:extLst>
            </p:cNvPr>
            <p:cNvSpPr/>
            <p:nvPr/>
          </p:nvSpPr>
          <p:spPr>
            <a:xfrm>
              <a:off x="8272839" y="3395330"/>
              <a:ext cx="737191" cy="552893"/>
            </a:xfrm>
            <a:custGeom>
              <a:avLst/>
              <a:gdLst>
                <a:gd name="connsiteX0" fmla="*/ 0 w 737191"/>
                <a:gd name="connsiteY0" fmla="*/ 70884 h 552893"/>
                <a:gd name="connsiteX1" fmla="*/ 141768 w 737191"/>
                <a:gd name="connsiteY1" fmla="*/ 510363 h 552893"/>
                <a:gd name="connsiteX2" fmla="*/ 318977 w 737191"/>
                <a:gd name="connsiteY2" fmla="*/ 552893 h 552893"/>
                <a:gd name="connsiteX3" fmla="*/ 666307 w 737191"/>
                <a:gd name="connsiteY3" fmla="*/ 552893 h 552893"/>
                <a:gd name="connsiteX4" fmla="*/ 574158 w 737191"/>
                <a:gd name="connsiteY4" fmla="*/ 425303 h 552893"/>
                <a:gd name="connsiteX5" fmla="*/ 737191 w 737191"/>
                <a:gd name="connsiteY5" fmla="*/ 396949 h 552893"/>
                <a:gd name="connsiteX6" fmla="*/ 467833 w 737191"/>
                <a:gd name="connsiteY6" fmla="*/ 14177 h 552893"/>
                <a:gd name="connsiteX7" fmla="*/ 311888 w 737191"/>
                <a:gd name="connsiteY7" fmla="*/ 0 h 552893"/>
                <a:gd name="connsiteX8" fmla="*/ 0 w 737191"/>
                <a:gd name="connsiteY8" fmla="*/ 70884 h 55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191" h="552893">
                  <a:moveTo>
                    <a:pt x="0" y="70884"/>
                  </a:moveTo>
                  <a:lnTo>
                    <a:pt x="141768" y="510363"/>
                  </a:lnTo>
                  <a:lnTo>
                    <a:pt x="318977" y="552893"/>
                  </a:lnTo>
                  <a:lnTo>
                    <a:pt x="666307" y="552893"/>
                  </a:lnTo>
                  <a:lnTo>
                    <a:pt x="574158" y="425303"/>
                  </a:lnTo>
                  <a:lnTo>
                    <a:pt x="737191" y="396949"/>
                  </a:lnTo>
                  <a:lnTo>
                    <a:pt x="467833" y="14177"/>
                  </a:lnTo>
                  <a:lnTo>
                    <a:pt x="311888" y="0"/>
                  </a:lnTo>
                  <a:lnTo>
                    <a:pt x="0" y="70884"/>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Freihandform 104">
              <a:extLst>
                <a:ext uri="{FF2B5EF4-FFF2-40B4-BE49-F238E27FC236}">
                  <a16:creationId xmlns:a16="http://schemas.microsoft.com/office/drawing/2014/main" id="{4BE13A1D-7F58-5F4D-9AA5-8D6E25DEB5EE}"/>
                </a:ext>
              </a:extLst>
            </p:cNvPr>
            <p:cNvSpPr/>
            <p:nvPr/>
          </p:nvSpPr>
          <p:spPr>
            <a:xfrm>
              <a:off x="10151258" y="3954589"/>
              <a:ext cx="436410" cy="766267"/>
            </a:xfrm>
            <a:custGeom>
              <a:avLst/>
              <a:gdLst>
                <a:gd name="connsiteX0" fmla="*/ 0 w 396949"/>
                <a:gd name="connsiteY0" fmla="*/ 574158 h 666307"/>
                <a:gd name="connsiteX1" fmla="*/ 56707 w 396949"/>
                <a:gd name="connsiteY1" fmla="*/ 666307 h 666307"/>
                <a:gd name="connsiteX2" fmla="*/ 396949 w 396949"/>
                <a:gd name="connsiteY2" fmla="*/ 474921 h 666307"/>
                <a:gd name="connsiteX3" fmla="*/ 212651 w 396949"/>
                <a:gd name="connsiteY3" fmla="*/ 446567 h 666307"/>
                <a:gd name="connsiteX4" fmla="*/ 311888 w 396949"/>
                <a:gd name="connsiteY4" fmla="*/ 340242 h 666307"/>
                <a:gd name="connsiteX5" fmla="*/ 191386 w 396949"/>
                <a:gd name="connsiteY5" fmla="*/ 0 h 666307"/>
                <a:gd name="connsiteX6" fmla="*/ 63795 w 396949"/>
                <a:gd name="connsiteY6" fmla="*/ 85060 h 666307"/>
                <a:gd name="connsiteX7" fmla="*/ 0 w 396949"/>
                <a:gd name="connsiteY7" fmla="*/ 574158 h 66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949" h="666307">
                  <a:moveTo>
                    <a:pt x="0" y="574158"/>
                  </a:moveTo>
                  <a:lnTo>
                    <a:pt x="56707" y="666307"/>
                  </a:lnTo>
                  <a:lnTo>
                    <a:pt x="396949" y="474921"/>
                  </a:lnTo>
                  <a:lnTo>
                    <a:pt x="212651" y="446567"/>
                  </a:lnTo>
                  <a:lnTo>
                    <a:pt x="311888" y="340242"/>
                  </a:lnTo>
                  <a:lnTo>
                    <a:pt x="191386" y="0"/>
                  </a:lnTo>
                  <a:lnTo>
                    <a:pt x="63795" y="85060"/>
                  </a:lnTo>
                  <a:lnTo>
                    <a:pt x="0" y="574158"/>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6" name="Rechteck 105">
            <a:extLst>
              <a:ext uri="{FF2B5EF4-FFF2-40B4-BE49-F238E27FC236}">
                <a16:creationId xmlns:a16="http://schemas.microsoft.com/office/drawing/2014/main" id="{03579E2F-03FD-1A4D-B39E-F1D8134FF0C4}"/>
              </a:ext>
            </a:extLst>
          </p:cNvPr>
          <p:cNvSpPr/>
          <p:nvPr/>
        </p:nvSpPr>
        <p:spPr>
          <a:xfrm>
            <a:off x="1571545" y="3354851"/>
            <a:ext cx="567530" cy="236024"/>
          </a:xfrm>
          <a:prstGeom prst="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E765EC08-B23D-D44C-84EB-62007A124471}"/>
              </a:ext>
            </a:extLst>
          </p:cNvPr>
          <p:cNvSpPr/>
          <p:nvPr/>
        </p:nvSpPr>
        <p:spPr>
          <a:xfrm>
            <a:off x="1569694" y="4564911"/>
            <a:ext cx="567530" cy="236024"/>
          </a:xfrm>
          <a:prstGeom prst="rect">
            <a:avLst/>
          </a:pr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62D05C54-3225-B846-B1B0-09C80A328034}"/>
              </a:ext>
            </a:extLst>
          </p:cNvPr>
          <p:cNvSpPr/>
          <p:nvPr/>
        </p:nvSpPr>
        <p:spPr>
          <a:xfrm>
            <a:off x="1569694" y="5115029"/>
            <a:ext cx="567530" cy="236024"/>
          </a:xfrm>
          <a:prstGeom prst="rect">
            <a:avLst/>
          </a:pr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B1C9F041-2B87-1F42-A810-5D6FE2538772}"/>
              </a:ext>
            </a:extLst>
          </p:cNvPr>
          <p:cNvSpPr/>
          <p:nvPr/>
        </p:nvSpPr>
        <p:spPr>
          <a:xfrm>
            <a:off x="2517464" y="2704183"/>
            <a:ext cx="3535433" cy="400110"/>
          </a:xfrm>
          <a:prstGeom prst="rect">
            <a:avLst/>
          </a:prstGeom>
        </p:spPr>
        <p:txBody>
          <a:bodyPr wrap="square">
            <a:spAutoFit/>
          </a:bodyPr>
          <a:lstStyle/>
          <a:p>
            <a:pPr>
              <a:spcBef>
                <a:spcPct val="20000"/>
              </a:spcBef>
              <a:spcAft>
                <a:spcPts val="1200"/>
              </a:spcAft>
            </a:pPr>
            <a:r>
              <a:rPr lang="de-CH" sz="2000" dirty="0">
                <a:solidFill>
                  <a:srgbClr val="7D7D7D"/>
                </a:solidFill>
              </a:rPr>
              <a:t>Kerngebiete (Schutzgebiete)</a:t>
            </a:r>
          </a:p>
        </p:txBody>
      </p:sp>
      <p:sp>
        <p:nvSpPr>
          <p:cNvPr id="110" name="Rechteck 109">
            <a:extLst>
              <a:ext uri="{FF2B5EF4-FFF2-40B4-BE49-F238E27FC236}">
                <a16:creationId xmlns:a16="http://schemas.microsoft.com/office/drawing/2014/main" id="{5D94EB88-F949-C142-BD7F-2EDC9C4AE24E}"/>
              </a:ext>
            </a:extLst>
          </p:cNvPr>
          <p:cNvSpPr/>
          <p:nvPr/>
        </p:nvSpPr>
        <p:spPr>
          <a:xfrm>
            <a:off x="2521165" y="3249968"/>
            <a:ext cx="3348089" cy="400110"/>
          </a:xfrm>
          <a:prstGeom prst="rect">
            <a:avLst/>
          </a:prstGeom>
        </p:spPr>
        <p:txBody>
          <a:bodyPr wrap="square">
            <a:spAutoFit/>
          </a:bodyPr>
          <a:lstStyle/>
          <a:p>
            <a:pPr>
              <a:spcBef>
                <a:spcPct val="20000"/>
              </a:spcBef>
              <a:spcAft>
                <a:spcPts val="1200"/>
              </a:spcAft>
            </a:pPr>
            <a:r>
              <a:rPr lang="de-CH" sz="2000" dirty="0">
                <a:solidFill>
                  <a:srgbClr val="7D7D7D"/>
                </a:solidFill>
              </a:rPr>
              <a:t>Schützenswerte Gebiete</a:t>
            </a:r>
          </a:p>
        </p:txBody>
      </p:sp>
      <p:sp>
        <p:nvSpPr>
          <p:cNvPr id="111" name="Rechteck 110">
            <a:extLst>
              <a:ext uri="{FF2B5EF4-FFF2-40B4-BE49-F238E27FC236}">
                <a16:creationId xmlns:a16="http://schemas.microsoft.com/office/drawing/2014/main" id="{6032E9D2-43EB-E741-8E09-CA017FA67AD7}"/>
              </a:ext>
            </a:extLst>
          </p:cNvPr>
          <p:cNvSpPr/>
          <p:nvPr/>
        </p:nvSpPr>
        <p:spPr>
          <a:xfrm>
            <a:off x="2531924" y="4451412"/>
            <a:ext cx="2526226" cy="400110"/>
          </a:xfrm>
          <a:prstGeom prst="rect">
            <a:avLst/>
          </a:prstGeom>
        </p:spPr>
        <p:txBody>
          <a:bodyPr wrap="square">
            <a:spAutoFit/>
          </a:bodyPr>
          <a:lstStyle/>
          <a:p>
            <a:pPr>
              <a:spcBef>
                <a:spcPct val="20000"/>
              </a:spcBef>
              <a:spcAft>
                <a:spcPts val="1200"/>
              </a:spcAft>
            </a:pPr>
            <a:r>
              <a:rPr lang="de-CH" sz="2000" dirty="0">
                <a:solidFill>
                  <a:srgbClr val="7D7D7D"/>
                </a:solidFill>
              </a:rPr>
              <a:t>Vernetzungsgebiete</a:t>
            </a:r>
          </a:p>
        </p:txBody>
      </p:sp>
      <p:sp>
        <p:nvSpPr>
          <p:cNvPr id="112" name="Rechteck 111">
            <a:extLst>
              <a:ext uri="{FF2B5EF4-FFF2-40B4-BE49-F238E27FC236}">
                <a16:creationId xmlns:a16="http://schemas.microsoft.com/office/drawing/2014/main" id="{64D45163-87B7-5145-B725-B4153B053A63}"/>
              </a:ext>
            </a:extLst>
          </p:cNvPr>
          <p:cNvSpPr/>
          <p:nvPr/>
        </p:nvSpPr>
        <p:spPr>
          <a:xfrm>
            <a:off x="2556971" y="4952781"/>
            <a:ext cx="2526226" cy="707886"/>
          </a:xfrm>
          <a:prstGeom prst="rect">
            <a:avLst/>
          </a:prstGeom>
        </p:spPr>
        <p:txBody>
          <a:bodyPr wrap="square">
            <a:spAutoFit/>
          </a:bodyPr>
          <a:lstStyle/>
          <a:p>
            <a:pPr>
              <a:spcBef>
                <a:spcPct val="20000"/>
              </a:spcBef>
              <a:spcAft>
                <a:spcPts val="1200"/>
              </a:spcAft>
            </a:pPr>
            <a:r>
              <a:rPr lang="de-CH" sz="2000" dirty="0">
                <a:solidFill>
                  <a:srgbClr val="7D7D7D"/>
                </a:solidFill>
              </a:rPr>
              <a:t>Zusätzlich benötigte Vernetzungsgebiete</a:t>
            </a:r>
          </a:p>
        </p:txBody>
      </p:sp>
      <p:sp>
        <p:nvSpPr>
          <p:cNvPr id="113" name="Rechteck 112">
            <a:extLst>
              <a:ext uri="{FF2B5EF4-FFF2-40B4-BE49-F238E27FC236}">
                <a16:creationId xmlns:a16="http://schemas.microsoft.com/office/drawing/2014/main" id="{059FE94F-273D-A34A-A0E2-FC82C3A69D50}"/>
              </a:ext>
            </a:extLst>
          </p:cNvPr>
          <p:cNvSpPr/>
          <p:nvPr/>
        </p:nvSpPr>
        <p:spPr>
          <a:xfrm>
            <a:off x="2572211" y="5726973"/>
            <a:ext cx="2526226" cy="400110"/>
          </a:xfrm>
          <a:prstGeom prst="rect">
            <a:avLst/>
          </a:prstGeom>
        </p:spPr>
        <p:txBody>
          <a:bodyPr wrap="square">
            <a:spAutoFit/>
          </a:bodyPr>
          <a:lstStyle/>
          <a:p>
            <a:pPr>
              <a:spcBef>
                <a:spcPct val="20000"/>
              </a:spcBef>
              <a:spcAft>
                <a:spcPts val="1200"/>
              </a:spcAft>
            </a:pPr>
            <a:r>
              <a:rPr lang="de-CH" sz="2000" dirty="0">
                <a:solidFill>
                  <a:srgbClr val="7D7D7D"/>
                </a:solidFill>
              </a:rPr>
              <a:t>Zielarten</a:t>
            </a:r>
          </a:p>
        </p:txBody>
      </p:sp>
      <p:grpSp>
        <p:nvGrpSpPr>
          <p:cNvPr id="90" name="Gruppieren 89">
            <a:extLst>
              <a:ext uri="{FF2B5EF4-FFF2-40B4-BE49-F238E27FC236}">
                <a16:creationId xmlns:a16="http://schemas.microsoft.com/office/drawing/2014/main" id="{0B35F57D-3728-D24E-9FE7-94524392C725}"/>
              </a:ext>
            </a:extLst>
          </p:cNvPr>
          <p:cNvGrpSpPr/>
          <p:nvPr/>
        </p:nvGrpSpPr>
        <p:grpSpPr>
          <a:xfrm>
            <a:off x="6838619" y="2700398"/>
            <a:ext cx="3904426" cy="2580144"/>
            <a:chOff x="5758870" y="2700398"/>
            <a:chExt cx="3904426" cy="2580144"/>
          </a:xfrm>
        </p:grpSpPr>
        <p:sp>
          <p:nvSpPr>
            <p:cNvPr id="60" name="Oval 59">
              <a:extLst>
                <a:ext uri="{FF2B5EF4-FFF2-40B4-BE49-F238E27FC236}">
                  <a16:creationId xmlns:a16="http://schemas.microsoft.com/office/drawing/2014/main" id="{83E1388C-317F-534B-BB84-2EF9E5430D95}"/>
                </a:ext>
              </a:extLst>
            </p:cNvPr>
            <p:cNvSpPr/>
            <p:nvPr/>
          </p:nvSpPr>
          <p:spPr>
            <a:xfrm>
              <a:off x="8095699" y="38202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DCEFF6D3-A254-ED4E-8CD1-0D2D98D43A31}"/>
                </a:ext>
              </a:extLst>
            </p:cNvPr>
            <p:cNvSpPr/>
            <p:nvPr/>
          </p:nvSpPr>
          <p:spPr>
            <a:xfrm>
              <a:off x="6439967" y="415739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BB260280-9E20-254A-9A49-095CE080A575}"/>
                </a:ext>
              </a:extLst>
            </p:cNvPr>
            <p:cNvSpPr/>
            <p:nvPr/>
          </p:nvSpPr>
          <p:spPr>
            <a:xfrm>
              <a:off x="6988585" y="44323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2AADD6B-53EA-424C-B367-64BE93CE250B}"/>
                </a:ext>
              </a:extLst>
            </p:cNvPr>
            <p:cNvSpPr/>
            <p:nvPr/>
          </p:nvSpPr>
          <p:spPr>
            <a:xfrm>
              <a:off x="6475967" y="325644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A7BBF2DF-B40F-0D4D-9217-32F58E2FEFD9}"/>
                </a:ext>
              </a:extLst>
            </p:cNvPr>
            <p:cNvSpPr/>
            <p:nvPr/>
          </p:nvSpPr>
          <p:spPr>
            <a:xfrm>
              <a:off x="8957497" y="321772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5E6E0FEB-EB63-8B4B-8690-92A66D1482EE}"/>
                </a:ext>
              </a:extLst>
            </p:cNvPr>
            <p:cNvSpPr/>
            <p:nvPr/>
          </p:nvSpPr>
          <p:spPr>
            <a:xfrm>
              <a:off x="8820389" y="313871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FF26767B-26E6-CD4C-9F08-D00C6FC575B8}"/>
                </a:ext>
              </a:extLst>
            </p:cNvPr>
            <p:cNvSpPr/>
            <p:nvPr/>
          </p:nvSpPr>
          <p:spPr>
            <a:xfrm>
              <a:off x="9063779" y="310018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F713788D-EE88-C346-A097-356632895FC3}"/>
                </a:ext>
              </a:extLst>
            </p:cNvPr>
            <p:cNvSpPr/>
            <p:nvPr/>
          </p:nvSpPr>
          <p:spPr>
            <a:xfrm>
              <a:off x="8498671" y="306122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926B310E-2F50-314C-9905-EDA73AD5FCA5}"/>
                </a:ext>
              </a:extLst>
            </p:cNvPr>
            <p:cNvSpPr/>
            <p:nvPr/>
          </p:nvSpPr>
          <p:spPr>
            <a:xfrm>
              <a:off x="6464358" y="379932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D82FF0EB-2D68-0F43-ACCE-D5FECF356337}"/>
                </a:ext>
              </a:extLst>
            </p:cNvPr>
            <p:cNvSpPr/>
            <p:nvPr/>
          </p:nvSpPr>
          <p:spPr>
            <a:xfrm>
              <a:off x="8474924" y="39726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49ECF052-B5E4-0848-9B71-824850350B02}"/>
                </a:ext>
              </a:extLst>
            </p:cNvPr>
            <p:cNvSpPr/>
            <p:nvPr/>
          </p:nvSpPr>
          <p:spPr>
            <a:xfrm>
              <a:off x="9226247" y="466114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875D447A-29A2-6B47-ACEA-B013373AD43A}"/>
                </a:ext>
              </a:extLst>
            </p:cNvPr>
            <p:cNvSpPr/>
            <p:nvPr/>
          </p:nvSpPr>
          <p:spPr>
            <a:xfrm>
              <a:off x="9371559" y="391332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7B998D00-68AE-D34F-942E-76081433A9D6}"/>
                </a:ext>
              </a:extLst>
            </p:cNvPr>
            <p:cNvSpPr/>
            <p:nvPr/>
          </p:nvSpPr>
          <p:spPr>
            <a:xfrm>
              <a:off x="9360928" y="40515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D8EB3CA5-08BB-0E4C-B1EE-50AB7CED2C90}"/>
                </a:ext>
              </a:extLst>
            </p:cNvPr>
            <p:cNvSpPr/>
            <p:nvPr/>
          </p:nvSpPr>
          <p:spPr>
            <a:xfrm>
              <a:off x="9591296" y="443785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1CA23569-9BAF-D747-BD40-99557151BA62}"/>
                </a:ext>
              </a:extLst>
            </p:cNvPr>
            <p:cNvSpPr/>
            <p:nvPr/>
          </p:nvSpPr>
          <p:spPr>
            <a:xfrm>
              <a:off x="6921249" y="520854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743082FD-8252-F541-8448-E5B11238FD22}"/>
                </a:ext>
              </a:extLst>
            </p:cNvPr>
            <p:cNvSpPr/>
            <p:nvPr/>
          </p:nvSpPr>
          <p:spPr>
            <a:xfrm>
              <a:off x="7626543" y="473008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Oval 76">
              <a:extLst>
                <a:ext uri="{FF2B5EF4-FFF2-40B4-BE49-F238E27FC236}">
                  <a16:creationId xmlns:a16="http://schemas.microsoft.com/office/drawing/2014/main" id="{903B5D75-CDF8-CD49-9664-E5000B84CD13}"/>
                </a:ext>
              </a:extLst>
            </p:cNvPr>
            <p:cNvSpPr/>
            <p:nvPr/>
          </p:nvSpPr>
          <p:spPr>
            <a:xfrm>
              <a:off x="8307020" y="514829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5E136C96-F1E0-DB44-B614-1B79CAB731B3}"/>
                </a:ext>
              </a:extLst>
            </p:cNvPr>
            <p:cNvSpPr/>
            <p:nvPr/>
          </p:nvSpPr>
          <p:spPr>
            <a:xfrm>
              <a:off x="6625040" y="323728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9C6DAF9A-FD13-9C4B-BD5D-1644224C4438}"/>
                </a:ext>
              </a:extLst>
            </p:cNvPr>
            <p:cNvSpPr/>
            <p:nvPr/>
          </p:nvSpPr>
          <p:spPr>
            <a:xfrm>
              <a:off x="5835068" y="38880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a:extLst>
                <a:ext uri="{FF2B5EF4-FFF2-40B4-BE49-F238E27FC236}">
                  <a16:creationId xmlns:a16="http://schemas.microsoft.com/office/drawing/2014/main" id="{A5FF76B8-04F6-254F-831F-2E110FD5172C}"/>
                </a:ext>
              </a:extLst>
            </p:cNvPr>
            <p:cNvSpPr/>
            <p:nvPr/>
          </p:nvSpPr>
          <p:spPr>
            <a:xfrm>
              <a:off x="5758870" y="3201883"/>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CFD2804E-C05D-F142-B4B9-FA52794855F8}"/>
                </a:ext>
              </a:extLst>
            </p:cNvPr>
            <p:cNvSpPr/>
            <p:nvPr/>
          </p:nvSpPr>
          <p:spPr>
            <a:xfrm>
              <a:off x="7157570" y="309709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36120FD3-2416-7549-9FF1-9112286B4B50}"/>
                </a:ext>
              </a:extLst>
            </p:cNvPr>
            <p:cNvSpPr/>
            <p:nvPr/>
          </p:nvSpPr>
          <p:spPr>
            <a:xfrm>
              <a:off x="8068152" y="270039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a:extLst>
                <a:ext uri="{FF2B5EF4-FFF2-40B4-BE49-F238E27FC236}">
                  <a16:creationId xmlns:a16="http://schemas.microsoft.com/office/drawing/2014/main" id="{020C222B-C2F6-BB45-859C-F1CBFC7AF6F4}"/>
                </a:ext>
              </a:extLst>
            </p:cNvPr>
            <p:cNvSpPr/>
            <p:nvPr/>
          </p:nvSpPr>
          <p:spPr>
            <a:xfrm>
              <a:off x="7677835" y="297137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72384EE0-75EE-874B-ADAC-DC528189B783}"/>
                </a:ext>
              </a:extLst>
            </p:cNvPr>
            <p:cNvSpPr/>
            <p:nvPr/>
          </p:nvSpPr>
          <p:spPr>
            <a:xfrm>
              <a:off x="7574718" y="399093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a:extLst>
                <a:ext uri="{FF2B5EF4-FFF2-40B4-BE49-F238E27FC236}">
                  <a16:creationId xmlns:a16="http://schemas.microsoft.com/office/drawing/2014/main" id="{B8F73184-05C1-0B42-837B-D90BB0DA687D}"/>
                </a:ext>
              </a:extLst>
            </p:cNvPr>
            <p:cNvSpPr/>
            <p:nvPr/>
          </p:nvSpPr>
          <p:spPr>
            <a:xfrm>
              <a:off x="9357959" y="282099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267D4DDF-3213-AA43-AF1D-85EF42D81470}"/>
                </a:ext>
              </a:extLst>
            </p:cNvPr>
            <p:cNvSpPr/>
            <p:nvPr/>
          </p:nvSpPr>
          <p:spPr>
            <a:xfrm>
              <a:off x="7285411" y="342457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6EDF70E7-C784-9A4E-B876-B44C82ED82C6}"/>
                </a:ext>
              </a:extLst>
            </p:cNvPr>
            <p:cNvSpPr/>
            <p:nvPr/>
          </p:nvSpPr>
          <p:spPr>
            <a:xfrm>
              <a:off x="6915345" y="437226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83C991E9-4525-3740-991F-533BF6BC4B51}"/>
                </a:ext>
              </a:extLst>
            </p:cNvPr>
            <p:cNvSpPr/>
            <p:nvPr/>
          </p:nvSpPr>
          <p:spPr>
            <a:xfrm>
              <a:off x="6292268" y="43452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F03EFB1A-75DA-ED41-923A-804170F1D312}"/>
                </a:ext>
              </a:extLst>
            </p:cNvPr>
            <p:cNvSpPr/>
            <p:nvPr/>
          </p:nvSpPr>
          <p:spPr>
            <a:xfrm>
              <a:off x="8627324" y="459764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 name="Gruppieren 2">
            <a:extLst>
              <a:ext uri="{FF2B5EF4-FFF2-40B4-BE49-F238E27FC236}">
                <a16:creationId xmlns:a16="http://schemas.microsoft.com/office/drawing/2014/main" id="{A6E6EC9B-1ACA-8846-B1DC-E0C5325397A0}"/>
              </a:ext>
            </a:extLst>
          </p:cNvPr>
          <p:cNvGrpSpPr/>
          <p:nvPr/>
        </p:nvGrpSpPr>
        <p:grpSpPr>
          <a:xfrm>
            <a:off x="6768541" y="2581159"/>
            <a:ext cx="3867481" cy="2797333"/>
            <a:chOff x="6511752" y="2581159"/>
            <a:chExt cx="3867481" cy="2797333"/>
          </a:xfrm>
        </p:grpSpPr>
        <p:sp>
          <p:nvSpPr>
            <p:cNvPr id="2" name="Abgerundetes Rechteck 1">
              <a:extLst>
                <a:ext uri="{FF2B5EF4-FFF2-40B4-BE49-F238E27FC236}">
                  <a16:creationId xmlns:a16="http://schemas.microsoft.com/office/drawing/2014/main" id="{206B208A-FD8E-C545-B5E6-57AFFC3E1FC7}"/>
                </a:ext>
              </a:extLst>
            </p:cNvPr>
            <p:cNvSpPr/>
            <p:nvPr/>
          </p:nvSpPr>
          <p:spPr>
            <a:xfrm rot="17471847">
              <a:off x="6417670" y="3110385"/>
              <a:ext cx="385892" cy="19772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Abgerundetes Rechteck 90">
              <a:extLst>
                <a:ext uri="{FF2B5EF4-FFF2-40B4-BE49-F238E27FC236}">
                  <a16:creationId xmlns:a16="http://schemas.microsoft.com/office/drawing/2014/main" id="{4EDFDC1E-4F1C-8043-B1C1-D2261DFDE4F4}"/>
                </a:ext>
              </a:extLst>
            </p:cNvPr>
            <p:cNvSpPr/>
            <p:nvPr/>
          </p:nvSpPr>
          <p:spPr>
            <a:xfrm rot="20056696">
              <a:off x="7857880" y="3345844"/>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Abgerundetes Rechteck 113">
              <a:extLst>
                <a:ext uri="{FF2B5EF4-FFF2-40B4-BE49-F238E27FC236}">
                  <a16:creationId xmlns:a16="http://schemas.microsoft.com/office/drawing/2014/main" id="{E3D15FFA-27DA-9942-8851-08CCAAB5A0CA}"/>
                </a:ext>
              </a:extLst>
            </p:cNvPr>
            <p:cNvSpPr/>
            <p:nvPr/>
          </p:nvSpPr>
          <p:spPr>
            <a:xfrm rot="2300836">
              <a:off x="8859325" y="2581159"/>
              <a:ext cx="360306" cy="28938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Abgerundetes Rechteck 115">
              <a:extLst>
                <a:ext uri="{FF2B5EF4-FFF2-40B4-BE49-F238E27FC236}">
                  <a16:creationId xmlns:a16="http://schemas.microsoft.com/office/drawing/2014/main" id="{2ED0B4B8-D926-3A47-BC82-E2CCF9411BC3}"/>
                </a:ext>
              </a:extLst>
            </p:cNvPr>
            <p:cNvSpPr/>
            <p:nvPr/>
          </p:nvSpPr>
          <p:spPr>
            <a:xfrm rot="2300836">
              <a:off x="9901770" y="2677997"/>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Abgerundetes Rechteck 116">
              <a:extLst>
                <a:ext uri="{FF2B5EF4-FFF2-40B4-BE49-F238E27FC236}">
                  <a16:creationId xmlns:a16="http://schemas.microsoft.com/office/drawing/2014/main" id="{0354F27A-846E-A744-9A48-08D4864A1607}"/>
                </a:ext>
              </a:extLst>
            </p:cNvPr>
            <p:cNvSpPr/>
            <p:nvPr/>
          </p:nvSpPr>
          <p:spPr>
            <a:xfrm rot="3328184">
              <a:off x="9986761" y="3863515"/>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Abgerundetes Rechteck 117">
              <a:extLst>
                <a:ext uri="{FF2B5EF4-FFF2-40B4-BE49-F238E27FC236}">
                  <a16:creationId xmlns:a16="http://schemas.microsoft.com/office/drawing/2014/main" id="{47D933EB-48AB-C249-BEEA-0D377582CAF3}"/>
                </a:ext>
              </a:extLst>
            </p:cNvPr>
            <p:cNvSpPr/>
            <p:nvPr/>
          </p:nvSpPr>
          <p:spPr>
            <a:xfrm rot="20184481">
              <a:off x="9820416" y="4580626"/>
              <a:ext cx="477463" cy="243611"/>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Abgerundetes Rechteck 118">
              <a:extLst>
                <a:ext uri="{FF2B5EF4-FFF2-40B4-BE49-F238E27FC236}">
                  <a16:creationId xmlns:a16="http://schemas.microsoft.com/office/drawing/2014/main" id="{67CBCDAE-2A24-9442-AA94-0C881BD43F59}"/>
                </a:ext>
              </a:extLst>
            </p:cNvPr>
            <p:cNvSpPr/>
            <p:nvPr/>
          </p:nvSpPr>
          <p:spPr>
            <a:xfrm rot="21253908">
              <a:off x="7677501" y="4299945"/>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Abgerundetes Rechteck 119">
              <a:extLst>
                <a:ext uri="{FF2B5EF4-FFF2-40B4-BE49-F238E27FC236}">
                  <a16:creationId xmlns:a16="http://schemas.microsoft.com/office/drawing/2014/main" id="{C7FF59EC-C55A-BA4C-9329-3E5F425D7605}"/>
                </a:ext>
              </a:extLst>
            </p:cNvPr>
            <p:cNvSpPr/>
            <p:nvPr/>
          </p:nvSpPr>
          <p:spPr>
            <a:xfrm rot="21253908">
              <a:off x="7527886" y="5043830"/>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Abgerundetes Rechteck 121">
              <a:extLst>
                <a:ext uri="{FF2B5EF4-FFF2-40B4-BE49-F238E27FC236}">
                  <a16:creationId xmlns:a16="http://schemas.microsoft.com/office/drawing/2014/main" id="{F249B669-4079-BE4E-B9DC-C1CEA9F8180A}"/>
                </a:ext>
              </a:extLst>
            </p:cNvPr>
            <p:cNvSpPr/>
            <p:nvPr/>
          </p:nvSpPr>
          <p:spPr>
            <a:xfrm rot="17846097">
              <a:off x="6519094" y="3839065"/>
              <a:ext cx="390796" cy="29860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Abgerundetes Rechteck 122">
              <a:extLst>
                <a:ext uri="{FF2B5EF4-FFF2-40B4-BE49-F238E27FC236}">
                  <a16:creationId xmlns:a16="http://schemas.microsoft.com/office/drawing/2014/main" id="{8C2A22EF-FD8B-BC49-B086-2A3FC2DE4384}"/>
                </a:ext>
              </a:extLst>
            </p:cNvPr>
            <p:cNvSpPr/>
            <p:nvPr/>
          </p:nvSpPr>
          <p:spPr>
            <a:xfrm>
              <a:off x="7207144" y="3122475"/>
              <a:ext cx="390020" cy="310708"/>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Abgerundetes Rechteck 123">
              <a:extLst>
                <a:ext uri="{FF2B5EF4-FFF2-40B4-BE49-F238E27FC236}">
                  <a16:creationId xmlns:a16="http://schemas.microsoft.com/office/drawing/2014/main" id="{9B7F3C03-81DB-9244-8444-87B1B54BC6AE}"/>
                </a:ext>
              </a:extLst>
            </p:cNvPr>
            <p:cNvSpPr/>
            <p:nvPr/>
          </p:nvSpPr>
          <p:spPr>
            <a:xfrm>
              <a:off x="8832611" y="3746154"/>
              <a:ext cx="628136" cy="390794"/>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Abgerundetes Rechteck 124">
              <a:extLst>
                <a:ext uri="{FF2B5EF4-FFF2-40B4-BE49-F238E27FC236}">
                  <a16:creationId xmlns:a16="http://schemas.microsoft.com/office/drawing/2014/main" id="{F8D0E2F1-E20A-4141-BC3C-6903F855A402}"/>
                </a:ext>
              </a:extLst>
            </p:cNvPr>
            <p:cNvSpPr/>
            <p:nvPr/>
          </p:nvSpPr>
          <p:spPr>
            <a:xfrm rot="21253908">
              <a:off x="8337095" y="2828658"/>
              <a:ext cx="390796"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Abgerundetes Rechteck 125">
              <a:extLst>
                <a:ext uri="{FF2B5EF4-FFF2-40B4-BE49-F238E27FC236}">
                  <a16:creationId xmlns:a16="http://schemas.microsoft.com/office/drawing/2014/main" id="{9D679F16-51A4-C842-A752-D70942B27186}"/>
                </a:ext>
              </a:extLst>
            </p:cNvPr>
            <p:cNvSpPr/>
            <p:nvPr/>
          </p:nvSpPr>
          <p:spPr>
            <a:xfrm rot="21253908" flipV="1">
              <a:off x="9231887" y="4557908"/>
              <a:ext cx="370654" cy="314080"/>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7" name="Abgerundetes Rechteck 126">
            <a:extLst>
              <a:ext uri="{FF2B5EF4-FFF2-40B4-BE49-F238E27FC236}">
                <a16:creationId xmlns:a16="http://schemas.microsoft.com/office/drawing/2014/main" id="{20C7FB6E-6801-A041-BF20-4D5501AC5FCB}"/>
              </a:ext>
            </a:extLst>
          </p:cNvPr>
          <p:cNvSpPr/>
          <p:nvPr/>
        </p:nvSpPr>
        <p:spPr>
          <a:xfrm>
            <a:off x="1585522" y="3814142"/>
            <a:ext cx="551702"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B12F03E7-243B-C841-9B20-7898DDEA71C3}"/>
              </a:ext>
            </a:extLst>
          </p:cNvPr>
          <p:cNvSpPr/>
          <p:nvPr/>
        </p:nvSpPr>
        <p:spPr>
          <a:xfrm>
            <a:off x="2556971" y="3765234"/>
            <a:ext cx="3099360" cy="707886"/>
          </a:xfrm>
          <a:prstGeom prst="rect">
            <a:avLst/>
          </a:prstGeom>
        </p:spPr>
        <p:txBody>
          <a:bodyPr wrap="square">
            <a:spAutoFit/>
          </a:bodyPr>
          <a:lstStyle/>
          <a:p>
            <a:pPr>
              <a:spcBef>
                <a:spcPct val="20000"/>
              </a:spcBef>
              <a:spcAft>
                <a:spcPts val="1200"/>
              </a:spcAft>
            </a:pPr>
            <a:r>
              <a:rPr lang="de-CH" sz="2000" dirty="0">
                <a:solidFill>
                  <a:srgbClr val="7D7D7D"/>
                </a:solidFill>
              </a:rPr>
              <a:t>Zusätzliche Kerngebiete (Potenzialgebiete)</a:t>
            </a:r>
          </a:p>
        </p:txBody>
      </p:sp>
      <p:sp>
        <p:nvSpPr>
          <p:cNvPr id="129" name="Textfeld 128">
            <a:extLst>
              <a:ext uri="{FF2B5EF4-FFF2-40B4-BE49-F238E27FC236}">
                <a16:creationId xmlns:a16="http://schemas.microsoft.com/office/drawing/2014/main" id="{ADEF425B-37D3-A245-8A6F-BA6831714843}"/>
              </a:ext>
            </a:extLst>
          </p:cNvPr>
          <p:cNvSpPr txBox="1"/>
          <p:nvPr/>
        </p:nvSpPr>
        <p:spPr>
          <a:xfrm>
            <a:off x="482655" y="3804462"/>
            <a:ext cx="841571" cy="369332"/>
          </a:xfrm>
          <a:prstGeom prst="rect">
            <a:avLst/>
          </a:prstGeom>
          <a:noFill/>
        </p:spPr>
        <p:txBody>
          <a:bodyPr wrap="square" rtlCol="0">
            <a:spAutoFit/>
          </a:bodyPr>
          <a:lstStyle/>
          <a:p>
            <a:r>
              <a:rPr lang="de-DE" dirty="0">
                <a:solidFill>
                  <a:schemeClr val="tx1">
                    <a:lumMod val="50000"/>
                    <a:lumOff val="50000"/>
                  </a:schemeClr>
                </a:solidFill>
              </a:rPr>
              <a:t>SOLL</a:t>
            </a:r>
          </a:p>
        </p:txBody>
      </p:sp>
      <p:sp>
        <p:nvSpPr>
          <p:cNvPr id="14" name="Textfeld 13">
            <a:extLst>
              <a:ext uri="{FF2B5EF4-FFF2-40B4-BE49-F238E27FC236}">
                <a16:creationId xmlns:a16="http://schemas.microsoft.com/office/drawing/2014/main" id="{48C61D07-A95F-E743-B210-E8BC120FD7E4}"/>
              </a:ext>
            </a:extLst>
          </p:cNvPr>
          <p:cNvSpPr txBox="1"/>
          <p:nvPr/>
        </p:nvSpPr>
        <p:spPr>
          <a:xfrm>
            <a:off x="8335554" y="5292107"/>
            <a:ext cx="730513"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Unterdörfli</a:t>
            </a:r>
            <a:endParaRPr lang="de-DE" sz="900" i="1" dirty="0">
              <a:solidFill>
                <a:schemeClr val="tx1">
                  <a:lumMod val="65000"/>
                  <a:lumOff val="35000"/>
                </a:schemeClr>
              </a:solidFill>
            </a:endParaRPr>
          </a:p>
        </p:txBody>
      </p:sp>
      <p:sp>
        <p:nvSpPr>
          <p:cNvPr id="15" name="Textfeld 14">
            <a:extLst>
              <a:ext uri="{FF2B5EF4-FFF2-40B4-BE49-F238E27FC236}">
                <a16:creationId xmlns:a16="http://schemas.microsoft.com/office/drawing/2014/main" id="{75B990B0-494A-D341-8D4F-BCCBB338D995}"/>
              </a:ext>
            </a:extLst>
          </p:cNvPr>
          <p:cNvSpPr txBox="1"/>
          <p:nvPr/>
        </p:nvSpPr>
        <p:spPr>
          <a:xfrm>
            <a:off x="10359639" y="4749846"/>
            <a:ext cx="733795"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Oberdörfli</a:t>
            </a:r>
            <a:endParaRPr lang="de-DE" sz="900" i="1" dirty="0">
              <a:solidFill>
                <a:schemeClr val="tx1">
                  <a:lumMod val="65000"/>
                  <a:lumOff val="35000"/>
                </a:schemeClr>
              </a:solidFill>
            </a:endParaRPr>
          </a:p>
        </p:txBody>
      </p:sp>
      <p:grpSp>
        <p:nvGrpSpPr>
          <p:cNvPr id="10" name="Gruppieren 9">
            <a:extLst>
              <a:ext uri="{FF2B5EF4-FFF2-40B4-BE49-F238E27FC236}">
                <a16:creationId xmlns:a16="http://schemas.microsoft.com/office/drawing/2014/main" id="{9AAFD927-CADC-6F40-BD86-2D306E80DCE4}"/>
              </a:ext>
            </a:extLst>
          </p:cNvPr>
          <p:cNvGrpSpPr/>
          <p:nvPr/>
        </p:nvGrpSpPr>
        <p:grpSpPr>
          <a:xfrm>
            <a:off x="549808" y="2971371"/>
            <a:ext cx="860564" cy="515406"/>
            <a:chOff x="521527" y="2971371"/>
            <a:chExt cx="860564" cy="515406"/>
          </a:xfrm>
        </p:grpSpPr>
        <p:sp>
          <p:nvSpPr>
            <p:cNvPr id="7" name="Textfeld 6">
              <a:extLst>
                <a:ext uri="{FF2B5EF4-FFF2-40B4-BE49-F238E27FC236}">
                  <a16:creationId xmlns:a16="http://schemas.microsoft.com/office/drawing/2014/main" id="{6C271B13-7E79-384E-9A14-EF5755E0C71B}"/>
                </a:ext>
              </a:extLst>
            </p:cNvPr>
            <p:cNvSpPr txBox="1"/>
            <p:nvPr/>
          </p:nvSpPr>
          <p:spPr>
            <a:xfrm>
              <a:off x="521527" y="3043371"/>
              <a:ext cx="841571" cy="369332"/>
            </a:xfrm>
            <a:prstGeom prst="rect">
              <a:avLst/>
            </a:prstGeom>
            <a:noFill/>
          </p:spPr>
          <p:txBody>
            <a:bodyPr wrap="square" rtlCol="0">
              <a:spAutoFit/>
            </a:bodyPr>
            <a:lstStyle/>
            <a:p>
              <a:r>
                <a:rPr lang="de-DE" dirty="0">
                  <a:solidFill>
                    <a:schemeClr val="tx1">
                      <a:lumMod val="50000"/>
                      <a:lumOff val="50000"/>
                    </a:schemeClr>
                  </a:solidFill>
                </a:rPr>
                <a:t>IST</a:t>
              </a:r>
            </a:p>
          </p:txBody>
        </p:sp>
        <p:sp>
          <p:nvSpPr>
            <p:cNvPr id="8" name="Geschweifte Klammer links 7">
              <a:extLst>
                <a:ext uri="{FF2B5EF4-FFF2-40B4-BE49-F238E27FC236}">
                  <a16:creationId xmlns:a16="http://schemas.microsoft.com/office/drawing/2014/main" id="{9E52191C-10C9-5F44-91E5-FCDA284F9481}"/>
                </a:ext>
              </a:extLst>
            </p:cNvPr>
            <p:cNvSpPr/>
            <p:nvPr/>
          </p:nvSpPr>
          <p:spPr>
            <a:xfrm>
              <a:off x="1189838" y="2971371"/>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DBAF03F4-451A-124F-B19C-2033B05FD5E5}"/>
              </a:ext>
            </a:extLst>
          </p:cNvPr>
          <p:cNvGrpSpPr/>
          <p:nvPr/>
        </p:nvGrpSpPr>
        <p:grpSpPr>
          <a:xfrm>
            <a:off x="435917" y="4693942"/>
            <a:ext cx="997364" cy="515406"/>
            <a:chOff x="435917" y="4693942"/>
            <a:chExt cx="997364" cy="515406"/>
          </a:xfrm>
        </p:grpSpPr>
        <p:sp>
          <p:nvSpPr>
            <p:cNvPr id="130" name="Textfeld 129">
              <a:extLst>
                <a:ext uri="{FF2B5EF4-FFF2-40B4-BE49-F238E27FC236}">
                  <a16:creationId xmlns:a16="http://schemas.microsoft.com/office/drawing/2014/main" id="{7212141F-958D-584B-B884-4EAE85845935}"/>
                </a:ext>
              </a:extLst>
            </p:cNvPr>
            <p:cNvSpPr txBox="1"/>
            <p:nvPr/>
          </p:nvSpPr>
          <p:spPr>
            <a:xfrm>
              <a:off x="435917" y="4781854"/>
              <a:ext cx="841571" cy="369332"/>
            </a:xfrm>
            <a:prstGeom prst="rect">
              <a:avLst/>
            </a:prstGeom>
            <a:noFill/>
          </p:spPr>
          <p:txBody>
            <a:bodyPr wrap="square" rtlCol="0">
              <a:spAutoFit/>
            </a:bodyPr>
            <a:lstStyle/>
            <a:p>
              <a:r>
                <a:rPr lang="de-DE" dirty="0">
                  <a:solidFill>
                    <a:schemeClr val="tx1">
                      <a:lumMod val="50000"/>
                      <a:lumOff val="50000"/>
                    </a:schemeClr>
                  </a:solidFill>
                </a:rPr>
                <a:t>NETZ</a:t>
              </a:r>
            </a:p>
          </p:txBody>
        </p:sp>
        <p:sp>
          <p:nvSpPr>
            <p:cNvPr id="131" name="Geschweifte Klammer links 130">
              <a:extLst>
                <a:ext uri="{FF2B5EF4-FFF2-40B4-BE49-F238E27FC236}">
                  <a16:creationId xmlns:a16="http://schemas.microsoft.com/office/drawing/2014/main" id="{7372DEC0-9009-2447-A6E5-BA328F689251}"/>
                </a:ext>
              </a:extLst>
            </p:cNvPr>
            <p:cNvSpPr/>
            <p:nvPr/>
          </p:nvSpPr>
          <p:spPr>
            <a:xfrm>
              <a:off x="1241028" y="4693942"/>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sp>
        <p:nvSpPr>
          <p:cNvPr id="121" name="Textfeld 120">
            <a:extLst>
              <a:ext uri="{FF2B5EF4-FFF2-40B4-BE49-F238E27FC236}">
                <a16:creationId xmlns:a16="http://schemas.microsoft.com/office/drawing/2014/main" id="{ED5D9258-5B04-4C44-900F-FC0C228A5B37}"/>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Flächen für das Lebensnetz</a:t>
            </a:r>
          </a:p>
        </p:txBody>
      </p:sp>
    </p:spTree>
    <p:extLst>
      <p:ext uri="{BB962C8B-B14F-4D97-AF65-F5344CB8AC3E}">
        <p14:creationId xmlns:p14="http://schemas.microsoft.com/office/powerpoint/2010/main" val="38121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Pflanze, Gras enthält.&#10;&#10;Automatisch generierte Beschreibung">
            <a:extLst>
              <a:ext uri="{FF2B5EF4-FFF2-40B4-BE49-F238E27FC236}">
                <a16:creationId xmlns:a16="http://schemas.microsoft.com/office/drawing/2014/main" id="{2FA848C3-0494-174C-A069-45FB4C2F60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63764"/>
            <a:ext cx="12192001" cy="5898054"/>
          </a:xfrm>
          <a:prstGeom prst="rect">
            <a:avLst/>
          </a:prstGeom>
        </p:spPr>
      </p:pic>
      <p:sp>
        <p:nvSpPr>
          <p:cNvPr id="3" name="Textfeld 2">
            <a:extLst>
              <a:ext uri="{FF2B5EF4-FFF2-40B4-BE49-F238E27FC236}">
                <a16:creationId xmlns:a16="http://schemas.microsoft.com/office/drawing/2014/main" id="{23E8FF6D-FF77-084E-95BF-F4C91551F7C1}"/>
              </a:ext>
            </a:extLst>
          </p:cNvPr>
          <p:cNvSpPr txBox="1"/>
          <p:nvPr/>
        </p:nvSpPr>
        <p:spPr>
          <a:xfrm>
            <a:off x="445935" y="2252558"/>
            <a:ext cx="11300130" cy="2893100"/>
          </a:xfrm>
          <a:prstGeom prst="rect">
            <a:avLst/>
          </a:prstGeom>
          <a:solidFill>
            <a:schemeClr val="bg1">
              <a:alpha val="70000"/>
            </a:schemeClr>
          </a:solidFill>
        </p:spPr>
        <p:txBody>
          <a:bodyPr wrap="square" rtlCol="0">
            <a:spAutoFit/>
          </a:bodyPr>
          <a:lstStyle/>
          <a:p>
            <a:pPr marL="342900" indent="-342900">
              <a:buFont typeface="Arial" panose="020B0604020202020204" pitchFamily="34" charset="0"/>
              <a:buChar char="•"/>
            </a:pPr>
            <a:r>
              <a:rPr lang="de-DE" sz="2800" b="1" dirty="0">
                <a:solidFill>
                  <a:schemeClr val="tx1">
                    <a:lumMod val="65000"/>
                    <a:lumOff val="35000"/>
                  </a:schemeClr>
                </a:solidFill>
              </a:rPr>
              <a:t>Raumplanerische Aspekte berücksichtigen</a:t>
            </a:r>
          </a:p>
          <a:p>
            <a:pPr marL="342900" indent="-342900">
              <a:buFont typeface="Arial" panose="020B0604020202020204" pitchFamily="34" charset="0"/>
              <a:buChar char="•"/>
            </a:pPr>
            <a:endParaRPr lang="de-DE" sz="1400" b="1" dirty="0">
              <a:solidFill>
                <a:schemeClr val="tx1">
                  <a:lumMod val="65000"/>
                  <a:lumOff val="35000"/>
                </a:schemeClr>
              </a:solidFill>
            </a:endParaRPr>
          </a:p>
          <a:p>
            <a:r>
              <a:rPr lang="de-DE" sz="2800" b="1" dirty="0">
                <a:solidFill>
                  <a:schemeClr val="tx1">
                    <a:lumMod val="65000"/>
                    <a:lumOff val="35000"/>
                  </a:schemeClr>
                </a:solidFill>
              </a:rPr>
              <a:t>	=&gt; </a:t>
            </a:r>
            <a:r>
              <a:rPr lang="de-DE" sz="2800" b="1" dirty="0" err="1">
                <a:solidFill>
                  <a:schemeClr val="tx1">
                    <a:lumMod val="65000"/>
                    <a:lumOff val="35000"/>
                  </a:schemeClr>
                </a:solidFill>
              </a:rPr>
              <a:t>grossflächig</a:t>
            </a:r>
            <a:r>
              <a:rPr lang="de-DE" sz="2800" b="1" dirty="0">
                <a:solidFill>
                  <a:schemeClr val="tx1">
                    <a:lumMod val="65000"/>
                    <a:lumOff val="35000"/>
                  </a:schemeClr>
                </a:solidFill>
              </a:rPr>
              <a:t> Bodenbrüter-Vorranggebiete auf Acker- und Wiesland</a:t>
            </a:r>
          </a:p>
          <a:p>
            <a:r>
              <a:rPr lang="de-DE" sz="2800" b="1" dirty="0">
                <a:solidFill>
                  <a:schemeClr val="tx1">
                    <a:lumMod val="65000"/>
                    <a:lumOff val="35000"/>
                  </a:schemeClr>
                </a:solidFill>
              </a:rPr>
              <a:t>	=&gt; Schutz vor weiterer Überbauung und Fragmentierung</a:t>
            </a:r>
          </a:p>
          <a:p>
            <a:endParaRPr lang="de-DE" sz="2800" b="1" dirty="0">
              <a:solidFill>
                <a:schemeClr val="tx1">
                  <a:lumMod val="65000"/>
                  <a:lumOff val="35000"/>
                </a:schemeClr>
              </a:solidFill>
            </a:endParaRPr>
          </a:p>
          <a:p>
            <a:pPr marL="342900" indent="-342900">
              <a:buFont typeface="Arial" panose="020B0604020202020204" pitchFamily="34" charset="0"/>
              <a:buChar char="•"/>
            </a:pPr>
            <a:r>
              <a:rPr lang="de-DE" sz="2800" b="1" dirty="0">
                <a:solidFill>
                  <a:schemeClr val="tx1">
                    <a:lumMod val="65000"/>
                    <a:lumOff val="35000"/>
                  </a:schemeClr>
                </a:solidFill>
              </a:rPr>
              <a:t>Vernetzungskorridore durch Biodiversitätsförderflächen (BFF) wie Buntbrachen, Ackersäume, </a:t>
            </a:r>
            <a:r>
              <a:rPr lang="de-DE" sz="2800" b="1" dirty="0" err="1">
                <a:solidFill>
                  <a:schemeClr val="tx1">
                    <a:lumMod val="65000"/>
                    <a:lumOff val="35000"/>
                  </a:schemeClr>
                </a:solidFill>
              </a:rPr>
              <a:t>Ruderalflächen</a:t>
            </a:r>
            <a:r>
              <a:rPr lang="de-DE" sz="2800" b="1" dirty="0">
                <a:solidFill>
                  <a:schemeClr val="tx1">
                    <a:lumMod val="65000"/>
                    <a:lumOff val="35000"/>
                  </a:schemeClr>
                </a:solidFill>
              </a:rPr>
              <a:t>, extensive Weiden</a:t>
            </a:r>
          </a:p>
        </p:txBody>
      </p:sp>
      <p:sp>
        <p:nvSpPr>
          <p:cNvPr id="4" name="Textfeld 3">
            <a:extLst>
              <a:ext uri="{FF2B5EF4-FFF2-40B4-BE49-F238E27FC236}">
                <a16:creationId xmlns:a16="http://schemas.microsoft.com/office/drawing/2014/main" id="{81E13F17-3E93-234D-94DA-383705E8C133}"/>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Die Feldlerche in der Ökologischen Infrastruktur</a:t>
            </a:r>
          </a:p>
        </p:txBody>
      </p:sp>
      <p:pic>
        <p:nvPicPr>
          <p:cNvPr id="6" name="Bild 1" descr="Logo-SVS-new-quadr-gross.png">
            <a:extLst>
              <a:ext uri="{FF2B5EF4-FFF2-40B4-BE49-F238E27FC236}">
                <a16:creationId xmlns:a16="http://schemas.microsoft.com/office/drawing/2014/main" id="{7A6A88B0-BB38-7E40-9172-5E587762D5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3397939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12A730-C0BE-824D-AF62-3E152AB55598}"/>
              </a:ext>
            </a:extLst>
          </p:cNvPr>
          <p:cNvSpPr>
            <a:spLocks noGrp="1"/>
          </p:cNvSpPr>
          <p:nvPr>
            <p:ph idx="4294967295"/>
          </p:nvPr>
        </p:nvSpPr>
        <p:spPr>
          <a:xfrm>
            <a:off x="439200" y="1443038"/>
            <a:ext cx="7043738" cy="4351337"/>
          </a:xfrm>
        </p:spPr>
        <p:txBody>
          <a:bodyPr/>
          <a:lstStyle/>
          <a:p>
            <a:r>
              <a:rPr lang="de-DE" b="1" dirty="0">
                <a:solidFill>
                  <a:srgbClr val="7D7D7D"/>
                </a:solidFill>
              </a:rPr>
              <a:t>einzelne Projekte reichen nicht, es braucht eine breit angelegte naturnahe neue Agrarpolitik</a:t>
            </a:r>
          </a:p>
          <a:p>
            <a:r>
              <a:rPr lang="de-DE" b="1" dirty="0">
                <a:solidFill>
                  <a:srgbClr val="7D7D7D"/>
                </a:solidFill>
              </a:rPr>
              <a:t>AP22+ sistiert, muss unbedingt wieder</a:t>
            </a:r>
            <a:br>
              <a:rPr lang="de-DE" b="1" dirty="0">
                <a:solidFill>
                  <a:srgbClr val="7D7D7D"/>
                </a:solidFill>
              </a:rPr>
            </a:br>
            <a:r>
              <a:rPr lang="de-DE" b="1" dirty="0">
                <a:solidFill>
                  <a:srgbClr val="7D7D7D"/>
                </a:solidFill>
              </a:rPr>
              <a:t>aufgenommen werden</a:t>
            </a:r>
          </a:p>
          <a:p>
            <a:r>
              <a:rPr lang="de-DE" b="1">
                <a:solidFill>
                  <a:srgbClr val="7D7D7D"/>
                </a:solidFill>
              </a:rPr>
              <a:t>Bessere </a:t>
            </a:r>
            <a:r>
              <a:rPr lang="de-DE" b="1" dirty="0">
                <a:solidFill>
                  <a:srgbClr val="7D7D7D"/>
                </a:solidFill>
              </a:rPr>
              <a:t>Unterstützung von </a:t>
            </a:r>
            <a:r>
              <a:rPr lang="de-DE" b="1" dirty="0" err="1">
                <a:solidFill>
                  <a:srgbClr val="7D7D7D"/>
                </a:solidFill>
              </a:rPr>
              <a:t>LandwirtInnen</a:t>
            </a:r>
            <a:r>
              <a:rPr lang="de-DE" b="1" dirty="0">
                <a:solidFill>
                  <a:srgbClr val="7D7D7D"/>
                </a:solidFill>
              </a:rPr>
              <a:t> die sich für mehr Biodiversität stark machen</a:t>
            </a:r>
          </a:p>
          <a:p>
            <a:r>
              <a:rPr lang="de-DE" b="1" dirty="0">
                <a:solidFill>
                  <a:srgbClr val="7D7D7D"/>
                </a:solidFill>
              </a:rPr>
              <a:t>Keine Subventionen für</a:t>
            </a:r>
            <a:br>
              <a:rPr lang="de-DE" b="1" dirty="0">
                <a:solidFill>
                  <a:srgbClr val="7D7D7D"/>
                </a:solidFill>
              </a:rPr>
            </a:br>
            <a:r>
              <a:rPr lang="de-DE" b="1" dirty="0">
                <a:solidFill>
                  <a:srgbClr val="7D7D7D"/>
                </a:solidFill>
              </a:rPr>
              <a:t>naturschädigende Landwirtschaft</a:t>
            </a:r>
          </a:p>
        </p:txBody>
      </p:sp>
      <p:pic>
        <p:nvPicPr>
          <p:cNvPr id="5" name="Grafik 4">
            <a:extLst>
              <a:ext uri="{FF2B5EF4-FFF2-40B4-BE49-F238E27FC236}">
                <a16:creationId xmlns:a16="http://schemas.microsoft.com/office/drawing/2014/main" id="{A07EF34E-32C4-984B-B55D-F994E0FBC6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2428" y="0"/>
            <a:ext cx="4489572" cy="6858000"/>
          </a:xfrm>
          <a:prstGeom prst="rect">
            <a:avLst/>
          </a:prstGeom>
        </p:spPr>
      </p:pic>
      <p:sp>
        <p:nvSpPr>
          <p:cNvPr id="7" name="Textfeld 6">
            <a:extLst>
              <a:ext uri="{FF2B5EF4-FFF2-40B4-BE49-F238E27FC236}">
                <a16:creationId xmlns:a16="http://schemas.microsoft.com/office/drawing/2014/main" id="{D7D4D2AB-3D8D-2943-A465-E34517DA65E9}"/>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Agrarpolitik 2022+</a:t>
            </a:r>
          </a:p>
        </p:txBody>
      </p:sp>
    </p:spTree>
    <p:extLst>
      <p:ext uri="{BB962C8B-B14F-4D97-AF65-F5344CB8AC3E}">
        <p14:creationId xmlns:p14="http://schemas.microsoft.com/office/powerpoint/2010/main" val="1608467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draußen, Vogel, stehend enthält.&#10;&#10;Automatisch generierte Beschreibung">
            <a:extLst>
              <a:ext uri="{FF2B5EF4-FFF2-40B4-BE49-F238E27FC236}">
                <a16:creationId xmlns:a16="http://schemas.microsoft.com/office/drawing/2014/main" id="{F58C32CB-0513-B841-BA24-B8B6B45728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 y="0"/>
            <a:ext cx="12192001" cy="6858000"/>
          </a:xfrm>
          <a:prstGeom prst="rect">
            <a:avLst/>
          </a:prstGeom>
        </p:spPr>
      </p:pic>
      <p:sp>
        <p:nvSpPr>
          <p:cNvPr id="14" name="Textfeld 13">
            <a:extLst>
              <a:ext uri="{FF2B5EF4-FFF2-40B4-BE49-F238E27FC236}">
                <a16:creationId xmlns:a16="http://schemas.microsoft.com/office/drawing/2014/main" id="{ED9EEC24-E56C-024B-896B-69DD460C0AA8}"/>
              </a:ext>
            </a:extLst>
          </p:cNvPr>
          <p:cNvSpPr txBox="1"/>
          <p:nvPr/>
        </p:nvSpPr>
        <p:spPr>
          <a:xfrm>
            <a:off x="6498909" y="732484"/>
            <a:ext cx="4583876" cy="1077218"/>
          </a:xfrm>
          <a:prstGeom prst="rect">
            <a:avLst/>
          </a:prstGeom>
          <a:noFill/>
        </p:spPr>
        <p:txBody>
          <a:bodyPr wrap="square" rtlCol="0">
            <a:spAutoFit/>
          </a:bodyPr>
          <a:lstStyle/>
          <a:p>
            <a:pPr algn="r"/>
            <a:r>
              <a:rPr lang="de-DE" sz="3200" b="1" dirty="0">
                <a:solidFill>
                  <a:schemeClr val="bg1"/>
                </a:solidFill>
              </a:rPr>
              <a:t>Vielen Dank für eure Aufmerksamkeit</a:t>
            </a:r>
          </a:p>
        </p:txBody>
      </p:sp>
      <p:pic>
        <p:nvPicPr>
          <p:cNvPr id="4" name="Bild 1" descr="Logo-SVS-new-quadr-gross.png">
            <a:extLst>
              <a:ext uri="{FF2B5EF4-FFF2-40B4-BE49-F238E27FC236}">
                <a16:creationId xmlns:a16="http://schemas.microsoft.com/office/drawing/2014/main" id="{94B149DE-87E1-914C-AEFD-E08F5C9129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2797609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825D1B-DAC0-2642-BB33-5786558234A1}"/>
              </a:ext>
            </a:extLst>
          </p:cNvPr>
          <p:cNvSpPr>
            <a:spLocks noGrp="1"/>
          </p:cNvSpPr>
          <p:nvPr>
            <p:ph idx="4294967295"/>
          </p:nvPr>
        </p:nvSpPr>
        <p:spPr>
          <a:xfrm>
            <a:off x="1341438" y="1639888"/>
            <a:ext cx="10850562" cy="3770312"/>
          </a:xfrm>
        </p:spPr>
        <p:txBody>
          <a:bodyPr>
            <a:spAutoFit/>
          </a:bodyPr>
          <a:lstStyle/>
          <a:p>
            <a:pPr>
              <a:lnSpc>
                <a:spcPct val="150000"/>
              </a:lnSpc>
            </a:pPr>
            <a:r>
              <a:rPr lang="de-CH" dirty="0">
                <a:hlinkClick r:id="rId3"/>
              </a:rPr>
              <a:t>www.birdlife.ch/feldlerche</a:t>
            </a:r>
            <a:endParaRPr lang="de-CH" dirty="0"/>
          </a:p>
          <a:p>
            <a:pPr>
              <a:lnSpc>
                <a:spcPct val="150000"/>
              </a:lnSpc>
            </a:pPr>
            <a:r>
              <a:rPr lang="de-CH" dirty="0">
                <a:hlinkClick r:id="rId4"/>
              </a:rPr>
              <a:t>www.vogelwarte.ch </a:t>
            </a:r>
            <a:endParaRPr lang="de-CH" dirty="0"/>
          </a:p>
          <a:p>
            <a:pPr>
              <a:lnSpc>
                <a:spcPct val="150000"/>
              </a:lnSpc>
            </a:pPr>
            <a:r>
              <a:rPr lang="de-CH" dirty="0">
                <a:hlinkClick r:id="rId5"/>
              </a:rPr>
              <a:t>www.artenfoerderung-voegel.ch/feldlerche.html</a:t>
            </a:r>
            <a:endParaRPr lang="de-CH" dirty="0"/>
          </a:p>
          <a:p>
            <a:pPr>
              <a:lnSpc>
                <a:spcPct val="150000"/>
              </a:lnSpc>
            </a:pPr>
            <a:r>
              <a:rPr lang="de-CH" dirty="0">
                <a:solidFill>
                  <a:srgbClr val="7D7D7D"/>
                </a:solidFill>
              </a:rPr>
              <a:t>Faktenblatt «Feldlerchen fördern», Vogelwarte Sempach</a:t>
            </a:r>
          </a:p>
          <a:p>
            <a:pPr>
              <a:lnSpc>
                <a:spcPct val="150000"/>
              </a:lnSpc>
            </a:pPr>
            <a:r>
              <a:rPr lang="de-CH" dirty="0">
                <a:solidFill>
                  <a:srgbClr val="7D7D7D"/>
                </a:solidFill>
              </a:rPr>
              <a:t>AGRIDEA: Nützlinge in landwirtschaftlichen Kulturen fördern</a:t>
            </a:r>
            <a:endParaRPr lang="de-CH" dirty="0"/>
          </a:p>
        </p:txBody>
      </p:sp>
      <p:pic>
        <p:nvPicPr>
          <p:cNvPr id="6" name="Grafik 5" descr="Ein Bild, das Text enthält.&#10;&#10;Automatisch generierte Beschreibung">
            <a:extLst>
              <a:ext uri="{FF2B5EF4-FFF2-40B4-BE49-F238E27FC236}">
                <a16:creationId xmlns:a16="http://schemas.microsoft.com/office/drawing/2014/main" id="{69CCE3EB-A0D5-6742-BBCB-63F9C0E32E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03243">
            <a:off x="9234016" y="906746"/>
            <a:ext cx="2317224" cy="3216566"/>
          </a:xfrm>
          <a:prstGeom prst="rect">
            <a:avLst/>
          </a:prstGeom>
          <a:effectLst>
            <a:outerShdw blurRad="76200" dist="63500" dir="2700000" algn="tl" rotWithShape="0">
              <a:prstClr val="black">
                <a:alpha val="40000"/>
              </a:prstClr>
            </a:outerShdw>
          </a:effectLst>
        </p:spPr>
      </p:pic>
      <p:sp>
        <p:nvSpPr>
          <p:cNvPr id="7" name="Textfeld 6">
            <a:extLst>
              <a:ext uri="{FF2B5EF4-FFF2-40B4-BE49-F238E27FC236}">
                <a16:creationId xmlns:a16="http://schemas.microsoft.com/office/drawing/2014/main" id="{8302BC95-1DB6-EB49-A423-2F079220FE7B}"/>
              </a:ext>
            </a:extLst>
          </p:cNvPr>
          <p:cNvSpPr txBox="1"/>
          <p:nvPr/>
        </p:nvSpPr>
        <p:spPr>
          <a:xfrm>
            <a:off x="674011" y="255878"/>
            <a:ext cx="11337175" cy="707886"/>
          </a:xfrm>
          <a:prstGeom prst="rect">
            <a:avLst/>
          </a:prstGeom>
          <a:noFill/>
        </p:spPr>
        <p:txBody>
          <a:bodyPr wrap="square" rtlCol="0">
            <a:spAutoFit/>
          </a:bodyPr>
          <a:lstStyle/>
          <a:p>
            <a:r>
              <a:rPr lang="de-DE" sz="4000" b="1" dirty="0">
                <a:solidFill>
                  <a:srgbClr val="006EAA"/>
                </a:solidFill>
              </a:rPr>
              <a:t>Weiterführende Informationen</a:t>
            </a:r>
          </a:p>
        </p:txBody>
      </p:sp>
    </p:spTree>
    <p:extLst>
      <p:ext uri="{BB962C8B-B14F-4D97-AF65-F5344CB8AC3E}">
        <p14:creationId xmlns:p14="http://schemas.microsoft.com/office/powerpoint/2010/main" val="51300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875AC3C-B61F-B942-BB86-09225CB950A2}"/>
              </a:ext>
            </a:extLst>
          </p:cNvPr>
          <p:cNvSpPr>
            <a:spLocks noGrp="1"/>
          </p:cNvSpPr>
          <p:nvPr>
            <p:ph idx="4294967295"/>
          </p:nvPr>
        </p:nvSpPr>
        <p:spPr>
          <a:xfrm>
            <a:off x="691200" y="1577975"/>
            <a:ext cx="5351024" cy="3143296"/>
          </a:xfrm>
        </p:spPr>
        <p:txBody>
          <a:bodyPr wrap="square">
            <a:spAutoFit/>
          </a:bodyPr>
          <a:lstStyle/>
          <a:p>
            <a:r>
              <a:rPr lang="de-DE" sz="2400" b="1" dirty="0">
                <a:solidFill>
                  <a:srgbClr val="7D7D7D"/>
                </a:solidFill>
                <a:latin typeface="Syntax LT" pitchFamily="2" charset="0"/>
              </a:rPr>
              <a:t>Weltweit etwa 100 Arten aus der Familie der Lerchen (</a:t>
            </a:r>
            <a:r>
              <a:rPr lang="de-CH" sz="2400" b="1" i="1" dirty="0" err="1">
                <a:solidFill>
                  <a:srgbClr val="7D7D7D"/>
                </a:solidFill>
                <a:latin typeface="Syntax LT" pitchFamily="2" charset="0"/>
              </a:rPr>
              <a:t>Alaudidae</a:t>
            </a:r>
            <a:r>
              <a:rPr lang="de-CH" sz="2400" b="1" dirty="0">
                <a:solidFill>
                  <a:srgbClr val="7D7D7D"/>
                </a:solidFill>
                <a:latin typeface="Syntax LT" pitchFamily="2" charset="0"/>
              </a:rPr>
              <a:t>), in Europa 11</a:t>
            </a:r>
          </a:p>
          <a:p>
            <a:r>
              <a:rPr lang="de-CH" sz="2400" b="1" dirty="0">
                <a:solidFill>
                  <a:srgbClr val="7D7D7D"/>
                </a:solidFill>
                <a:latin typeface="Syntax LT" pitchFamily="2" charset="0"/>
              </a:rPr>
              <a:t>In der Schweiz brüten zwei Arten: Feldlerche </a:t>
            </a:r>
            <a:r>
              <a:rPr lang="de-DE" sz="2400" b="1" dirty="0">
                <a:solidFill>
                  <a:srgbClr val="7D7D7D"/>
                </a:solidFill>
                <a:latin typeface="Syntax LT" pitchFamily="2" charset="0"/>
              </a:rPr>
              <a:t>&amp; Heidelerche</a:t>
            </a:r>
          </a:p>
          <a:p>
            <a:r>
              <a:rPr lang="de-CH" sz="2400" b="1" dirty="0">
                <a:solidFill>
                  <a:srgbClr val="7D7D7D"/>
                </a:solidFill>
                <a:latin typeface="Syntax LT" pitchFamily="2" charset="0"/>
              </a:rPr>
              <a:t>Die Haubenlerche starb in den letzten 50 Jahren in der Schweiz aus</a:t>
            </a:r>
            <a:endParaRPr lang="de-DE" sz="2400" b="1" dirty="0">
              <a:solidFill>
                <a:srgbClr val="7D7D7D"/>
              </a:solidFill>
              <a:latin typeface="Syntax LT" pitchFamily="2" charset="0"/>
            </a:endParaRPr>
          </a:p>
          <a:p>
            <a:endParaRPr lang="de-DE" sz="2400" b="1" dirty="0">
              <a:solidFill>
                <a:srgbClr val="7D7D7D"/>
              </a:solidFill>
              <a:latin typeface="Syntax LT" pitchFamily="2" charset="0"/>
            </a:endParaRPr>
          </a:p>
        </p:txBody>
      </p:sp>
      <p:sp>
        <p:nvSpPr>
          <p:cNvPr id="6" name="Textfeld 5">
            <a:extLst>
              <a:ext uri="{FF2B5EF4-FFF2-40B4-BE49-F238E27FC236}">
                <a16:creationId xmlns:a16="http://schemas.microsoft.com/office/drawing/2014/main" id="{F57A3ECB-187E-4A46-A0A5-E03E934385D5}"/>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Verwandte Arten</a:t>
            </a:r>
          </a:p>
        </p:txBody>
      </p:sp>
      <p:pic>
        <p:nvPicPr>
          <p:cNvPr id="7" name="Grafik 6" descr="Ein Bild, das Vogel, aus Holz, sitzend, draußen enthält.&#10;&#10;Automatisch generierte Beschreibung">
            <a:extLst>
              <a:ext uri="{FF2B5EF4-FFF2-40B4-BE49-F238E27FC236}">
                <a16:creationId xmlns:a16="http://schemas.microsoft.com/office/drawing/2014/main" id="{A40126A7-B99D-AC49-BBE4-371F2804ED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7777" y="752744"/>
            <a:ext cx="5574224" cy="5307983"/>
          </a:xfrm>
          <a:prstGeom prst="rect">
            <a:avLst/>
          </a:prstGeom>
        </p:spPr>
      </p:pic>
    </p:spTree>
    <p:extLst>
      <p:ext uri="{BB962C8B-B14F-4D97-AF65-F5344CB8AC3E}">
        <p14:creationId xmlns:p14="http://schemas.microsoft.com/office/powerpoint/2010/main" val="87036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2158C88-F5ED-A84B-ABC3-9CA30533B402}"/>
              </a:ext>
            </a:extLst>
          </p:cNvPr>
          <p:cNvSpPr txBox="1"/>
          <p:nvPr/>
        </p:nvSpPr>
        <p:spPr>
          <a:xfrm>
            <a:off x="1337175" y="5402247"/>
            <a:ext cx="3732903" cy="461665"/>
          </a:xfrm>
          <a:prstGeom prst="rect">
            <a:avLst/>
          </a:prstGeom>
          <a:noFill/>
        </p:spPr>
        <p:txBody>
          <a:bodyPr wrap="square" rtlCol="0">
            <a:spAutoFit/>
          </a:bodyPr>
          <a:lstStyle/>
          <a:p>
            <a:pPr algn="ctr"/>
            <a:r>
              <a:rPr lang="de-DE" sz="2400" b="1" dirty="0">
                <a:solidFill>
                  <a:srgbClr val="7D7D7D"/>
                </a:solidFill>
                <a:latin typeface="Syntax LT" pitchFamily="2" charset="0"/>
              </a:rPr>
              <a:t>Heidelerche</a:t>
            </a:r>
          </a:p>
        </p:txBody>
      </p:sp>
      <p:sp>
        <p:nvSpPr>
          <p:cNvPr id="8" name="Textfeld 7">
            <a:extLst>
              <a:ext uri="{FF2B5EF4-FFF2-40B4-BE49-F238E27FC236}">
                <a16:creationId xmlns:a16="http://schemas.microsoft.com/office/drawing/2014/main" id="{166620E6-B323-764F-9023-4B641B7F7B43}"/>
              </a:ext>
            </a:extLst>
          </p:cNvPr>
          <p:cNvSpPr txBox="1"/>
          <p:nvPr/>
        </p:nvSpPr>
        <p:spPr>
          <a:xfrm>
            <a:off x="8049237" y="5402246"/>
            <a:ext cx="2031325" cy="461665"/>
          </a:xfrm>
          <a:prstGeom prst="rect">
            <a:avLst/>
          </a:prstGeom>
          <a:noFill/>
        </p:spPr>
        <p:txBody>
          <a:bodyPr wrap="none" rtlCol="0">
            <a:spAutoFit/>
          </a:bodyPr>
          <a:lstStyle/>
          <a:p>
            <a:pPr algn="ctr"/>
            <a:r>
              <a:rPr lang="de-DE" sz="2400" b="1" dirty="0">
                <a:solidFill>
                  <a:srgbClr val="7D7D7D"/>
                </a:solidFill>
                <a:latin typeface="Syntax LT" pitchFamily="2" charset="0"/>
              </a:rPr>
              <a:t>Wiesenpieper</a:t>
            </a:r>
          </a:p>
        </p:txBody>
      </p:sp>
      <p:pic>
        <p:nvPicPr>
          <p:cNvPr id="5" name="Grafik 4" descr="Ein Bild, das Vogel, Boden, draußen, stehend enthält.&#10;&#10;Automatisch generierte Beschreibung">
            <a:extLst>
              <a:ext uri="{FF2B5EF4-FFF2-40B4-BE49-F238E27FC236}">
                <a16:creationId xmlns:a16="http://schemas.microsoft.com/office/drawing/2014/main" id="{6696C7F7-A483-2442-B79F-75CB5A6342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032" y="1455753"/>
            <a:ext cx="5677191" cy="3864274"/>
          </a:xfrm>
          <a:prstGeom prst="rect">
            <a:avLst/>
          </a:prstGeom>
        </p:spPr>
      </p:pic>
      <p:sp>
        <p:nvSpPr>
          <p:cNvPr id="9" name="Textfeld 8">
            <a:extLst>
              <a:ext uri="{FF2B5EF4-FFF2-40B4-BE49-F238E27FC236}">
                <a16:creationId xmlns:a16="http://schemas.microsoft.com/office/drawing/2014/main" id="{E1008497-2920-554A-8F43-D6132EC4EBE3}"/>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Ähnliche Arten</a:t>
            </a:r>
          </a:p>
        </p:txBody>
      </p:sp>
      <p:pic>
        <p:nvPicPr>
          <p:cNvPr id="10" name="Grafik 9" descr="Ein Bild, das Boden, draußen, Vogel, Singvogel enthält.&#10;&#10;Automatisch generierte Beschreibung">
            <a:extLst>
              <a:ext uri="{FF2B5EF4-FFF2-40B4-BE49-F238E27FC236}">
                <a16:creationId xmlns:a16="http://schemas.microsoft.com/office/drawing/2014/main" id="{00D6DBA0-D096-6741-AA26-B8B6D95262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49778" y="1455753"/>
            <a:ext cx="5830245" cy="3870634"/>
          </a:xfrm>
          <a:prstGeom prst="rect">
            <a:avLst/>
          </a:prstGeom>
        </p:spPr>
      </p:pic>
    </p:spTree>
    <p:extLst>
      <p:ext uri="{BB962C8B-B14F-4D97-AF65-F5344CB8AC3E}">
        <p14:creationId xmlns:p14="http://schemas.microsoft.com/office/powerpoint/2010/main" val="18949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Gras, draußen, Himmel, Feld enthält.&#10;&#10;Automatisch generierte Beschreibung">
            <a:extLst>
              <a:ext uri="{FF2B5EF4-FFF2-40B4-BE49-F238E27FC236}">
                <a16:creationId xmlns:a16="http://schemas.microsoft.com/office/drawing/2014/main" id="{18289265-8E1A-284E-902C-44E5CF0E71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7490" y="0"/>
            <a:ext cx="5884510" cy="6858000"/>
          </a:xfrm>
          <a:prstGeom prst="rect">
            <a:avLst/>
          </a:prstGeom>
        </p:spPr>
      </p:pic>
      <p:sp>
        <p:nvSpPr>
          <p:cNvPr id="7" name="Textfeld 6">
            <a:extLst>
              <a:ext uri="{FF2B5EF4-FFF2-40B4-BE49-F238E27FC236}">
                <a16:creationId xmlns:a16="http://schemas.microsoft.com/office/drawing/2014/main" id="{5412B8D1-56C9-A04C-A413-06A1914F05E6}"/>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Lebensraum</a:t>
            </a:r>
          </a:p>
        </p:txBody>
      </p:sp>
      <p:sp>
        <p:nvSpPr>
          <p:cNvPr id="10" name="Inhaltsplatzhalter 2">
            <a:extLst>
              <a:ext uri="{FF2B5EF4-FFF2-40B4-BE49-F238E27FC236}">
                <a16:creationId xmlns:a16="http://schemas.microsoft.com/office/drawing/2014/main" id="{144D44D7-C495-C34A-B374-8120ADD3CAEB}"/>
              </a:ext>
            </a:extLst>
          </p:cNvPr>
          <p:cNvSpPr txBox="1">
            <a:spLocks/>
          </p:cNvSpPr>
          <p:nvPr/>
        </p:nvSpPr>
        <p:spPr>
          <a:xfrm>
            <a:off x="691200" y="1701641"/>
            <a:ext cx="5469290" cy="201786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400" b="1" dirty="0">
                <a:solidFill>
                  <a:srgbClr val="7D7D7D"/>
                </a:solidFill>
                <a:latin typeface="Syntax LT" pitchFamily="2" charset="0"/>
              </a:rPr>
              <a:t>Eher trockene Gebiete</a:t>
            </a:r>
            <a:br>
              <a:rPr lang="de-CH" sz="2400" b="1" dirty="0">
                <a:solidFill>
                  <a:srgbClr val="7D7D7D"/>
                </a:solidFill>
                <a:latin typeface="Syntax LT" pitchFamily="2" charset="0"/>
              </a:rPr>
            </a:br>
            <a:r>
              <a:rPr lang="de-CH" sz="2400" b="1" dirty="0">
                <a:solidFill>
                  <a:srgbClr val="7D7D7D"/>
                </a:solidFill>
                <a:latin typeface="Syntax LT" pitchFamily="2" charset="0"/>
              </a:rPr>
              <a:t>(ursprünglich Steppenbewohner)</a:t>
            </a:r>
          </a:p>
          <a:p>
            <a:r>
              <a:rPr lang="de-CH" sz="2400" b="1" dirty="0">
                <a:solidFill>
                  <a:srgbClr val="7D7D7D"/>
                </a:solidFill>
                <a:latin typeface="Syntax LT" pitchFamily="2" charset="0"/>
              </a:rPr>
              <a:t>Meidet Wälder, Hochhecken</a:t>
            </a:r>
            <a:br>
              <a:rPr lang="de-CH" sz="2400" b="1" dirty="0">
                <a:solidFill>
                  <a:srgbClr val="7D7D7D"/>
                </a:solidFill>
                <a:latin typeface="Syntax LT" pitchFamily="2" charset="0"/>
              </a:rPr>
            </a:br>
            <a:r>
              <a:rPr lang="de-CH" sz="2400" b="1" dirty="0">
                <a:solidFill>
                  <a:srgbClr val="7D7D7D"/>
                </a:solidFill>
                <a:latin typeface="Syntax LT" pitchFamily="2" charset="0"/>
              </a:rPr>
              <a:t>und Siedlungen</a:t>
            </a:r>
          </a:p>
          <a:p>
            <a:r>
              <a:rPr lang="de-CH" sz="2400" b="1" dirty="0">
                <a:solidFill>
                  <a:srgbClr val="7D7D7D"/>
                </a:solidFill>
                <a:latin typeface="Syntax LT" pitchFamily="2" charset="0"/>
              </a:rPr>
              <a:t>Meereshöhe bis alpines Gebiet</a:t>
            </a:r>
          </a:p>
        </p:txBody>
      </p:sp>
    </p:spTree>
    <p:extLst>
      <p:ext uri="{BB962C8B-B14F-4D97-AF65-F5344CB8AC3E}">
        <p14:creationId xmlns:p14="http://schemas.microsoft.com/office/powerpoint/2010/main" val="55382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D12D3DF-FE0F-7246-8B33-E2B0F54B89C9}"/>
              </a:ext>
            </a:extLst>
          </p:cNvPr>
          <p:cNvSpPr>
            <a:spLocks noGrp="1"/>
          </p:cNvSpPr>
          <p:nvPr>
            <p:ph idx="1"/>
          </p:nvPr>
        </p:nvSpPr>
        <p:spPr>
          <a:xfrm>
            <a:off x="691200" y="1690688"/>
            <a:ext cx="6600569" cy="815546"/>
          </a:xfrm>
        </p:spPr>
        <p:txBody>
          <a:bodyPr>
            <a:normAutofit/>
          </a:bodyPr>
          <a:lstStyle/>
          <a:p>
            <a:r>
              <a:rPr lang="de-CH" sz="2400" b="1" dirty="0">
                <a:solidFill>
                  <a:srgbClr val="7D7D7D"/>
                </a:solidFill>
                <a:latin typeface="Syntax LT" pitchFamily="2" charset="0"/>
              </a:rPr>
              <a:t>Heutzutage oft im Kulturland auf Äckern</a:t>
            </a:r>
          </a:p>
          <a:p>
            <a:endParaRPr lang="de-DE" sz="2400" b="1" dirty="0">
              <a:solidFill>
                <a:srgbClr val="7D7D7D"/>
              </a:solidFill>
              <a:latin typeface="Syntax LT" pitchFamily="2" charset="0"/>
            </a:endParaRPr>
          </a:p>
        </p:txBody>
      </p:sp>
      <p:pic>
        <p:nvPicPr>
          <p:cNvPr id="7" name="Grafik 6">
            <a:extLst>
              <a:ext uri="{FF2B5EF4-FFF2-40B4-BE49-F238E27FC236}">
                <a16:creationId xmlns:a16="http://schemas.microsoft.com/office/drawing/2014/main" id="{F5471750-8E59-D442-8841-F67EDD0AD3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506234"/>
            <a:ext cx="12192000" cy="4361936"/>
          </a:xfrm>
          <a:prstGeom prst="rect">
            <a:avLst/>
          </a:prstGeom>
        </p:spPr>
      </p:pic>
      <p:sp>
        <p:nvSpPr>
          <p:cNvPr id="8" name="Textfeld 7">
            <a:extLst>
              <a:ext uri="{FF2B5EF4-FFF2-40B4-BE49-F238E27FC236}">
                <a16:creationId xmlns:a16="http://schemas.microsoft.com/office/drawing/2014/main" id="{69AE8C2B-F2EF-1E4A-BDEE-23D2476A6AFB}"/>
              </a:ext>
            </a:extLst>
          </p:cNvPr>
          <p:cNvSpPr txBox="1"/>
          <p:nvPr/>
        </p:nvSpPr>
        <p:spPr>
          <a:xfrm>
            <a:off x="674012" y="503851"/>
            <a:ext cx="5368212" cy="707886"/>
          </a:xfrm>
          <a:prstGeom prst="rect">
            <a:avLst/>
          </a:prstGeom>
          <a:noFill/>
        </p:spPr>
        <p:txBody>
          <a:bodyPr wrap="square" rtlCol="0">
            <a:spAutoFit/>
          </a:bodyPr>
          <a:lstStyle/>
          <a:p>
            <a:r>
              <a:rPr lang="de-DE" sz="4000" b="1" dirty="0">
                <a:solidFill>
                  <a:srgbClr val="006EAA"/>
                </a:solidFill>
              </a:rPr>
              <a:t>Lebensraum</a:t>
            </a:r>
          </a:p>
        </p:txBody>
      </p:sp>
      <p:pic>
        <p:nvPicPr>
          <p:cNvPr id="5" name="Bild 1" descr="Logo-SVS-new-quadr-gross.png">
            <a:extLst>
              <a:ext uri="{FF2B5EF4-FFF2-40B4-BE49-F238E27FC236}">
                <a16:creationId xmlns:a16="http://schemas.microsoft.com/office/drawing/2014/main" id="{0439D526-167B-CC40-9386-592CB55EA0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976" y="6112936"/>
            <a:ext cx="720000" cy="720000"/>
          </a:xfrm>
          <a:prstGeom prst="rect">
            <a:avLst/>
          </a:prstGeom>
        </p:spPr>
      </p:pic>
    </p:spTree>
    <p:extLst>
      <p:ext uri="{BB962C8B-B14F-4D97-AF65-F5344CB8AC3E}">
        <p14:creationId xmlns:p14="http://schemas.microsoft.com/office/powerpoint/2010/main" val="4544436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5086</Words>
  <Application>Microsoft Macintosh PowerPoint</Application>
  <PresentationFormat>Breitbild</PresentationFormat>
  <Paragraphs>612</Paragraphs>
  <Slides>55</Slides>
  <Notes>55</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55</vt:i4>
      </vt:variant>
    </vt:vector>
  </HeadingPairs>
  <TitlesOfParts>
    <vt:vector size="61" baseType="lpstr">
      <vt:lpstr>Arial</vt:lpstr>
      <vt:lpstr>Calibri</vt:lpstr>
      <vt:lpstr>Calibri Light</vt:lpstr>
      <vt:lpstr>Syntax LT</vt:lpstr>
      <vt:lpstr>SyntaxLT</vt:lpstr>
      <vt:lpstr>Office</vt:lpstr>
      <vt:lpstr>PowerPoint-Präsentation</vt:lpstr>
      <vt:lpstr>PowerPoint-Präsentation</vt:lpstr>
      <vt:lpstr>Die Lerche in der Literatur – vom Kulturfolger zum Kulturvogel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Feldlerche</dc:title>
  <dc:creator>Michael Gerber</dc:creator>
  <cp:lastModifiedBy>Stefan Greif</cp:lastModifiedBy>
  <cp:revision>192</cp:revision>
  <dcterms:created xsi:type="dcterms:W3CDTF">2021-02-23T07:37:07Z</dcterms:created>
  <dcterms:modified xsi:type="dcterms:W3CDTF">2021-11-29T17:36:10Z</dcterms:modified>
</cp:coreProperties>
</file>