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86" r:id="rId5"/>
    <p:sldId id="624" r:id="rId6"/>
    <p:sldId id="329" r:id="rId7"/>
    <p:sldId id="619" r:id="rId8"/>
    <p:sldId id="257" r:id="rId9"/>
    <p:sldId id="618" r:id="rId10"/>
    <p:sldId id="357" r:id="rId11"/>
    <p:sldId id="338" r:id="rId12"/>
    <p:sldId id="616" r:id="rId13"/>
    <p:sldId id="620" r:id="rId14"/>
    <p:sldId id="621" r:id="rId15"/>
    <p:sldId id="339" r:id="rId16"/>
    <p:sldId id="626" r:id="rId17"/>
    <p:sldId id="617" r:id="rId18"/>
    <p:sldId id="625" r:id="rId19"/>
    <p:sldId id="623" r:id="rId20"/>
    <p:sldId id="287" r:id="rId21"/>
  </p:sldIdLst>
  <p:sldSz cx="12192000" cy="6858000"/>
  <p:notesSz cx="6858000" cy="9144000"/>
  <p:embeddedFontLst>
    <p:embeddedFont>
      <p:font typeface="Euclid Circular A" panose="020B0504000000000000" charset="0"/>
      <p:regular r:id="rId23"/>
      <p:bold r:id="rId24"/>
      <p:italic r:id="rId25"/>
      <p:boldItalic r:id="rId26"/>
    </p:embeddedFont>
    <p:embeddedFont>
      <p:font typeface="Euclid Circular A Light" panose="020B0604020202020204" charset="0"/>
      <p:regular r:id="rId27"/>
      <p:italic r:id="rId28"/>
    </p:embeddedFont>
    <p:embeddedFont>
      <p:font typeface="Euclid Circular A Light Italic" panose="020B0604020202020204" charset="0"/>
      <p:regular r:id="rId29"/>
      <p:bold r:id="rId30"/>
      <p:italic r:id="rId31"/>
      <p:boldItalic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ABD1"/>
    <a:srgbClr val="1989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9" autoAdjust="0"/>
    <p:restoredTop sz="78521"/>
  </p:normalViewPr>
  <p:slideViewPr>
    <p:cSldViewPr snapToGrid="0" showGuides="1">
      <p:cViewPr varScale="1">
        <p:scale>
          <a:sx n="91" d="100"/>
          <a:sy n="91" d="100"/>
        </p:scale>
        <p:origin x="12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1529-D1E4-485A-8BE2-DD336C4B0A88}" type="datetimeFigureOut">
              <a:rPr lang="de-CH" smtClean="0"/>
              <a:t>01.03.2024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378F-6CB0-4B76-A4DF-120CC0F0540F}" type="slidenum">
              <a:rPr lang="de-CH" smtClean="0"/>
              <a:t>‹#›</a:t>
            </a:fld>
            <a:endParaRPr lang="de-CH"/>
          </a:p>
        </p:txBody>
      </p:sp>
    </p:spTree>
    <p:extLst>
      <p:ext uri="{BB962C8B-B14F-4D97-AF65-F5344CB8AC3E}">
        <p14:creationId xmlns:p14="http://schemas.microsoft.com/office/powerpoint/2010/main" val="220318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irdlife.ch/de/content/infos-fuer-sektionen"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mailto:barbara.sanli@birdlife.ch" TargetMode="External"/><Relationship Id="rId4" Type="http://schemas.openxmlformats.org/officeDocument/2006/relationships/hyperlink" Target="mailto:Barbara.sanli@birdlife.ch"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lebensnetz-schweiz.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092378F-6CB0-4B76-A4DF-120CC0F0540F}" type="slidenum">
              <a:rPr lang="de-CH" smtClean="0"/>
              <a:t>1</a:t>
            </a:fld>
            <a:endParaRPr lang="de-CH"/>
          </a:p>
        </p:txBody>
      </p:sp>
    </p:spTree>
    <p:extLst>
      <p:ext uri="{BB962C8B-B14F-4D97-AF65-F5344CB8AC3E}">
        <p14:creationId xmlns:p14="http://schemas.microsoft.com/office/powerpoint/2010/main" val="1094628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Wenig erfreulich sieht es hingegen in der Politik aus.</a:t>
            </a:r>
          </a:p>
          <a:p>
            <a:r>
              <a:rPr lang="de-DE" dirty="0"/>
              <a:t>BirdLife hat eine wichtige Rolle eingenommen im Lobbying bei den Energie-Vorlagen und insbesondere beim Mantelerlass. Wir waren noch aktiver als die anderen Naturorganisationen oder Akteure im Vogelschutz. Wir haben zuerst intern unter den Natur- und Umweltschutzorganisationen die Bedeutung der Biodiversität aufgezeigt und dann Verbesserungen zu erarbeitet. Gemeinsam mit Pro Natura und WWF.</a:t>
            </a:r>
          </a:p>
          <a:p>
            <a:r>
              <a:rPr lang="de-DE" dirty="0"/>
              <a:t>Obwohl BirdLife eine der kleineren Organisation im Bereich Natur- und Vogelschutz oder auch Vogelkunde ist, haben wir bei solchen Fragen immer wieder eine wichtige Rolle.</a:t>
            </a:r>
          </a:p>
          <a:p>
            <a:r>
              <a:rPr lang="de-DE" dirty="0"/>
              <a:t>(Nur auf Nachfrage: Vogelwarte muss als international anerkanntes Forschungsinstitut politisch sehr neutral sein; kann in der politischen Arbeit nicht aktiv sein.)</a:t>
            </a:r>
          </a:p>
        </p:txBody>
      </p:sp>
      <p:sp>
        <p:nvSpPr>
          <p:cNvPr id="4" name="Foliennummernplatzhalter 3"/>
          <p:cNvSpPr>
            <a:spLocks noGrp="1"/>
          </p:cNvSpPr>
          <p:nvPr>
            <p:ph type="sldNum" sz="quarter" idx="5"/>
          </p:nvPr>
        </p:nvSpPr>
        <p:spPr/>
        <p:txBody>
          <a:bodyPr/>
          <a:lstStyle/>
          <a:p>
            <a:fld id="{8092378F-6CB0-4B76-A4DF-120CC0F0540F}" type="slidenum">
              <a:rPr lang="de-CH" smtClean="0"/>
              <a:t>10</a:t>
            </a:fld>
            <a:endParaRPr lang="de-CH"/>
          </a:p>
        </p:txBody>
      </p:sp>
    </p:spTree>
    <p:extLst>
      <p:ext uri="{BB962C8B-B14F-4D97-AF65-F5344CB8AC3E}">
        <p14:creationId xmlns:p14="http://schemas.microsoft.com/office/powerpoint/2010/main" val="4094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BirdLife hatte Ende September 2023 nach Konsultation der KV beschlossen, das Referendum weder selbst zu ergreifen noch zu unterstützen. Die DV hat diese Haltung abgesegnet.</a:t>
            </a:r>
          </a:p>
          <a:p>
            <a:r>
              <a:rPr lang="de-DE" dirty="0"/>
              <a:t>Auf dieser Basis hat der Vorstand die Ja-Parole beschlossen. BirdLife wird keinen Abstimmungskampf für das Gesetz betreiben. Die Energiebranche hat sich vielerorts mit ihren Forderungen durchgesetzt. Dann soll sie auch für das Gesetz werben und für ein Ja sorgen.</a:t>
            </a:r>
          </a:p>
          <a:p>
            <a:r>
              <a:rPr lang="de-DE" dirty="0"/>
              <a:t>Es ist jedoch wichtig, dass wir als BirdLife und als Naturschutzorganisationen nicht Totalopposition machen. Wir haben uns konstruktiv eingebracht und viele Verschlechterungen wieder ausmerzen können.</a:t>
            </a:r>
          </a:p>
          <a:p>
            <a:r>
              <a:rPr lang="de-DE" dirty="0"/>
              <a:t>BirdLife möchte sich gemeinsam mit den Kantonalverbänden und den Sektionen bei der Vernehmlassung für die Verordnungen einbringen. Die Vernehmlassung wurde am Mittwoch, 21. Februar eröffnet und wird am 28. Mai enden. Jetzt sind wir an der Analyse. Musterstellungnahme wird folgen.</a:t>
            </a:r>
          </a:p>
        </p:txBody>
      </p:sp>
      <p:sp>
        <p:nvSpPr>
          <p:cNvPr id="4" name="Foliennummernplatzhalter 3"/>
          <p:cNvSpPr>
            <a:spLocks noGrp="1"/>
          </p:cNvSpPr>
          <p:nvPr>
            <p:ph type="sldNum" sz="quarter" idx="5"/>
          </p:nvPr>
        </p:nvSpPr>
        <p:spPr/>
        <p:txBody>
          <a:bodyPr/>
          <a:lstStyle/>
          <a:p>
            <a:fld id="{8092378F-6CB0-4B76-A4DF-120CC0F0540F}" type="slidenum">
              <a:rPr lang="de-CH" smtClean="0"/>
              <a:t>11</a:t>
            </a:fld>
            <a:endParaRPr lang="de-CH"/>
          </a:p>
        </p:txBody>
      </p:sp>
    </p:spTree>
    <p:extLst>
      <p:ext uri="{BB962C8B-B14F-4D97-AF65-F5344CB8AC3E}">
        <p14:creationId xmlns:p14="http://schemas.microsoft.com/office/powerpoint/2010/main" val="1775913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Nicht nur die Energiepolitik, auch weitere Angriffe auf die Natur zeigen: wir müssen die Öffentlichkeit noch viel stärker für die Biodiversität sensibilisieren.</a:t>
            </a:r>
          </a:p>
          <a:p>
            <a:r>
              <a:rPr lang="de-DE" dirty="0"/>
              <a:t>Der ganze BirdLife-Verband inklusive Kantonalverbände und Sektionen war bei der Sensibilisierungskampagne “Ja zur Biodiversität“ sehr aktiv. Danke dafür! Wie bei einer der ersten Folien schon gesagt: wir stellen tatsächlich eine Verbesserung des Wissensstands in der Bevölkerung fest. Die Sensibilisierung lohnt sich also. Jetzt müssen wir dran bleiben!</a:t>
            </a:r>
          </a:p>
        </p:txBody>
      </p:sp>
      <p:sp>
        <p:nvSpPr>
          <p:cNvPr id="4" name="Slide Number Placeholder 3"/>
          <p:cNvSpPr>
            <a:spLocks noGrp="1"/>
          </p:cNvSpPr>
          <p:nvPr>
            <p:ph type="sldNum" sz="quarter" idx="5"/>
          </p:nvPr>
        </p:nvSpPr>
        <p:spPr/>
        <p:txBody>
          <a:bodyPr/>
          <a:lstStyle/>
          <a:p>
            <a:fld id="{8092378F-6CB0-4B76-A4DF-120CC0F0540F}" type="slidenum">
              <a:rPr lang="de-CH" smtClean="0"/>
              <a:t>12</a:t>
            </a:fld>
            <a:endParaRPr lang="de-CH"/>
          </a:p>
        </p:txBody>
      </p:sp>
    </p:spTree>
    <p:extLst>
      <p:ext uri="{BB962C8B-B14F-4D97-AF65-F5344CB8AC3E}">
        <p14:creationId xmlns:p14="http://schemas.microsoft.com/office/powerpoint/2010/main" val="409621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Zwei weitere Personen in neuen Funktionen aber schon länger bei BirdLife: Daniela Pauli als Leiterin der Abteilung Lebensräume &amp; Schutzgebiete. </a:t>
            </a:r>
            <a:r>
              <a:rPr lang="de-CH" dirty="0" err="1"/>
              <a:t>Nathaly</a:t>
            </a:r>
            <a:r>
              <a:rPr lang="de-CH" dirty="0"/>
              <a:t> </a:t>
            </a:r>
            <a:r>
              <a:rPr lang="de-CH" dirty="0" err="1"/>
              <a:t>Brupbacher</a:t>
            </a:r>
            <a:r>
              <a:rPr lang="de-CH" dirty="0"/>
              <a:t> als Leiterin der Abteilung Marketing und Kommunikation.</a:t>
            </a:r>
          </a:p>
        </p:txBody>
      </p:sp>
      <p:sp>
        <p:nvSpPr>
          <p:cNvPr id="4" name="Foliennummernplatzhalter 3"/>
          <p:cNvSpPr>
            <a:spLocks noGrp="1"/>
          </p:cNvSpPr>
          <p:nvPr>
            <p:ph type="sldNum" sz="quarter" idx="5"/>
          </p:nvPr>
        </p:nvSpPr>
        <p:spPr/>
        <p:txBody>
          <a:bodyPr/>
          <a:lstStyle/>
          <a:p>
            <a:fld id="{8092378F-6CB0-4B76-A4DF-120CC0F0540F}" type="slidenum">
              <a:rPr lang="de-CH" smtClean="0"/>
              <a:t>13</a:t>
            </a:fld>
            <a:endParaRPr lang="de-CH"/>
          </a:p>
        </p:txBody>
      </p:sp>
    </p:spTree>
    <p:extLst>
      <p:ext uri="{BB962C8B-B14F-4D97-AF65-F5344CB8AC3E}">
        <p14:creationId xmlns:p14="http://schemas.microsoft.com/office/powerpoint/2010/main" val="1872072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BirdLife packt an. BirdLife setzt gemeinsam mit seinen Kantonalverbänden uns Sektionen in der ganzen Schweiz Projekte um.</a:t>
            </a:r>
          </a:p>
          <a:p>
            <a:r>
              <a:rPr lang="de-CH" dirty="0"/>
              <a:t>Und wir haben auch bei politischen Geschäften eine ganz wichtige Rolle für die Biodiversität in der Schweiz. Und das obwohl wir im Vergleich zu anderen Organisationen im Bereich Natur- und Vogelschutz deutlich weniger Mittel zur Verfügung haben. Die finanzielle Situation von BirdLife ist okay, aber nicht rosig. Wir müsse immer wieder schmerzhafte Einsparungen machen. Wir könnten noch mehr für die Natur erreichen, wenn wir mehr Mittel hätten.</a:t>
            </a:r>
          </a:p>
          <a:p>
            <a:endParaRPr lang="de-CH" dirty="0"/>
          </a:p>
          <a:p>
            <a:r>
              <a:rPr lang="de-CH" dirty="0"/>
              <a:t>Wenn also die eine oder andere Sektion noch etwas Geld in der Kasse übrig hat: bei BirdLife wird dies dringend benötigt, um weitere Projektideen zu realisieren und die knappen Reserven nicht zu erschöpfen.</a:t>
            </a:r>
          </a:p>
        </p:txBody>
      </p:sp>
      <p:sp>
        <p:nvSpPr>
          <p:cNvPr id="4" name="Foliennummernplatzhalter 3"/>
          <p:cNvSpPr>
            <a:spLocks noGrp="1"/>
          </p:cNvSpPr>
          <p:nvPr>
            <p:ph type="sldNum" sz="quarter" idx="5"/>
          </p:nvPr>
        </p:nvSpPr>
        <p:spPr/>
        <p:txBody>
          <a:bodyPr/>
          <a:lstStyle/>
          <a:p>
            <a:fld id="{8092378F-6CB0-4B76-A4DF-120CC0F0540F}" type="slidenum">
              <a:rPr lang="de-CH" smtClean="0"/>
              <a:t>14</a:t>
            </a:fld>
            <a:endParaRPr lang="de-CH"/>
          </a:p>
        </p:txBody>
      </p:sp>
    </p:spTree>
    <p:extLst>
      <p:ext uri="{BB962C8B-B14F-4D97-AF65-F5344CB8AC3E}">
        <p14:creationId xmlns:p14="http://schemas.microsoft.com/office/powerpoint/2010/main" val="3745861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2"/>
            <a:r>
              <a:rPr lang="de-CH" sz="1800" dirty="0"/>
              <a:t>Mit Coop ebenfalls eine Partnerschaft. Nicht so eng wie mit Basler Kantonalbank, aber wir generieren Aufmerksamkeit für unsere Arbeit =&gt; gute Mitgliederwerbung auch für unsere Sektionen.</a:t>
            </a:r>
          </a:p>
          <a:p>
            <a:pPr lvl="2"/>
            <a:endParaRPr lang="de-CH" sz="1800" dirty="0"/>
          </a:p>
          <a:p>
            <a:pPr lvl="2"/>
            <a:r>
              <a:rPr lang="de-CH" sz="1800" dirty="0"/>
              <a:t>BirdLife Schweiz ist erstmals einer von 6 Hauptpartnern des Aktionstages</a:t>
            </a:r>
          </a:p>
          <a:p>
            <a:pPr marL="1085850" lvl="2" indent="-171450">
              <a:buFont typeface="Arial" panose="020B0604020202020204" pitchFamily="34" charset="0"/>
              <a:buChar char="•"/>
            </a:pPr>
            <a:r>
              <a:rPr lang="de-CH" sz="1800" dirty="0"/>
              <a:t>3 Mio. Leserinnen und Leser der </a:t>
            </a:r>
            <a:r>
              <a:rPr lang="de-CH" sz="1800" dirty="0" err="1"/>
              <a:t>Coopzeitung</a:t>
            </a:r>
            <a:endParaRPr lang="de-CH" sz="1800" dirty="0"/>
          </a:p>
          <a:p>
            <a:pPr marL="1085850" lvl="2" indent="-171450">
              <a:buFont typeface="Arial" panose="020B0604020202020204" pitchFamily="34" charset="0"/>
              <a:buChar char="•"/>
            </a:pPr>
            <a:r>
              <a:rPr lang="de-CH" sz="1800" dirty="0"/>
              <a:t>40 Sec. Werbespot im Fernsehen</a:t>
            </a:r>
          </a:p>
          <a:p>
            <a:pPr marL="1085850" lvl="2" indent="-171450">
              <a:buFont typeface="Arial" panose="020B0604020202020204" pitchFamily="34" charset="0"/>
              <a:buChar char="•"/>
            </a:pPr>
            <a:r>
              <a:rPr lang="de-CH" sz="1800" dirty="0"/>
              <a:t>Mehrere 10’000 Webseitenklicks</a:t>
            </a:r>
          </a:p>
          <a:p>
            <a:pPr marL="1085850" lvl="2" indent="-171450">
              <a:buFont typeface="Arial" panose="020B0604020202020204" pitchFamily="34" charset="0"/>
              <a:buChar char="•"/>
            </a:pPr>
            <a:r>
              <a:rPr lang="de-CH" sz="1800" dirty="0"/>
              <a:t>Werbung in allen </a:t>
            </a:r>
            <a:r>
              <a:rPr lang="de-CH" sz="1800" dirty="0" err="1"/>
              <a:t>Coopfilialen</a:t>
            </a:r>
            <a:endParaRPr lang="de-CH" sz="1800" dirty="0"/>
          </a:p>
          <a:p>
            <a:pPr marL="1085850" lvl="2" indent="-171450">
              <a:buFont typeface="Arial" panose="020B0604020202020204" pitchFamily="34" charset="0"/>
              <a:buChar char="•"/>
            </a:pPr>
            <a:endParaRPr lang="de-CH" sz="1800" dirty="0"/>
          </a:p>
          <a:p>
            <a:pPr marL="1085850" lvl="2" indent="-171450">
              <a:buFont typeface="Arial" panose="020B0604020202020204" pitchFamily="34" charset="0"/>
              <a:buChar char="•"/>
            </a:pPr>
            <a:r>
              <a:rPr lang="de-CH" dirty="0"/>
              <a:t>Bei Fragen jederzeit an uns gelangen: Ann Walter</a:t>
            </a:r>
          </a:p>
          <a:p>
            <a:pPr marL="1085850" lvl="2" indent="-171450">
              <a:buFont typeface="Arial" panose="020B0604020202020204" pitchFamily="34" charset="0"/>
              <a:buChar char="•"/>
            </a:pPr>
            <a:endParaRPr lang="de-CH" dirty="0"/>
          </a:p>
          <a:p>
            <a:pPr marL="1085850" lvl="2" indent="-171450">
              <a:buFont typeface="Arial" panose="020B0604020202020204" pitchFamily="34" charset="0"/>
              <a:buChar char="•"/>
            </a:pPr>
            <a:endParaRPr lang="de-CH" dirty="0"/>
          </a:p>
          <a:p>
            <a:pPr marL="1085850" lvl="2" indent="-171450">
              <a:buFont typeface="Arial" panose="020B0604020202020204" pitchFamily="34" charset="0"/>
              <a:buChar char="•"/>
            </a:pPr>
            <a:endParaRPr lang="de-CH" dirty="0"/>
          </a:p>
          <a:p>
            <a:pPr marL="1085850" lvl="2" indent="-171450">
              <a:buFont typeface="Arial" panose="020B0604020202020204" pitchFamily="34" charset="0"/>
              <a:buChar char="•"/>
            </a:pPr>
            <a:endParaRPr lang="de-CH" dirty="0"/>
          </a:p>
          <a:p>
            <a:pPr marL="1085850" lvl="2" indent="-171450">
              <a:buFont typeface="Arial" panose="020B0604020202020204" pitchFamily="34" charset="0"/>
              <a:buChar char="•"/>
            </a:pPr>
            <a:endParaRPr lang="de-CH" dirty="0"/>
          </a:p>
          <a:p>
            <a:endParaRPr lang="de-DE" dirty="0"/>
          </a:p>
        </p:txBody>
      </p:sp>
      <p:sp>
        <p:nvSpPr>
          <p:cNvPr id="4" name="Foliennummernplatzhalter 3"/>
          <p:cNvSpPr>
            <a:spLocks noGrp="1"/>
          </p:cNvSpPr>
          <p:nvPr>
            <p:ph type="sldNum" sz="quarter" idx="5"/>
          </p:nvPr>
        </p:nvSpPr>
        <p:spPr/>
        <p:txBody>
          <a:bodyPr/>
          <a:lstStyle/>
          <a:p>
            <a:fld id="{8092378F-6CB0-4B76-A4DF-120CC0F0540F}" type="slidenum">
              <a:rPr lang="de-CH" smtClean="0"/>
              <a:t>15</a:t>
            </a:fld>
            <a:endParaRPr lang="de-CH"/>
          </a:p>
        </p:txBody>
      </p:sp>
    </p:spTree>
    <p:extLst>
      <p:ext uri="{BB962C8B-B14F-4D97-AF65-F5344CB8AC3E}">
        <p14:creationId xmlns:p14="http://schemas.microsoft.com/office/powerpoint/2010/main" val="909313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F222C-A003-4750-FF29-834008352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3E99A3-598B-BE34-65BF-9CE256791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B9F96C-F29E-2000-7B65-8B7D599566BD}"/>
              </a:ext>
            </a:extLst>
          </p:cNvPr>
          <p:cNvSpPr>
            <a:spLocks noGrp="1"/>
          </p:cNvSpPr>
          <p:nvPr>
            <p:ph type="body" idx="1"/>
          </p:nvPr>
        </p:nvSpPr>
        <p:spPr/>
        <p:txBody>
          <a:bodyPr/>
          <a:lstStyle/>
          <a:p>
            <a:pPr marL="342900" indent="-342900" fontAlgn="base">
              <a:lnSpc>
                <a:spcPct val="100000"/>
              </a:lnSpc>
              <a:spcBef>
                <a:spcPts val="600"/>
              </a:spcBef>
              <a:spcAft>
                <a:spcPts val="600"/>
              </a:spcAft>
              <a:buFont typeface="Wingdings" pitchFamily="2" charset="2"/>
              <a:buChar char="à"/>
            </a:pPr>
            <a:r>
              <a:rPr lang="de-CH" sz="1800" dirty="0">
                <a:solidFill>
                  <a:srgbClr val="126AB4"/>
                </a:solidFill>
                <a:latin typeface="+mj-lt"/>
              </a:rPr>
              <a:t>Lassen Sie uns das Angebot gemeinsam entdecken! </a:t>
            </a:r>
          </a:p>
          <a:p>
            <a:pPr algn="l" fontAlgn="base">
              <a:lnSpc>
                <a:spcPct val="100000"/>
              </a:lnSpc>
              <a:spcBef>
                <a:spcPts val="600"/>
              </a:spcBef>
              <a:spcAft>
                <a:spcPts val="600"/>
              </a:spcAft>
              <a:tabLst>
                <a:tab pos="381000" algn="l"/>
              </a:tabLst>
            </a:pPr>
            <a:r>
              <a:rPr lang="de-DE" sz="1800" dirty="0">
                <a:solidFill>
                  <a:srgbClr val="126AB4"/>
                </a:solidFill>
                <a:latin typeface="+mj-lt"/>
              </a:rPr>
              <a:t>	</a:t>
            </a:r>
            <a:r>
              <a:rPr lang="de-CH" sz="1800" b="0" i="0" u="none" strike="noStrike" dirty="0">
                <a:solidFill>
                  <a:srgbClr val="126AB4"/>
                </a:solidFill>
                <a:effectLst/>
                <a:latin typeface="+mj-lt"/>
                <a:hlinkClick r:id="rId3">
                  <a:extLst>
                    <a:ext uri="{A12FA001-AC4F-418D-AE19-62706E023703}">
                      <ahyp:hlinkClr xmlns:ahyp="http://schemas.microsoft.com/office/drawing/2018/hyperlinkcolor" val="tx"/>
                    </a:ext>
                  </a:extLst>
                </a:hlinkClick>
              </a:rPr>
              <a:t>https://www.birdlife.ch/de/content/infos-fuer-sektionen</a:t>
            </a:r>
            <a:endParaRPr lang="de-CH" sz="1800" b="0" i="0" u="none" strike="noStrike" dirty="0">
              <a:solidFill>
                <a:srgbClr val="126AB4"/>
              </a:solidFill>
              <a:effectLst/>
              <a:latin typeface="+mj-lt"/>
              <a:ea typeface="+mn-ea"/>
              <a:cs typeface="+mn-cs"/>
            </a:endParaRPr>
          </a:p>
          <a:p>
            <a:pPr algn="l" fontAlgn="base">
              <a:lnSpc>
                <a:spcPct val="100000"/>
              </a:lnSpc>
              <a:spcBef>
                <a:spcPts val="600"/>
              </a:spcBef>
              <a:spcAft>
                <a:spcPts val="600"/>
              </a:spcAft>
              <a:tabLst>
                <a:tab pos="381000" algn="l"/>
              </a:tabLst>
            </a:pPr>
            <a:endParaRPr lang="de-CH" sz="1800" b="0" i="0" u="none" strike="noStrike" dirty="0">
              <a:solidFill>
                <a:srgbClr val="126AB4"/>
              </a:solidFill>
              <a:effectLst/>
              <a:latin typeface="+mj-lt"/>
              <a:ea typeface="+mn-ea"/>
              <a:cs typeface="+mn-cs"/>
            </a:endParaRPr>
          </a:p>
          <a:p>
            <a:pPr algn="l" fontAlgn="base">
              <a:lnSpc>
                <a:spcPct val="100000"/>
              </a:lnSpc>
              <a:spcBef>
                <a:spcPts val="600"/>
              </a:spcBef>
              <a:spcAft>
                <a:spcPts val="600"/>
              </a:spcAft>
              <a:tabLst>
                <a:tab pos="381000" algn="l"/>
              </a:tabLst>
            </a:pPr>
            <a:r>
              <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rPr>
              <a:t>Hinweis auf grosses Angebot </a:t>
            </a:r>
            <a:r>
              <a:rPr lang="de-CH" sz="1800" dirty="0" err="1">
                <a:effectLst/>
                <a:latin typeface="Euclid Circular A Light" panose="020B0304000000000000" pitchFamily="34" charset="77"/>
                <a:ea typeface="Euclid Circular A Light" panose="020B0304000000000000" pitchFamily="34" charset="77"/>
                <a:cs typeface="Times New Roman" panose="02020603050405020304" pitchFamily="18" charset="0"/>
              </a:rPr>
              <a:t>birdlife.ch</a:t>
            </a:r>
            <a:endPar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endParaRPr>
          </a:p>
          <a:p>
            <a:pPr algn="l" fontAlgn="base">
              <a:lnSpc>
                <a:spcPct val="100000"/>
              </a:lnSpc>
              <a:spcBef>
                <a:spcPts val="600"/>
              </a:spcBef>
              <a:spcAft>
                <a:spcPts val="600"/>
              </a:spcAft>
              <a:tabLst>
                <a:tab pos="381000" algn="l"/>
              </a:tabLst>
            </a:pPr>
            <a:endPar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endParaRPr>
          </a:p>
          <a:p>
            <a:pPr algn="l" fontAlgn="base">
              <a:lnSpc>
                <a:spcPct val="100000"/>
              </a:lnSpc>
              <a:spcBef>
                <a:spcPts val="600"/>
              </a:spcBef>
              <a:spcAft>
                <a:spcPts val="600"/>
              </a:spcAft>
              <a:tabLst>
                <a:tab pos="381000" algn="l"/>
              </a:tabLst>
            </a:pPr>
            <a:r>
              <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rPr>
              <a:t>Fokus auf neue Angebote</a:t>
            </a:r>
          </a:p>
          <a:p>
            <a:pPr algn="l" fontAlgn="base">
              <a:lnSpc>
                <a:spcPct val="100000"/>
              </a:lnSpc>
              <a:spcBef>
                <a:spcPts val="600"/>
              </a:spcBef>
              <a:spcAft>
                <a:spcPts val="600"/>
              </a:spcAft>
              <a:tabLst>
                <a:tab pos="381000" algn="l"/>
              </a:tabLst>
            </a:pPr>
            <a:r>
              <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rPr>
              <a:t>Neues attraktives Corporate Design von BirdLife für KV und Sektionen </a:t>
            </a:r>
          </a:p>
          <a:p>
            <a:pPr algn="l" fontAlgn="base">
              <a:lnSpc>
                <a:spcPct val="100000"/>
              </a:lnSpc>
              <a:spcBef>
                <a:spcPts val="600"/>
              </a:spcBef>
              <a:spcAft>
                <a:spcPts val="600"/>
              </a:spcAft>
              <a:tabLst>
                <a:tab pos="381000" algn="l"/>
              </a:tabLst>
            </a:pPr>
            <a:r>
              <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rPr>
              <a:t>Bilddatenbank</a:t>
            </a:r>
          </a:p>
          <a:p>
            <a:pPr algn="l" fontAlgn="base">
              <a:lnSpc>
                <a:spcPct val="100000"/>
              </a:lnSpc>
              <a:spcBef>
                <a:spcPts val="600"/>
              </a:spcBef>
              <a:spcAft>
                <a:spcPts val="600"/>
              </a:spcAft>
              <a:tabLst>
                <a:tab pos="381000" algn="l"/>
              </a:tabLst>
            </a:pPr>
            <a:r>
              <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rPr>
              <a:t>Verbandsstärkung Grundkurse &amp; Sektionen gründen</a:t>
            </a:r>
          </a:p>
          <a:p>
            <a:pPr algn="l" fontAlgn="base">
              <a:lnSpc>
                <a:spcPct val="100000"/>
              </a:lnSpc>
              <a:spcBef>
                <a:spcPts val="600"/>
              </a:spcBef>
              <a:spcAft>
                <a:spcPts val="600"/>
              </a:spcAft>
              <a:tabLst>
                <a:tab pos="381000" algn="l"/>
              </a:tabLst>
            </a:pPr>
            <a:r>
              <a:rPr lang="de-CH" sz="1800" b="1" dirty="0"/>
              <a:t>Neugründungen von Vereinen/lokalen Sektionen: </a:t>
            </a:r>
            <a:r>
              <a:rPr lang="de-CH" sz="1800" dirty="0"/>
              <a:t>Grundkurse, Veranstaltungen vor Neugründunge</a:t>
            </a:r>
          </a:p>
          <a:p>
            <a:pPr algn="l" fontAlgn="base">
              <a:lnSpc>
                <a:spcPct val="100000"/>
              </a:lnSpc>
              <a:spcBef>
                <a:spcPts val="600"/>
              </a:spcBef>
              <a:spcAft>
                <a:spcPts val="600"/>
              </a:spcAft>
              <a:tabLst>
                <a:tab pos="381000" algn="l"/>
              </a:tabLst>
            </a:pPr>
            <a:r>
              <a:rPr lang="de-CH" sz="1800" b="1" dirty="0"/>
              <a:t>Kontakte und Beratung:</a:t>
            </a:r>
            <a:r>
              <a:rPr lang="de-CH" sz="1800" dirty="0"/>
              <a:t> Kontaktpflege, Beratung, gemeinsame Projekte und Aktionen</a:t>
            </a:r>
          </a:p>
          <a:p>
            <a:pPr algn="l" fontAlgn="base">
              <a:lnSpc>
                <a:spcPct val="100000"/>
              </a:lnSpc>
              <a:spcBef>
                <a:spcPts val="600"/>
              </a:spcBef>
              <a:spcAft>
                <a:spcPts val="600"/>
              </a:spcAft>
              <a:tabLst>
                <a:tab pos="381000" algn="l"/>
              </a:tabLst>
            </a:pPr>
            <a:r>
              <a:rPr lang="de-CH" sz="1800" b="1" dirty="0"/>
              <a:t>Regionale Geschäftsstellen in Randregionen</a:t>
            </a:r>
          </a:p>
          <a:p>
            <a:pPr marL="0" lvl="2" indent="0">
              <a:buNone/>
            </a:pPr>
            <a:endParaRPr lang="de-CH" sz="700" b="1" dirty="0"/>
          </a:p>
          <a:p>
            <a:pPr marL="0" lvl="2" indent="0">
              <a:buNone/>
            </a:pPr>
            <a:r>
              <a:rPr lang="de-CH" sz="1800" b="1" dirty="0"/>
              <a:t>Zögern Sie nicht und treten Sie mit uns in Kontakt. </a:t>
            </a:r>
          </a:p>
          <a:p>
            <a:pPr marL="0" lvl="2" indent="0">
              <a:buNone/>
            </a:pPr>
            <a:r>
              <a:rPr lang="en-GB" sz="1800" dirty="0"/>
              <a:t>Barbara Li </a:t>
            </a:r>
            <a:r>
              <a:rPr lang="en-GB" sz="1800" dirty="0" err="1"/>
              <a:t>Sanli</a:t>
            </a:r>
            <a:r>
              <a:rPr lang="en-GB" sz="1800" dirty="0"/>
              <a:t> </a:t>
            </a:r>
            <a:r>
              <a:rPr lang="en-GB" sz="1800" dirty="0" err="1"/>
              <a:t>hilft</a:t>
            </a:r>
            <a:r>
              <a:rPr lang="en-GB" sz="1800" dirty="0"/>
              <a:t> </a:t>
            </a:r>
            <a:r>
              <a:rPr lang="en-GB" sz="1800" dirty="0" err="1"/>
              <a:t>Ihnen</a:t>
            </a:r>
            <a:r>
              <a:rPr lang="en-GB" sz="1800" dirty="0"/>
              <a:t> </a:t>
            </a:r>
            <a:r>
              <a:rPr lang="en-GB" sz="1800" dirty="0" err="1"/>
              <a:t>mit</a:t>
            </a:r>
            <a:r>
              <a:rPr lang="en-GB" sz="1800" dirty="0"/>
              <a:t> Rat und Tat, </a:t>
            </a:r>
            <a:r>
              <a:rPr lang="en-GB" sz="1800" dirty="0" err="1"/>
              <a:t>damit</a:t>
            </a:r>
            <a:r>
              <a:rPr lang="en-GB" sz="1800" dirty="0"/>
              <a:t> Sie direct </a:t>
            </a:r>
            <a:r>
              <a:rPr lang="en-GB" sz="1800" dirty="0" err="1"/>
              <a:t>loslegen</a:t>
            </a:r>
            <a:r>
              <a:rPr lang="en-GB" sz="1800" dirty="0"/>
              <a:t> </a:t>
            </a:r>
            <a:r>
              <a:rPr lang="en-GB" sz="1800" dirty="0" err="1"/>
              <a:t>können</a:t>
            </a:r>
            <a:r>
              <a:rPr lang="en-GB" sz="1800" dirty="0"/>
              <a:t>:</a:t>
            </a:r>
            <a:endParaRPr lang="de-CH" sz="1800" dirty="0"/>
          </a:p>
          <a:p>
            <a:pPr marL="0" lvl="2" indent="0">
              <a:buNone/>
            </a:pPr>
            <a:r>
              <a:rPr lang="de-CH" sz="1800" b="1" i="0" u="none" strike="noStrike" dirty="0">
                <a:effectLst/>
              </a:rPr>
              <a:t>Barbara Li Sanli</a:t>
            </a:r>
            <a:endParaRPr lang="de-CH" sz="1800" u="sng" dirty="0">
              <a:hlinkClick r:id="rId4"/>
            </a:endParaRPr>
          </a:p>
          <a:p>
            <a:pPr fontAlgn="base"/>
            <a:r>
              <a:rPr lang="de-CH" sz="1800" i="0" strike="noStrike" dirty="0">
                <a:effectLst/>
                <a:hlinkClick r:id="rId5"/>
              </a:rPr>
              <a:t>bar</a:t>
            </a:r>
            <a:r>
              <a:rPr lang="de-CH" sz="1800" dirty="0">
                <a:hlinkClick r:id="rId5"/>
              </a:rPr>
              <a:t>bara.sanli@birdlife.ch</a:t>
            </a:r>
            <a:endParaRPr lang="de-CH" sz="1800" dirty="0"/>
          </a:p>
          <a:p>
            <a:pPr fontAlgn="base"/>
            <a:r>
              <a:rPr lang="de-CH" sz="1800" i="0" u="none" strike="noStrike" dirty="0">
                <a:effectLst/>
              </a:rPr>
              <a:t>044 457 70 49 </a:t>
            </a:r>
            <a:endParaRPr lang="de-CH" sz="1800" i="0" u="sng" strike="noStrike" dirty="0">
              <a:effectLst/>
            </a:endParaRPr>
          </a:p>
          <a:p>
            <a:pPr algn="l" fontAlgn="base">
              <a:lnSpc>
                <a:spcPct val="100000"/>
              </a:lnSpc>
              <a:spcBef>
                <a:spcPts val="600"/>
              </a:spcBef>
              <a:spcAft>
                <a:spcPts val="600"/>
              </a:spcAft>
              <a:tabLst>
                <a:tab pos="381000" algn="l"/>
              </a:tabLst>
            </a:pPr>
            <a:endPar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endParaRPr>
          </a:p>
          <a:p>
            <a:pPr algn="l" fontAlgn="base">
              <a:lnSpc>
                <a:spcPct val="100000"/>
              </a:lnSpc>
              <a:spcBef>
                <a:spcPts val="600"/>
              </a:spcBef>
              <a:spcAft>
                <a:spcPts val="600"/>
              </a:spcAft>
              <a:tabLst>
                <a:tab pos="381000" algn="l"/>
              </a:tabLst>
            </a:pPr>
            <a:endParaRPr lang="de-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endParaRPr>
          </a:p>
          <a:p>
            <a:pPr marL="914400">
              <a:lnSpc>
                <a:spcPct val="115000"/>
              </a:lnSpc>
            </a:pPr>
            <a:endParaRPr lang="en-CH" sz="1800" dirty="0">
              <a:effectLst/>
              <a:latin typeface="Euclid Circular A Light" panose="020B0304000000000000" pitchFamily="34" charset="77"/>
              <a:ea typeface="Euclid Circular A Light" panose="020B0304000000000000" pitchFamily="34" charset="77"/>
              <a:cs typeface="Times New Roman" panose="02020603050405020304" pitchFamily="18" charset="0"/>
            </a:endParaRPr>
          </a:p>
        </p:txBody>
      </p:sp>
      <p:sp>
        <p:nvSpPr>
          <p:cNvPr id="4" name="Slide Number Placeholder 3">
            <a:extLst>
              <a:ext uri="{FF2B5EF4-FFF2-40B4-BE49-F238E27FC236}">
                <a16:creationId xmlns:a16="http://schemas.microsoft.com/office/drawing/2014/main" id="{BC43C59C-CEEA-2203-A480-FFD9064AEAE3}"/>
              </a:ext>
            </a:extLst>
          </p:cNvPr>
          <p:cNvSpPr>
            <a:spLocks noGrp="1"/>
          </p:cNvSpPr>
          <p:nvPr>
            <p:ph type="sldNum" sz="quarter" idx="5"/>
          </p:nvPr>
        </p:nvSpPr>
        <p:spPr/>
        <p:txBody>
          <a:bodyPr/>
          <a:lstStyle/>
          <a:p>
            <a:fld id="{8092378F-6CB0-4B76-A4DF-120CC0F0540F}" type="slidenum">
              <a:rPr lang="de-CH" smtClean="0"/>
              <a:t>16</a:t>
            </a:fld>
            <a:endParaRPr lang="de-CH"/>
          </a:p>
        </p:txBody>
      </p:sp>
    </p:spTree>
    <p:extLst>
      <p:ext uri="{BB962C8B-B14F-4D97-AF65-F5344CB8AC3E}">
        <p14:creationId xmlns:p14="http://schemas.microsoft.com/office/powerpoint/2010/main" val="159771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Euclid Circular A Light Italic" panose="020B0304000000000000" pitchFamily="34" charset="77"/>
              </a:rPr>
              <a:t>4 Jahre Kampagne Ö. I.: Ohne die Kampagne von BirdLife hätten vermutlich nur einige Fachkreise über die Ö. I. diskutiert. Die BirdLife-Kampagne hat dazu beigetragen, dass das Thema weit breiter diskutiert wurde. Parlament und Bundesrat haben sich mit der Ö. I. auseinandergesetzt. Sie war Thema in den Medien. Das ist ein wichtiger Schritt. Natürlich wünschen wir uns noch mehr und vor allem fachlich präzisere Diskussion in der Öffentlichkeit. Wir wollen unbedingt am Thema Ö. I. dran bleiben.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dirty="0">
              <a:latin typeface="Euclid Circular A Light Italic" panose="020B0304000000000000"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Euclid Circular A Light Italic" panose="020B0304000000000000" pitchFamily="34" charset="77"/>
              </a:rPr>
              <a:t>Jahresschwerpunkt 2023 war die Wiederherstellung von Ökosystemen. Ohne BirdLife hätte niemand in der Schweiz von der Wiederherstellung von Ökosystemen gesprochen.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dirty="0">
              <a:latin typeface="Euclid Circular A Light Italic" panose="020B0304000000000000"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latin typeface="Euclid Circular A Light Italic" panose="020B0304000000000000" pitchFamily="34" charset="77"/>
              </a:rPr>
              <a:t>Merkblattsammlung</a:t>
            </a:r>
            <a:r>
              <a:rPr lang="fr-CH" sz="1200" b="0" i="0" dirty="0">
                <a:latin typeface="Euclid Circular A Light Italic" panose="020B0304000000000000" pitchFamily="34" charset="77"/>
              </a:rPr>
              <a:t> </a:t>
            </a:r>
            <a:r>
              <a:rPr lang="fr-CH" sz="1200" b="0" i="0" dirty="0" err="1">
                <a:latin typeface="Euclid Circular A Light Italic" panose="020B0304000000000000" pitchFamily="34" charset="77"/>
              </a:rPr>
              <a:t>haben</a:t>
            </a:r>
            <a:r>
              <a:rPr lang="fr-CH" sz="1200" b="0" i="0" dirty="0">
                <a:latin typeface="Euclid Circular A Light Italic" panose="020B0304000000000000" pitchFamily="34" charset="77"/>
              </a:rPr>
              <a:t> </a:t>
            </a:r>
            <a:r>
              <a:rPr lang="fr-CH" sz="1200" b="0" i="0" dirty="0" err="1">
                <a:latin typeface="Euclid Circular A Light Italic" panose="020B0304000000000000" pitchFamily="34" charset="77"/>
              </a:rPr>
              <a:t>wir</a:t>
            </a:r>
            <a:r>
              <a:rPr lang="fr-CH" sz="1200" b="0" i="0" dirty="0">
                <a:latin typeface="Euclid Circular A Light Italic" panose="020B0304000000000000" pitchFamily="34" charset="77"/>
              </a:rPr>
              <a:t> </a:t>
            </a:r>
            <a:r>
              <a:rPr lang="fr-CH" sz="1200" b="0" i="0" dirty="0" err="1">
                <a:latin typeface="Euclid Circular A Light Italic" panose="020B0304000000000000" pitchFamily="34" charset="77"/>
              </a:rPr>
              <a:t>heute</a:t>
            </a:r>
            <a:r>
              <a:rPr lang="fr-CH" sz="1200" b="0" i="0" dirty="0">
                <a:latin typeface="Euclid Circular A Light Italic" panose="020B0304000000000000" pitchFamily="34" charset="77"/>
              </a:rPr>
              <a:t> </a:t>
            </a:r>
            <a:r>
              <a:rPr lang="fr-CH" sz="1200" b="0" i="0" dirty="0" err="1">
                <a:latin typeface="Euclid Circular A Light Italic" panose="020B0304000000000000" pitchFamily="34" charset="77"/>
              </a:rPr>
              <a:t>am</a:t>
            </a:r>
            <a:r>
              <a:rPr lang="fr-CH" sz="1200" b="0" i="0" dirty="0">
                <a:latin typeface="Euclid Circular A Light Italic" panose="020B0304000000000000" pitchFamily="34" charset="77"/>
              </a:rPr>
              <a:t> Stand hier </a:t>
            </a:r>
            <a:r>
              <a:rPr lang="fr-CH" sz="1200" b="0" i="0" dirty="0" err="1">
                <a:latin typeface="Euclid Circular A Light Italic" panose="020B0304000000000000" pitchFamily="34" charset="77"/>
              </a:rPr>
              <a:t>dabei</a:t>
            </a:r>
            <a:r>
              <a:rPr lang="fr-CH" sz="1200" b="0" i="0" dirty="0">
                <a:latin typeface="Euclid Circular A Light Italic" panose="020B0304000000000000" pitchFamily="34" charset="77"/>
              </a:rPr>
              <a:t>. </a:t>
            </a:r>
            <a:r>
              <a:rPr lang="fr-CH" sz="1200" b="0" i="0" dirty="0" err="1">
                <a:latin typeface="Euclid Circular A Light Italic" panose="020B0304000000000000" pitchFamily="34" charset="77"/>
              </a:rPr>
              <a:t>Sie</a:t>
            </a:r>
            <a:r>
              <a:rPr lang="de-CH" sz="1200" b="0" i="0" dirty="0">
                <a:effectLst/>
                <a:latin typeface="Euclid Circular A Light Italic" panose="020B0304000000000000" pitchFamily="34" charset="77"/>
              </a:rPr>
              <a:t> soll Akteuren im Naturschutz eine Orientierungshilfe zu den Ebenen der </a:t>
            </a:r>
            <a:r>
              <a:rPr lang="de-CH" sz="1200" b="0" i="0" dirty="0" err="1">
                <a:effectLst/>
                <a:latin typeface="Euclid Circular A Light Italic" panose="020B0304000000000000" pitchFamily="34" charset="77"/>
              </a:rPr>
              <a:t>Ökologischen</a:t>
            </a:r>
            <a:r>
              <a:rPr lang="de-CH" sz="1200" b="0" i="0" dirty="0">
                <a:effectLst/>
                <a:latin typeface="Euclid Circular A Light Italic" panose="020B0304000000000000" pitchFamily="34" charset="77"/>
              </a:rPr>
              <a:t> Infrastruktur bieten. Sie besteht auch digital zum </a:t>
            </a:r>
            <a:r>
              <a:rPr lang="de-CH" sz="1200" b="0" i="0" dirty="0" err="1">
                <a:effectLst/>
                <a:latin typeface="Euclid Circular A Light Italic" panose="020B0304000000000000" pitchFamily="34" charset="77"/>
              </a:rPr>
              <a:t>download</a:t>
            </a:r>
            <a:r>
              <a:rPr lang="de-CH" sz="1200" b="0" i="0" dirty="0">
                <a:effectLst/>
                <a:latin typeface="Euclid Circular A Light Italic" panose="020B0304000000000000" pitchFamily="34" charset="77"/>
              </a:rPr>
              <a:t> von der BirdLife-Homepage zur Verfügung.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0" i="0" dirty="0">
              <a:effectLst/>
              <a:latin typeface="Euclid Circular A Light Italic" panose="020B0304000000000000"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dirty="0">
                <a:effectLst/>
                <a:latin typeface="Euclid Circular A Light Italic" panose="020B0304000000000000" pitchFamily="34" charset="77"/>
                <a:ea typeface="Calibri" panose="020F0502020204030204" pitchFamily="34" charset="0"/>
                <a:cs typeface="Times New Roman" panose="02020603050405020304" pitchFamily="18" charset="0"/>
              </a:rPr>
              <a:t>Die Webseite </a:t>
            </a:r>
            <a:r>
              <a:rPr lang="de-CH" sz="1200" b="0" i="0" u="sng" dirty="0">
                <a:solidFill>
                  <a:srgbClr val="0563C1"/>
                </a:solidFill>
                <a:effectLst/>
                <a:latin typeface="Euclid Circular A Light Italic" panose="020B0304000000000000" pitchFamily="34" charset="77"/>
                <a:ea typeface="Calibri" panose="020F0502020204030204" pitchFamily="34" charset="0"/>
                <a:cs typeface="Times New Roman" panose="02020603050405020304" pitchFamily="18" charset="0"/>
                <a:hlinkClick r:id="rId3"/>
              </a:rPr>
              <a:t>www.lebensnetz-schweiz.ch</a:t>
            </a:r>
            <a:r>
              <a:rPr lang="de-CH" sz="1200" b="0" i="0" dirty="0">
                <a:effectLst/>
                <a:latin typeface="Euclid Circular A Light Italic" panose="020B0304000000000000" pitchFamily="34" charset="77"/>
                <a:ea typeface="Calibri" panose="020F0502020204030204" pitchFamily="34" charset="0"/>
                <a:cs typeface="Times New Roman" panose="02020603050405020304" pitchFamily="18" charset="0"/>
              </a:rPr>
              <a:t> bietet online Bildungsunterlagen zur Ö.I. </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dirty="0">
                <a:effectLst/>
                <a:latin typeface="Euclid Circular A Light Italic" panose="020B0304000000000000" pitchFamily="34" charset="77"/>
              </a:rPr>
              <a:t>Auch das </a:t>
            </a:r>
            <a:r>
              <a:rPr lang="de-CH" sz="1200" b="0" i="0" dirty="0" err="1">
                <a:effectLst/>
                <a:latin typeface="Euclid Circular A Light Italic" panose="020B0304000000000000" pitchFamily="34" charset="77"/>
              </a:rPr>
              <a:t>Falterli</a:t>
            </a:r>
            <a:r>
              <a:rPr lang="de-CH" sz="1200" b="0" i="0" dirty="0">
                <a:effectLst/>
                <a:latin typeface="Euclid Circular A Light Italic" panose="020B0304000000000000" pitchFamily="34" charset="77"/>
              </a:rPr>
              <a:t> 2023 der Ö. I. gewidmet.</a:t>
            </a:r>
            <a:endParaRPr lang="de-CH" sz="1200" b="0" i="0" dirty="0">
              <a:latin typeface="Euclid Circular A Light Italic" panose="020B0304000000000000" pitchFamily="34" charset="77"/>
            </a:endParaRPr>
          </a:p>
        </p:txBody>
      </p:sp>
      <p:sp>
        <p:nvSpPr>
          <p:cNvPr id="4" name="Foliennummernplatzhalter 3"/>
          <p:cNvSpPr>
            <a:spLocks noGrp="1"/>
          </p:cNvSpPr>
          <p:nvPr>
            <p:ph type="sldNum" sz="quarter" idx="5"/>
          </p:nvPr>
        </p:nvSpPr>
        <p:spPr/>
        <p:txBody>
          <a:bodyPr/>
          <a:lstStyle/>
          <a:p>
            <a:fld id="{8092378F-6CB0-4B76-A4DF-120CC0F0540F}" type="slidenum">
              <a:rPr lang="de-CH" smtClean="0"/>
              <a:t>2</a:t>
            </a:fld>
            <a:endParaRPr lang="de-CH"/>
          </a:p>
        </p:txBody>
      </p:sp>
    </p:spTree>
    <p:extLst>
      <p:ext uri="{BB962C8B-B14F-4D97-AF65-F5344CB8AC3E}">
        <p14:creationId xmlns:p14="http://schemas.microsoft.com/office/powerpoint/2010/main" val="1707072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b="0" i="0" dirty="0">
                <a:effectLst/>
                <a:latin typeface="Euclid Circular A Light Italic" panose="020B0304000000000000" pitchFamily="34" charset="77"/>
              </a:rPr>
              <a:t>Das </a:t>
            </a:r>
            <a:r>
              <a:rPr lang="de-CH" sz="1200" b="0" i="0" dirty="0" err="1">
                <a:effectLst/>
                <a:latin typeface="Euclid Circular A Light Italic" panose="020B0304000000000000" pitchFamily="34" charset="77"/>
              </a:rPr>
              <a:t>Kampagnethema</a:t>
            </a:r>
            <a:r>
              <a:rPr lang="de-CH" sz="1200" b="0" i="0" dirty="0">
                <a:effectLst/>
                <a:latin typeface="Euclid Circular A Light Italic" panose="020B0304000000000000" pitchFamily="34" charset="77"/>
              </a:rPr>
              <a:t> 2024 heisst «Schweiz – Albtraum für die Natur». Durchaus etwas provokativ, soll der drängende Handlungsbedarf noch deutlicher aufgezeigt werden!</a:t>
            </a:r>
            <a:endParaRPr lang="en-CH" sz="1200" b="0" i="0" dirty="0">
              <a:latin typeface="Euclid Circular A Light Italic" panose="020B0304000000000000" pitchFamily="34" charset="77"/>
            </a:endParaRPr>
          </a:p>
          <a:p>
            <a:endParaRPr lang="de-CH" sz="1200" b="0" i="0" dirty="0">
              <a:effectLst/>
              <a:latin typeface="Euclid Circular A Light Italic" panose="020B0304000000000000" pitchFamily="34" charset="77"/>
              <a:ea typeface="Euclid Circular A Light Italic" panose="020B0304000000000000" pitchFamily="34" charset="77"/>
              <a:cs typeface="Times New Roman" panose="02020603050405020304" pitchFamily="18" charset="0"/>
            </a:endParaRPr>
          </a:p>
          <a:p>
            <a:r>
              <a:rPr lang="de-CH" sz="1200" b="0" i="0" dirty="0">
                <a:effectLst/>
                <a:latin typeface="Euclid Circular A Light Italic" panose="020B0304000000000000" pitchFamily="34" charset="77"/>
                <a:ea typeface="Euclid Circular A Light Italic" panose="020B0304000000000000" pitchFamily="34" charset="77"/>
                <a:cs typeface="Times New Roman" panose="02020603050405020304" pitchFamily="18" charset="0"/>
              </a:rPr>
              <a:t>BirdLife Schweiz will sich in den nächsten Jahren weiter dafür einsetzen, dass das Wissen zum schlechten Zustand der Biodiversität wächst und damit auch das Bewusstsein für den sehr hohen Handlungsbedarf. Die Ö. I. soll wirksam ausgestaltet werden. So, dass sie zusammen mit einer biodiversitätsfreundlichen Nutzung der ganzen Landesfläche und der Artenförderung das langfristige Überleben der Biodiversität und damit auch ihrer Leistungen für die Menschen sicherstellen.</a:t>
            </a:r>
            <a:endParaRPr lang="de-CH" sz="1200" b="0" i="0" dirty="0">
              <a:effectLst/>
              <a:latin typeface="Euclid Circular A Light Italic" panose="020B0304000000000000" pitchFamily="34" charset="77"/>
            </a:endParaRPr>
          </a:p>
        </p:txBody>
      </p:sp>
      <p:sp>
        <p:nvSpPr>
          <p:cNvPr id="4" name="Slide Number Placeholder 3"/>
          <p:cNvSpPr>
            <a:spLocks noGrp="1"/>
          </p:cNvSpPr>
          <p:nvPr>
            <p:ph type="sldNum" sz="quarter" idx="5"/>
          </p:nvPr>
        </p:nvSpPr>
        <p:spPr/>
        <p:txBody>
          <a:bodyPr/>
          <a:lstStyle/>
          <a:p>
            <a:fld id="{8092378F-6CB0-4B76-A4DF-120CC0F0540F}" type="slidenum">
              <a:rPr lang="de-CH" smtClean="0"/>
              <a:t>3</a:t>
            </a:fld>
            <a:endParaRPr lang="de-CH"/>
          </a:p>
        </p:txBody>
      </p:sp>
    </p:spTree>
    <p:extLst>
      <p:ext uri="{BB962C8B-B14F-4D97-AF65-F5344CB8AC3E}">
        <p14:creationId xmlns:p14="http://schemas.microsoft.com/office/powerpoint/2010/main" val="2016537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1200"/>
              </a:spcBef>
              <a:buFont typeface="+mj-lt"/>
              <a:buNone/>
            </a:pPr>
            <a:r>
              <a:rPr lang="de-CH" sz="1200" b="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Sogar so wenig anspruchsvolle Arten wie der Zwergtaucher stehen in der Schweiz auf der Roten Liste.</a:t>
            </a:r>
          </a:p>
          <a:p>
            <a:pPr>
              <a:spcAft>
                <a:spcPts val="60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Der Zwergtaucher brütet in </a:t>
            </a:r>
            <a:r>
              <a:rPr lang="de-CH" sz="1200" dirty="0" err="1">
                <a:effectLst/>
                <a:latin typeface="Calibri" panose="020F0502020204030204" pitchFamily="34" charset="0"/>
                <a:ea typeface="Calibri" panose="020F0502020204030204" pitchFamily="34" charset="0"/>
                <a:cs typeface="Times New Roman" panose="02020603050405020304" pitchFamily="18" charset="0"/>
              </a:rPr>
              <a:t>Röhrichtbeständen</a:t>
            </a:r>
            <a:r>
              <a:rPr lang="de-CH" sz="1200" dirty="0">
                <a:effectLst/>
                <a:latin typeface="Calibri" panose="020F0502020204030204" pitchFamily="34" charset="0"/>
                <a:ea typeface="Calibri" panose="020F0502020204030204" pitchFamily="34" charset="0"/>
                <a:cs typeface="Times New Roman" panose="02020603050405020304" pitchFamily="18" charset="0"/>
              </a:rPr>
              <a:t> an stehenden oder sehr langsam fliessenden Gewässern.</a:t>
            </a:r>
            <a:endParaRPr lang="de-CH" sz="1200" i="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de-CH"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Seine Lebensräume müssen erhalten, ein Teil verlorengegangener Lebensräume wiederherstellt werden!</a:t>
            </a:r>
            <a:endParaRPr lang="de-CH" sz="1200" b="1"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092378F-6CB0-4B76-A4DF-120CC0F0540F}" type="slidenum">
              <a:rPr lang="de-CH" smtClean="0"/>
              <a:t>4</a:t>
            </a:fld>
            <a:endParaRPr lang="de-CH"/>
          </a:p>
        </p:txBody>
      </p:sp>
    </p:spTree>
    <p:extLst>
      <p:ext uri="{BB962C8B-B14F-4D97-AF65-F5344CB8AC3E}">
        <p14:creationId xmlns:p14="http://schemas.microsoft.com/office/powerpoint/2010/main" val="4010895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im Siedlungsraum sind wir aktiv – z. B. im Kanton BS.</a:t>
            </a:r>
          </a:p>
          <a:p>
            <a:r>
              <a:rPr lang="de-DE" dirty="0"/>
              <a:t>BirdLife und die Basler Kantonalbank sind eine strategische Partnerschaft eingegangen. Hier wurde ein </a:t>
            </a:r>
            <a:r>
              <a:rPr lang="de-DE" dirty="0" err="1"/>
              <a:t>grosser</a:t>
            </a:r>
            <a:r>
              <a:rPr lang="de-DE" dirty="0"/>
              <a:t> Teerplatz gleich beim Bahnhof während 3 Tagen begrünt. Wir erreichen damit ein breites Publikum, das wir sonst nicht erreichen können. Die Wiesenziegel wurden nach den 3 Tagen alle in Gärten, bei Dachbegrünungen und Naturschutzprojekten gebraucht. Also kein Abfall, sondern zuerst eine Kommunikations-Aktion und dann ein langfristiger konkreter Nutzen.</a:t>
            </a:r>
          </a:p>
          <a:p>
            <a:r>
              <a:rPr lang="de-DE" dirty="0"/>
              <a:t>Auch 2024 planen wir auf dem Meret-Oppenheim-Platz in Basel wieder eine </a:t>
            </a:r>
            <a:r>
              <a:rPr lang="de-DE" dirty="0" err="1"/>
              <a:t>grosse</a:t>
            </a:r>
            <a:r>
              <a:rPr lang="de-DE" dirty="0"/>
              <a:t> Aktion.</a:t>
            </a:r>
          </a:p>
        </p:txBody>
      </p:sp>
      <p:sp>
        <p:nvSpPr>
          <p:cNvPr id="4" name="Foliennummernplatzhalter 3"/>
          <p:cNvSpPr>
            <a:spLocks noGrp="1"/>
          </p:cNvSpPr>
          <p:nvPr>
            <p:ph type="sldNum" sz="quarter" idx="5"/>
          </p:nvPr>
        </p:nvSpPr>
        <p:spPr/>
        <p:txBody>
          <a:bodyPr/>
          <a:lstStyle/>
          <a:p>
            <a:fld id="{8092378F-6CB0-4B76-A4DF-120CC0F0540F}" type="slidenum">
              <a:rPr lang="de-CH" smtClean="0"/>
              <a:t>5</a:t>
            </a:fld>
            <a:endParaRPr lang="de-CH"/>
          </a:p>
        </p:txBody>
      </p:sp>
    </p:spTree>
    <p:extLst>
      <p:ext uri="{BB962C8B-B14F-4D97-AF65-F5344CB8AC3E}">
        <p14:creationId xmlns:p14="http://schemas.microsoft.com/office/powerpoint/2010/main" val="393544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Bewusstsein wecken für den Handlungsbedarf: Informationsoffensive</a:t>
            </a:r>
          </a:p>
          <a:p>
            <a:r>
              <a:rPr lang="de-DE" dirty="0"/>
              <a:t>Medien, Influencer, öffentlicher Raum…</a:t>
            </a:r>
          </a:p>
          <a:p>
            <a:endParaRPr lang="de-DE" dirty="0"/>
          </a:p>
          <a:p>
            <a:r>
              <a:rPr lang="de-DE" dirty="0"/>
              <a:t>Kompetenzen fördern: Digitale Kompetenzplattform</a:t>
            </a:r>
          </a:p>
          <a:p>
            <a:endParaRPr lang="de-DE" dirty="0"/>
          </a:p>
          <a:p>
            <a:r>
              <a:rPr lang="de-DE" dirty="0"/>
              <a:t>((Nicht aktiv erwähnen – nur auf Rückfrage:</a:t>
            </a:r>
          </a:p>
          <a:p>
            <a:r>
              <a:rPr lang="de-DE" dirty="0" err="1"/>
              <a:t>Erklärwelt</a:t>
            </a:r>
            <a:endParaRPr lang="de-DE" dirty="0"/>
          </a:p>
          <a:p>
            <a:r>
              <a:rPr lang="de-DE" dirty="0"/>
              <a:t>Best Practice &amp; Inspirationen</a:t>
            </a:r>
          </a:p>
          <a:p>
            <a:r>
              <a:rPr lang="de-DE" dirty="0"/>
              <a:t>Impulsberatung mit KI</a:t>
            </a:r>
          </a:p>
          <a:p>
            <a:r>
              <a:rPr lang="de-DE" dirty="0"/>
              <a:t>Materialiensammlung aller Partner, Wissens- und Angebotsübersicht der Branche, gezielt zugänglich gemacht</a:t>
            </a:r>
          </a:p>
          <a:p>
            <a:r>
              <a:rPr lang="de-DE" dirty="0" err="1"/>
              <a:t>Expert:innencoachings</a:t>
            </a:r>
            <a:r>
              <a:rPr lang="de-DE" dirty="0"/>
              <a:t> und Fragestunden via Webinar ))</a:t>
            </a:r>
          </a:p>
        </p:txBody>
      </p:sp>
      <p:sp>
        <p:nvSpPr>
          <p:cNvPr id="4" name="Foliennummernplatzhalter 3"/>
          <p:cNvSpPr>
            <a:spLocks noGrp="1"/>
          </p:cNvSpPr>
          <p:nvPr>
            <p:ph type="sldNum" sz="quarter" idx="5"/>
          </p:nvPr>
        </p:nvSpPr>
        <p:spPr/>
        <p:txBody>
          <a:bodyPr/>
          <a:lstStyle/>
          <a:p>
            <a:fld id="{8092378F-6CB0-4B76-A4DF-120CC0F0540F}" type="slidenum">
              <a:rPr lang="de-CH" smtClean="0"/>
              <a:t>6</a:t>
            </a:fld>
            <a:endParaRPr lang="de-CH"/>
          </a:p>
        </p:txBody>
      </p:sp>
    </p:spTree>
    <p:extLst>
      <p:ext uri="{BB962C8B-B14F-4D97-AF65-F5344CB8AC3E}">
        <p14:creationId xmlns:p14="http://schemas.microsoft.com/office/powerpoint/2010/main" val="1326262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Unsere Hauptzielgruppe sind </a:t>
            </a:r>
            <a:r>
              <a:rPr lang="de-DE" dirty="0" err="1"/>
              <a:t>Eigentümer:innen</a:t>
            </a:r>
            <a:r>
              <a:rPr lang="de-DE" dirty="0"/>
              <a:t> von Flächen im Siedlungsraum. In erster Linie Privatpersonen, aber auch institutionelle </a:t>
            </a:r>
            <a:r>
              <a:rPr lang="de-DE" dirty="0" err="1"/>
              <a:t>Eigentümer;innen</a:t>
            </a:r>
            <a:r>
              <a:rPr lang="de-DE" dirty="0"/>
              <a:t> wie Pensionskassen etc. Weil vieles bereits in der Planung oder im Bau entschieden wird, </a:t>
            </a:r>
            <a:r>
              <a:rPr lang="de-DE" dirty="0" err="1"/>
              <a:t>adressen</a:t>
            </a:r>
            <a:r>
              <a:rPr lang="de-DE" dirty="0"/>
              <a:t> wir auch die Planer, ArchitektInnen, Bauherren etc. </a:t>
            </a:r>
          </a:p>
          <a:p>
            <a:endParaRPr lang="de-DE" dirty="0"/>
          </a:p>
          <a:p>
            <a:r>
              <a:rPr lang="de-DE" dirty="0"/>
              <a:t>Aktuell läuft die Finanzsuche. Diese erfolgt durch den Verein „Biodiversität jetzt“, den BirdLife und Pusch gegründet haben, um </a:t>
            </a:r>
            <a:r>
              <a:rPr lang="de-DE" b="1" dirty="0"/>
              <a:t>eine breit abgestützte Partnerallianz aufzubauen</a:t>
            </a:r>
            <a:r>
              <a:rPr lang="de-DE" dirty="0"/>
              <a:t>. Diese umfasst unter anderem Naturschutzorganisationen auf allen Ebenen, Behörden auf allen Ebenen, Firmen, Berufsverbände etc. Wir freuen uns, wenn wir auch auf euch als Partner zählen dürfen! </a:t>
            </a:r>
          </a:p>
          <a:p>
            <a:endParaRPr lang="de-DE" dirty="0"/>
          </a:p>
          <a:p>
            <a:r>
              <a:rPr lang="de-DE" dirty="0"/>
              <a:t>Der Start des Projekts ist für Februar 2025 vorgesehen.</a:t>
            </a:r>
          </a:p>
        </p:txBody>
      </p:sp>
      <p:sp>
        <p:nvSpPr>
          <p:cNvPr id="4" name="Foliennummernplatzhalter 3"/>
          <p:cNvSpPr>
            <a:spLocks noGrp="1"/>
          </p:cNvSpPr>
          <p:nvPr>
            <p:ph type="sldNum" sz="quarter" idx="5"/>
          </p:nvPr>
        </p:nvSpPr>
        <p:spPr/>
        <p:txBody>
          <a:bodyPr/>
          <a:lstStyle/>
          <a:p>
            <a:fld id="{8092378F-6CB0-4B76-A4DF-120CC0F0540F}" type="slidenum">
              <a:rPr lang="de-CH" smtClean="0"/>
              <a:t>7</a:t>
            </a:fld>
            <a:endParaRPr lang="de-CH"/>
          </a:p>
        </p:txBody>
      </p:sp>
    </p:spTree>
    <p:extLst>
      <p:ext uri="{BB962C8B-B14F-4D97-AF65-F5344CB8AC3E}">
        <p14:creationId xmlns:p14="http://schemas.microsoft.com/office/powerpoint/2010/main" val="134985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Das </a:t>
            </a:r>
            <a:r>
              <a:rPr lang="en-US" dirty="0" err="1"/>
              <a:t>langjährige</a:t>
            </a:r>
            <a:r>
              <a:rPr lang="en-US" dirty="0"/>
              <a:t> Engagement </a:t>
            </a:r>
            <a:r>
              <a:rPr lang="en-US" dirty="0" err="1"/>
              <a:t>im</a:t>
            </a:r>
            <a:r>
              <a:rPr lang="en-US" dirty="0"/>
              <a:t> </a:t>
            </a:r>
            <a:r>
              <a:rPr lang="en-US" dirty="0" err="1"/>
              <a:t>trinationalen</a:t>
            </a:r>
            <a:r>
              <a:rPr lang="en-US" dirty="0"/>
              <a:t> BirdLife-</a:t>
            </a:r>
            <a:r>
              <a:rPr lang="en-US" dirty="0" err="1"/>
              <a:t>Steinkauzprogramms</a:t>
            </a:r>
            <a:r>
              <a:rPr lang="en-US" dirty="0"/>
              <a:t> </a:t>
            </a:r>
            <a:r>
              <a:rPr lang="en-US" dirty="0" err="1"/>
              <a:t>zahlt</a:t>
            </a:r>
            <a:r>
              <a:rPr lang="en-US" dirty="0"/>
              <a:t> </a:t>
            </a:r>
            <a:r>
              <a:rPr lang="en-US" dirty="0" err="1"/>
              <a:t>sich</a:t>
            </a:r>
            <a:r>
              <a:rPr lang="en-US" dirty="0"/>
              <a:t> </a:t>
            </a:r>
            <a:r>
              <a:rPr lang="en-US" dirty="0" err="1"/>
              <a:t>endlich</a:t>
            </a:r>
            <a:r>
              <a:rPr lang="en-US" dirty="0"/>
              <a:t> </a:t>
            </a:r>
            <a:r>
              <a:rPr lang="en-US" dirty="0" err="1"/>
              <a:t>aus</a:t>
            </a:r>
            <a:r>
              <a:rPr lang="en-US" dirty="0"/>
              <a:t>!!</a:t>
            </a:r>
          </a:p>
          <a:p>
            <a:r>
              <a:rPr lang="de-DE" dirty="0" err="1"/>
              <a:t>Hansruedi</a:t>
            </a:r>
            <a:r>
              <a:rPr lang="de-DE" dirty="0"/>
              <a:t> Schudel und Werner Müller haben vor 25 Jahren das </a:t>
            </a:r>
            <a:r>
              <a:rPr lang="de-DE" dirty="0" err="1"/>
              <a:t>trinationale</a:t>
            </a:r>
            <a:r>
              <a:rPr lang="de-DE" dirty="0"/>
              <a:t> BirdLife-</a:t>
            </a:r>
            <a:r>
              <a:rPr lang="de-DE" dirty="0" err="1"/>
              <a:t>Steinkauzprogramm</a:t>
            </a:r>
            <a:r>
              <a:rPr lang="de-DE" dirty="0"/>
              <a:t> gemeinsam mit LPO Alsace und NABU Südbaden, unseren BirdLife-Partnern </a:t>
            </a:r>
            <a:r>
              <a:rPr lang="de-DE" dirty="0" err="1"/>
              <a:t>ennet</a:t>
            </a:r>
            <a:r>
              <a:rPr lang="de-DE" dirty="0"/>
              <a:t> der Grenze, initiiert. Die BirdLife-Kantonalverbände der beiden Basel, Aargau und Solothurn sind Projektpartner. Zahlreiche BirdLife-Sektionen und –Mitglieder sind immer wieder tatkräftig an der Umsetzung beteiligt. Viele Stiftungen haben das Projekt über die Jahre unterstützt.</a:t>
            </a:r>
          </a:p>
          <a:p>
            <a:r>
              <a:rPr lang="de-DE" dirty="0"/>
              <a:t>2023 hat die erste Brut in der Nordwestschweiz seit gut 40 Jahren stattgefunden. Das ist ein toller Erfolg!!</a:t>
            </a:r>
          </a:p>
        </p:txBody>
      </p:sp>
      <p:sp>
        <p:nvSpPr>
          <p:cNvPr id="4" name="Foliennummernplatzhalter 3"/>
          <p:cNvSpPr>
            <a:spLocks noGrp="1"/>
          </p:cNvSpPr>
          <p:nvPr>
            <p:ph type="sldNum" sz="quarter" idx="5"/>
          </p:nvPr>
        </p:nvSpPr>
        <p:spPr/>
        <p:txBody>
          <a:bodyPr/>
          <a:lstStyle/>
          <a:p>
            <a:fld id="{8092378F-6CB0-4B76-A4DF-120CC0F0540F}" type="slidenum">
              <a:rPr lang="de-CH" smtClean="0"/>
              <a:t>8</a:t>
            </a:fld>
            <a:endParaRPr lang="de-CH"/>
          </a:p>
        </p:txBody>
      </p:sp>
    </p:spTree>
    <p:extLst>
      <p:ext uri="{BB962C8B-B14F-4D97-AF65-F5344CB8AC3E}">
        <p14:creationId xmlns:p14="http://schemas.microsoft.com/office/powerpoint/2010/main" val="342552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Danke an alle, die mit uns an unseren Erfolg geglaubt haben. Es braucht auch in einem Stiftungsrat viel Selbstbewusstsein nach 16 oder 20 Jahren zu sagen: doch, wir unterstützen das Projekt weiter, obwohl bis heute noch kein Steinkauz auf Schweizer Boden gebrütet hat. Das ist ein phantastischer Erfolg!!!</a:t>
            </a:r>
          </a:p>
          <a:p>
            <a:r>
              <a:rPr lang="de-DE" dirty="0"/>
              <a:t>...und trotzdem ist es nur der erste Schritt. Ein einzelnes Brutpaar ist stark gefährdet. Es braucht jetzt weitere Anstrengungen, bis wir eine kleine Subpopulation auf Schweizer Gebiet erreichen können.</a:t>
            </a:r>
          </a:p>
        </p:txBody>
      </p:sp>
      <p:sp>
        <p:nvSpPr>
          <p:cNvPr id="4" name="Slide Number Placeholder 3"/>
          <p:cNvSpPr>
            <a:spLocks noGrp="1"/>
          </p:cNvSpPr>
          <p:nvPr>
            <p:ph type="sldNum" sz="quarter" idx="5"/>
          </p:nvPr>
        </p:nvSpPr>
        <p:spPr/>
        <p:txBody>
          <a:bodyPr/>
          <a:lstStyle/>
          <a:p>
            <a:fld id="{8092378F-6CB0-4B76-A4DF-120CC0F0540F}" type="slidenum">
              <a:rPr lang="de-CH" smtClean="0"/>
              <a:t>9</a:t>
            </a:fld>
            <a:endParaRPr lang="de-CH"/>
          </a:p>
        </p:txBody>
      </p:sp>
    </p:spTree>
    <p:extLst>
      <p:ext uri="{BB962C8B-B14F-4D97-AF65-F5344CB8AC3E}">
        <p14:creationId xmlns:p14="http://schemas.microsoft.com/office/powerpoint/2010/main" val="1830374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seite">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1"/>
          </a:solidFill>
        </p:spPr>
        <p:txBody>
          <a:bodyPr bIns="1800000" anchor="ctr" anchorCtr="0"/>
          <a:lstStyle>
            <a:lvl1pPr algn="ctr">
              <a:defRPr>
                <a:solidFill>
                  <a:schemeClr val="bg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789447"/>
          </a:xfrm>
        </p:spPr>
        <p:txBody>
          <a:bodyPr tIns="0" anchor="t" anchorCtr="0">
            <a:spAutoFit/>
          </a:bodyPr>
          <a:lstStyle>
            <a:lvl1pPr algn="l">
              <a:defRPr sz="5700">
                <a:solidFill>
                  <a:schemeClr val="bg1"/>
                </a:solidFill>
                <a:latin typeface="+mn-lt"/>
              </a:defRPr>
            </a:lvl1pPr>
          </a:lstStyle>
          <a:p>
            <a:r>
              <a:rPr lang="de-DE" dirty="0"/>
              <a:t>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5950413"/>
            <a:ext cx="2743200" cy="365125"/>
          </a:xfrm>
        </p:spPr>
        <p:txBody>
          <a:bodyPr anchor="b" anchorCtr="0"/>
          <a:lstStyle>
            <a:lvl1pPr>
              <a:defRPr sz="2100">
                <a:solidFill>
                  <a:schemeClr val="bg1"/>
                </a:solidFill>
                <a:latin typeface="+mj-lt"/>
              </a:defRPr>
            </a:lvl1pPr>
          </a:lstStyle>
          <a:p>
            <a:fld id="{A3202045-E97F-4D2B-8AE6-D39B7D73F5B2}" type="datetime1">
              <a:rPr lang="de-CH" smtClean="0"/>
              <a:pPr/>
              <a:t>01.03.2024</a:t>
            </a:fld>
            <a:endParaRPr lang="de-CH" dirty="0"/>
          </a:p>
        </p:txBody>
      </p:sp>
      <p:sp>
        <p:nvSpPr>
          <p:cNvPr id="21" name="Fußzeilenplatzhalter 20">
            <a:extLst>
              <a:ext uri="{FF2B5EF4-FFF2-40B4-BE49-F238E27FC236}">
                <a16:creationId xmlns:a16="http://schemas.microsoft.com/office/drawing/2014/main" id="{637E616D-61DD-26A3-41E1-4D919A286436}"/>
              </a:ext>
            </a:extLst>
          </p:cNvPr>
          <p:cNvSpPr>
            <a:spLocks noGrp="1"/>
          </p:cNvSpPr>
          <p:nvPr>
            <p:ph type="ftr" sz="quarter" idx="17"/>
          </p:nvPr>
        </p:nvSpPr>
        <p:spPr/>
        <p:txBody>
          <a:bodyPr/>
          <a:lstStyle/>
          <a:p>
            <a:endParaRPr lang="de-CH"/>
          </a:p>
        </p:txBody>
      </p:sp>
      <p:sp>
        <p:nvSpPr>
          <p:cNvPr id="22" name="Foliennummernplatzhalter 21">
            <a:extLst>
              <a:ext uri="{FF2B5EF4-FFF2-40B4-BE49-F238E27FC236}">
                <a16:creationId xmlns:a16="http://schemas.microsoft.com/office/drawing/2014/main" id="{D6809A0B-43DD-09E4-695F-FA24686E3BC8}"/>
              </a:ext>
            </a:extLst>
          </p:cNvPr>
          <p:cNvSpPr>
            <a:spLocks noGrp="1"/>
          </p:cNvSpPr>
          <p:nvPr>
            <p:ph type="sldNum" sz="quarter" idx="18"/>
          </p:nvPr>
        </p:nvSpPr>
        <p:spPr/>
        <p:txBody>
          <a:bodyPr/>
          <a:lstStyle/>
          <a:p>
            <a:fld id="{C5328619-05AF-4BF1-B452-9B5E471B5B92}" type="slidenum">
              <a:rPr lang="de-CH" smtClean="0"/>
              <a:pPr/>
              <a:t>‹#›</a:t>
            </a:fld>
            <a:endParaRPr lang="de-CH"/>
          </a:p>
        </p:txBody>
      </p:sp>
      <p:sp>
        <p:nvSpPr>
          <p:cNvPr id="29" name="Textplatzhalter 28">
            <a:extLst>
              <a:ext uri="{FF2B5EF4-FFF2-40B4-BE49-F238E27FC236}">
                <a16:creationId xmlns:a16="http://schemas.microsoft.com/office/drawing/2014/main" id="{1597C2B7-A826-986C-FBCE-AA6B74975659}"/>
              </a:ext>
            </a:extLst>
          </p:cNvPr>
          <p:cNvSpPr>
            <a:spLocks noGrp="1"/>
          </p:cNvSpPr>
          <p:nvPr>
            <p:ph type="body" sz="quarter" idx="19" hasCustomPrompt="1"/>
          </p:nvPr>
        </p:nvSpPr>
        <p:spPr>
          <a:xfrm>
            <a:off x="6210000" y="3109784"/>
            <a:ext cx="5375575" cy="789447"/>
          </a:xfrm>
        </p:spPr>
        <p:txBody>
          <a:bodyPr>
            <a:spAutoFit/>
          </a:bodyPr>
          <a:lstStyle>
            <a:lvl1pPr marL="0" indent="0">
              <a:lnSpc>
                <a:spcPct val="90000"/>
              </a:lnSpc>
              <a:buFont typeface="Arial" panose="020B0604020202020204" pitchFamily="34" charset="0"/>
              <a:buNone/>
              <a:defRPr sz="5700">
                <a:solidFill>
                  <a:schemeClr val="bg1"/>
                </a:solidFill>
                <a:latin typeface="+mn-lt"/>
              </a:defRPr>
            </a:lvl1pPr>
            <a:lvl2pPr marL="0" indent="0">
              <a:lnSpc>
                <a:spcPct val="90000"/>
              </a:lnSpc>
              <a:buFont typeface="Arial" panose="020B0604020202020204" pitchFamily="34" charset="0"/>
              <a:buNone/>
              <a:defRPr sz="5700">
                <a:solidFill>
                  <a:schemeClr val="bg1"/>
                </a:solidFill>
                <a:latin typeface="+mn-lt"/>
              </a:defRPr>
            </a:lvl2pPr>
            <a:lvl3pPr marL="0" indent="0">
              <a:lnSpc>
                <a:spcPct val="90000"/>
              </a:lnSpc>
              <a:buNone/>
              <a:defRPr sz="5700">
                <a:solidFill>
                  <a:schemeClr val="bg1"/>
                </a:solidFill>
                <a:latin typeface="+mn-lt"/>
              </a:defRPr>
            </a:lvl3pPr>
            <a:lvl4pPr marL="0" indent="0">
              <a:lnSpc>
                <a:spcPct val="90000"/>
              </a:lnSpc>
              <a:buNone/>
              <a:defRPr sz="5700">
                <a:solidFill>
                  <a:schemeClr val="bg1"/>
                </a:solidFill>
                <a:latin typeface="+mn-lt"/>
              </a:defRPr>
            </a:lvl4pPr>
            <a:lvl5pPr marL="0" indent="0">
              <a:lnSpc>
                <a:spcPct val="90000"/>
              </a:lnSpc>
              <a:buFont typeface="Arial" panose="020B0604020202020204" pitchFamily="34" charset="0"/>
              <a:buNone/>
              <a:defRPr sz="5700">
                <a:solidFill>
                  <a:schemeClr val="bg1"/>
                </a:solidFill>
                <a:latin typeface="+mn-lt"/>
              </a:defRPr>
            </a:lvl5pPr>
            <a:lvl6pPr marL="0" indent="0">
              <a:lnSpc>
                <a:spcPct val="90000"/>
              </a:lnSpc>
              <a:buFont typeface="Arial" panose="020B0604020202020204" pitchFamily="34" charset="0"/>
              <a:buNone/>
              <a:defRPr sz="5700">
                <a:solidFill>
                  <a:schemeClr val="bg1"/>
                </a:solidFill>
                <a:latin typeface="+mn-lt"/>
              </a:defRPr>
            </a:lvl6pPr>
            <a:lvl7pPr marL="0" indent="0">
              <a:lnSpc>
                <a:spcPct val="90000"/>
              </a:lnSpc>
              <a:buFont typeface="Arial" panose="020B0604020202020204" pitchFamily="34" charset="0"/>
              <a:buNone/>
              <a:defRPr sz="5700">
                <a:solidFill>
                  <a:schemeClr val="bg1"/>
                </a:solidFill>
                <a:latin typeface="+mn-lt"/>
              </a:defRPr>
            </a:lvl7pPr>
            <a:lvl8pPr marL="0" indent="0">
              <a:lnSpc>
                <a:spcPct val="90000"/>
              </a:lnSpc>
              <a:buFont typeface="Arial" panose="020B0604020202020204" pitchFamily="34" charset="0"/>
              <a:buNone/>
              <a:defRPr sz="5700">
                <a:solidFill>
                  <a:schemeClr val="bg1"/>
                </a:solidFill>
                <a:latin typeface="+mn-lt"/>
              </a:defRPr>
            </a:lvl8pPr>
            <a:lvl9pPr marL="0" indent="0">
              <a:lnSpc>
                <a:spcPct val="90000"/>
              </a:lnSpc>
              <a:buFont typeface="Arial" panose="020B0604020202020204" pitchFamily="34" charset="0"/>
              <a:buNone/>
              <a:defRPr sz="5700">
                <a:solidFill>
                  <a:schemeClr val="bg1"/>
                </a:solidFill>
                <a:latin typeface="+mn-lt"/>
              </a:defRPr>
            </a:lvl9pPr>
          </a:lstStyle>
          <a:p>
            <a:pPr lvl="0"/>
            <a:r>
              <a:rPr lang="de-DE" dirty="0"/>
              <a:t>Weiterer Titel</a:t>
            </a:r>
          </a:p>
        </p:txBody>
      </p:sp>
      <p:sp>
        <p:nvSpPr>
          <p:cNvPr id="5" name="Textplatzhalter 4">
            <a:extLst>
              <a:ext uri="{FF2B5EF4-FFF2-40B4-BE49-F238E27FC236}">
                <a16:creationId xmlns:a16="http://schemas.microsoft.com/office/drawing/2014/main" id="{CB4E46C9-1360-B1C9-ACC0-FB9B02E623F2}"/>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7" name="Textplatzhalter 6">
            <a:extLst>
              <a:ext uri="{FF2B5EF4-FFF2-40B4-BE49-F238E27FC236}">
                <a16:creationId xmlns:a16="http://schemas.microsoft.com/office/drawing/2014/main" id="{736ED382-5299-F26A-02AF-FB8E2FE0095F}"/>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647839592"/>
      </p:ext>
    </p:extLst>
  </p:cSld>
  <p:clrMapOvr>
    <a:masterClrMapping/>
  </p:clrMapOvr>
  <p:hf sldNum="0" hdr="0" ftr="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7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5299304"/>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8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dirty="0"/>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262324912"/>
      </p:ext>
    </p:extLst>
  </p:cSld>
  <p:clrMapOvr>
    <a:masterClrMapping/>
  </p:clrMapOvr>
  <p:extLst>
    <p:ext uri="{DCECCB84-F9BA-43D5-87BE-67443E8EF086}">
      <p15:sldGuideLst xmlns:p15="http://schemas.microsoft.com/office/powerpoint/2012/main">
        <p15:guide id="2" orient="horz" pos="11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9_Bild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678660"/>
            <a:ext cx="4986775" cy="3852004"/>
          </a:xfrm>
        </p:spPr>
        <p:txBody>
          <a:bodyPr/>
          <a:lstStyle>
            <a:lvl1pPr>
              <a:defRPr sz="2900"/>
            </a:lvl1pPr>
            <a:lvl2pPr>
              <a:defRPr sz="2900"/>
            </a:lvl2pPr>
            <a:lvl3pPr marL="0" indent="0">
              <a:spcBef>
                <a:spcPts val="0"/>
              </a:spcBef>
              <a:buNone/>
              <a:defRPr sz="2900"/>
            </a:lvl3pPr>
            <a:lvl4pPr marL="0" indent="0">
              <a:buNone/>
              <a:defRPr sz="2900"/>
            </a:lvl4pPr>
            <a:lvl5pPr marL="0" indent="0">
              <a:buNone/>
              <a:defRPr sz="2900"/>
            </a:lvl5pPr>
            <a:lvl6pPr marL="0" indent="0">
              <a:buNone/>
              <a:defRPr sz="2900"/>
            </a:lvl6pPr>
            <a:lvl7pPr>
              <a:defRPr sz="2900"/>
            </a:lvl7pPr>
            <a:lvl8pPr>
              <a:defRPr sz="2900"/>
            </a:lvl8pPr>
            <a:lvl9pPr>
              <a:defRPr sz="2900"/>
            </a:lvl9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4903076" y="0"/>
            <a:ext cx="7288924"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E5F06EC6-6EFA-AAD5-9D81-0F1A823ED965}"/>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87B3B933-0536-990F-3333-270C328326F5}"/>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051643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38996222"/>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38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2-Bilder_gross">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extplatzhalter 4">
            <a:extLst>
              <a:ext uri="{FF2B5EF4-FFF2-40B4-BE49-F238E27FC236}">
                <a16:creationId xmlns:a16="http://schemas.microsoft.com/office/drawing/2014/main" id="{9134A388-31AF-57F0-5C88-A5290DAED16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8" name="Textplatzhalter 6">
            <a:extLst>
              <a:ext uri="{FF2B5EF4-FFF2-40B4-BE49-F238E27FC236}">
                <a16:creationId xmlns:a16="http://schemas.microsoft.com/office/drawing/2014/main" id="{003D9017-F6D7-9C49-F4C0-D19BD9495F7B}"/>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39327805"/>
      </p:ext>
    </p:extLst>
  </p:cSld>
  <p:clrMapOvr>
    <a:masterClrMapping/>
  </p:clrMapOvr>
  <p:extLst>
    <p:ext uri="{DCECCB84-F9BA-43D5-87BE-67443E8EF086}">
      <p15:sldGuideLst xmlns:p15="http://schemas.microsoft.com/office/powerpoint/2012/main">
        <p15:guide id="3" pos="3788" userDrawn="1">
          <p15:clr>
            <a:srgbClr val="FBAE40"/>
          </p15:clr>
        </p15:guide>
        <p15:guide id="4" pos="38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2-Bilder_Kre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890000" y="1987200"/>
            <a:ext cx="3726000" cy="3726000"/>
          </a:xfrm>
          <a:prstGeom prst="ellipse">
            <a:avLst/>
          </a:prstGeom>
          <a:noFill/>
        </p:spPr>
        <p:txBody>
          <a:bodyPr anchor="ctr" anchorCtr="0"/>
          <a:lstStyle>
            <a:lvl1pPr algn="ctr">
              <a:defRPr>
                <a:solidFill>
                  <a:schemeClr val="tx1"/>
                </a:solidFill>
              </a:defRPr>
            </a:lvl1pPr>
          </a:lstStyle>
          <a:p>
            <a:r>
              <a:rPr lang="en-GB"/>
              <a:t>Click icon to add picture</a:t>
            </a:r>
            <a:endParaRPr lang="de-CH" dirty="0"/>
          </a:p>
        </p:txBody>
      </p:sp>
      <p:sp>
        <p:nvSpPr>
          <p:cNvPr id="7" name="Bildplatzhalter 8">
            <a:extLst>
              <a:ext uri="{FF2B5EF4-FFF2-40B4-BE49-F238E27FC236}">
                <a16:creationId xmlns:a16="http://schemas.microsoft.com/office/drawing/2014/main" id="{0705382B-00AD-7FA2-9C89-106A73E243C6}"/>
              </a:ext>
            </a:extLst>
          </p:cNvPr>
          <p:cNvSpPr>
            <a:spLocks noGrp="1"/>
          </p:cNvSpPr>
          <p:nvPr>
            <p:ph type="pic" sz="quarter" idx="15"/>
          </p:nvPr>
        </p:nvSpPr>
        <p:spPr>
          <a:xfrm>
            <a:off x="6573600" y="1987200"/>
            <a:ext cx="3726000" cy="3726000"/>
          </a:xfrm>
          <a:prstGeom prst="ellipse">
            <a:avLst/>
          </a:prstGeo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33552034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613959991"/>
      </p:ext>
    </p:extLst>
  </p:cSld>
  <p:clrMapOvr>
    <a:masterClrMapping/>
  </p:clrMapOvr>
  <p:extLst>
    <p:ext uri="{DCECCB84-F9BA-43D5-87BE-67443E8EF086}">
      <p15:sldGuideLst xmlns:p15="http://schemas.microsoft.com/office/powerpoint/2012/main">
        <p15:guide id="2" orient="horz" pos="1040" userDrawn="1">
          <p15:clr>
            <a:srgbClr val="FBAE40"/>
          </p15:clr>
        </p15:guide>
        <p15:guide id="5" orient="horz" pos="251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a:xfrm>
            <a:off x="606425" y="7307232"/>
            <a:ext cx="2616533" cy="365125"/>
          </a:xfrm>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a:xfrm>
            <a:off x="3394075" y="7307232"/>
            <a:ext cx="5404183" cy="365125"/>
          </a:xfrm>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a:xfrm>
            <a:off x="8969375" y="7307232"/>
            <a:ext cx="2616200" cy="365125"/>
          </a:xfrm>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06425"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0" name="Textplatzhalter 9">
            <a:extLst>
              <a:ext uri="{FF2B5EF4-FFF2-40B4-BE49-F238E27FC236}">
                <a16:creationId xmlns:a16="http://schemas.microsoft.com/office/drawing/2014/main" id="{DB57019C-6D48-8153-B9F4-BC994C65EE39}"/>
              </a:ext>
            </a:extLst>
          </p:cNvPr>
          <p:cNvSpPr>
            <a:spLocks noGrp="1"/>
          </p:cNvSpPr>
          <p:nvPr>
            <p:ph type="body" sz="quarter" idx="15" hasCustomPrompt="1"/>
          </p:nvPr>
        </p:nvSpPr>
        <p:spPr>
          <a:xfrm>
            <a:off x="60642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1" name="Bildplatzhalter 8">
            <a:extLst>
              <a:ext uri="{FF2B5EF4-FFF2-40B4-BE49-F238E27FC236}">
                <a16:creationId xmlns:a16="http://schemas.microsoft.com/office/drawing/2014/main" id="{41BC7BF5-0F27-8482-AE76-45350B28BD44}"/>
              </a:ext>
            </a:extLst>
          </p:cNvPr>
          <p:cNvSpPr>
            <a:spLocks noGrp="1"/>
          </p:cNvSpPr>
          <p:nvPr>
            <p:ph type="pic" sz="quarter" idx="16"/>
          </p:nvPr>
        </p:nvSpPr>
        <p:spPr>
          <a:xfrm>
            <a:off x="3393742"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DD6BF038-BC62-BB3E-D131-393E2324091C}"/>
              </a:ext>
            </a:extLst>
          </p:cNvPr>
          <p:cNvSpPr>
            <a:spLocks noGrp="1"/>
          </p:cNvSpPr>
          <p:nvPr>
            <p:ph type="pic" sz="quarter" idx="17"/>
          </p:nvPr>
        </p:nvSpPr>
        <p:spPr>
          <a:xfrm>
            <a:off x="6181059"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BBFED210-AC39-D4BF-67F7-EBCFDCDCC9E0}"/>
              </a:ext>
            </a:extLst>
          </p:cNvPr>
          <p:cNvSpPr>
            <a:spLocks noGrp="1"/>
          </p:cNvSpPr>
          <p:nvPr>
            <p:ph type="pic" sz="quarter" idx="18"/>
          </p:nvPr>
        </p:nvSpPr>
        <p:spPr>
          <a:xfrm>
            <a:off x="8968375"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5" name="Textplatzhalter 9">
            <a:extLst>
              <a:ext uri="{FF2B5EF4-FFF2-40B4-BE49-F238E27FC236}">
                <a16:creationId xmlns:a16="http://schemas.microsoft.com/office/drawing/2014/main" id="{A628F5DE-6DEB-9842-58CA-8B29481D1A6E}"/>
              </a:ext>
            </a:extLst>
          </p:cNvPr>
          <p:cNvSpPr>
            <a:spLocks noGrp="1"/>
          </p:cNvSpPr>
          <p:nvPr>
            <p:ph type="body" sz="quarter" idx="19" hasCustomPrompt="1"/>
          </p:nvPr>
        </p:nvSpPr>
        <p:spPr>
          <a:xfrm>
            <a:off x="3393742"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Textplatzhalter 9">
            <a:extLst>
              <a:ext uri="{FF2B5EF4-FFF2-40B4-BE49-F238E27FC236}">
                <a16:creationId xmlns:a16="http://schemas.microsoft.com/office/drawing/2014/main" id="{90D849B9-23A0-19D6-FAA2-A83C2E49548D}"/>
              </a:ext>
            </a:extLst>
          </p:cNvPr>
          <p:cNvSpPr>
            <a:spLocks noGrp="1"/>
          </p:cNvSpPr>
          <p:nvPr>
            <p:ph type="body" sz="quarter" idx="20" hasCustomPrompt="1"/>
          </p:nvPr>
        </p:nvSpPr>
        <p:spPr>
          <a:xfrm>
            <a:off x="6181059"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7" name="Textplatzhalter 9">
            <a:extLst>
              <a:ext uri="{FF2B5EF4-FFF2-40B4-BE49-F238E27FC236}">
                <a16:creationId xmlns:a16="http://schemas.microsoft.com/office/drawing/2014/main" id="{7AEB467E-3AA6-E08E-9C99-62467A57E44F}"/>
              </a:ext>
            </a:extLst>
          </p:cNvPr>
          <p:cNvSpPr>
            <a:spLocks noGrp="1"/>
          </p:cNvSpPr>
          <p:nvPr>
            <p:ph type="body" sz="quarter" idx="21" hasCustomPrompt="1"/>
          </p:nvPr>
        </p:nvSpPr>
        <p:spPr>
          <a:xfrm>
            <a:off x="896837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8" name="Textplatzhalter 9">
            <a:extLst>
              <a:ext uri="{FF2B5EF4-FFF2-40B4-BE49-F238E27FC236}">
                <a16:creationId xmlns:a16="http://schemas.microsoft.com/office/drawing/2014/main" id="{2193C52B-883B-5C93-A3CA-4E880BB877AD}"/>
              </a:ext>
            </a:extLst>
          </p:cNvPr>
          <p:cNvSpPr>
            <a:spLocks noGrp="1"/>
          </p:cNvSpPr>
          <p:nvPr>
            <p:ph type="body" sz="quarter" idx="22" hasCustomPrompt="1"/>
          </p:nvPr>
        </p:nvSpPr>
        <p:spPr>
          <a:xfrm>
            <a:off x="815225"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9" name="Textplatzhalter 9">
            <a:extLst>
              <a:ext uri="{FF2B5EF4-FFF2-40B4-BE49-F238E27FC236}">
                <a16:creationId xmlns:a16="http://schemas.microsoft.com/office/drawing/2014/main" id="{01CCF559-63F9-A0B6-9C01-A840C80B6C8F}"/>
              </a:ext>
            </a:extLst>
          </p:cNvPr>
          <p:cNvSpPr>
            <a:spLocks noGrp="1"/>
          </p:cNvSpPr>
          <p:nvPr>
            <p:ph type="body" sz="quarter" idx="23" hasCustomPrompt="1"/>
          </p:nvPr>
        </p:nvSpPr>
        <p:spPr>
          <a:xfrm>
            <a:off x="3602542"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0" name="Textplatzhalter 9">
            <a:extLst>
              <a:ext uri="{FF2B5EF4-FFF2-40B4-BE49-F238E27FC236}">
                <a16:creationId xmlns:a16="http://schemas.microsoft.com/office/drawing/2014/main" id="{073360B6-B3B7-5395-CDF8-F83AD281E701}"/>
              </a:ext>
            </a:extLst>
          </p:cNvPr>
          <p:cNvSpPr>
            <a:spLocks noGrp="1"/>
          </p:cNvSpPr>
          <p:nvPr>
            <p:ph type="body" sz="quarter" idx="24" hasCustomPrompt="1"/>
          </p:nvPr>
        </p:nvSpPr>
        <p:spPr>
          <a:xfrm>
            <a:off x="6389859"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2" name="Bildplatzhalter 8">
            <a:extLst>
              <a:ext uri="{FF2B5EF4-FFF2-40B4-BE49-F238E27FC236}">
                <a16:creationId xmlns:a16="http://schemas.microsoft.com/office/drawing/2014/main" id="{45846806-5A09-EAD0-D870-ECE044774095}"/>
              </a:ext>
            </a:extLst>
          </p:cNvPr>
          <p:cNvSpPr>
            <a:spLocks noGrp="1"/>
          </p:cNvSpPr>
          <p:nvPr>
            <p:ph type="pic" sz="quarter" idx="26" hasCustomPrompt="1"/>
          </p:nvPr>
        </p:nvSpPr>
        <p:spPr>
          <a:xfrm>
            <a:off x="606425" y="5682903"/>
            <a:ext cx="154800" cy="154800"/>
          </a:xfrm>
          <a:solidFill>
            <a:schemeClr val="accent6"/>
          </a:solidFill>
        </p:spPr>
        <p:txBody>
          <a:bodyPr anchor="ctr" anchorCtr="0"/>
          <a:lstStyle>
            <a:lvl1pPr algn="ctr">
              <a:defRPr>
                <a:solidFill>
                  <a:schemeClr val="bg1"/>
                </a:solidFill>
              </a:defRPr>
            </a:lvl1pPr>
          </a:lstStyle>
          <a:p>
            <a:r>
              <a:rPr lang="de-DE" dirty="0"/>
              <a:t> </a:t>
            </a:r>
            <a:endParaRPr lang="de-CH" dirty="0"/>
          </a:p>
        </p:txBody>
      </p:sp>
      <p:sp>
        <p:nvSpPr>
          <p:cNvPr id="24" name="Bildplatzhalter 8">
            <a:extLst>
              <a:ext uri="{FF2B5EF4-FFF2-40B4-BE49-F238E27FC236}">
                <a16:creationId xmlns:a16="http://schemas.microsoft.com/office/drawing/2014/main" id="{5370AE7D-204C-FAE6-7F47-749167BC302D}"/>
              </a:ext>
            </a:extLst>
          </p:cNvPr>
          <p:cNvSpPr>
            <a:spLocks noGrp="1"/>
          </p:cNvSpPr>
          <p:nvPr>
            <p:ph type="pic" sz="quarter" idx="27" hasCustomPrompt="1"/>
          </p:nvPr>
        </p:nvSpPr>
        <p:spPr>
          <a:xfrm>
            <a:off x="3393742" y="5682903"/>
            <a:ext cx="154800" cy="154800"/>
          </a:xfrm>
          <a:solidFill>
            <a:schemeClr val="accent5"/>
          </a:solidFill>
        </p:spPr>
        <p:txBody>
          <a:bodyPr anchor="ctr" anchorCtr="0"/>
          <a:lstStyle>
            <a:lvl1pPr algn="ctr">
              <a:defRPr>
                <a:solidFill>
                  <a:schemeClr val="bg1"/>
                </a:solidFill>
              </a:defRPr>
            </a:lvl1pPr>
          </a:lstStyle>
          <a:p>
            <a:r>
              <a:rPr lang="de-DE" dirty="0"/>
              <a:t> </a:t>
            </a:r>
            <a:endParaRPr lang="de-CH" dirty="0"/>
          </a:p>
        </p:txBody>
      </p:sp>
      <p:sp>
        <p:nvSpPr>
          <p:cNvPr id="25" name="Bildplatzhalter 8">
            <a:extLst>
              <a:ext uri="{FF2B5EF4-FFF2-40B4-BE49-F238E27FC236}">
                <a16:creationId xmlns:a16="http://schemas.microsoft.com/office/drawing/2014/main" id="{6D8C71AE-80F2-7650-CBAF-CE245AA9C591}"/>
              </a:ext>
            </a:extLst>
          </p:cNvPr>
          <p:cNvSpPr>
            <a:spLocks noGrp="1"/>
          </p:cNvSpPr>
          <p:nvPr>
            <p:ph type="pic" sz="quarter" idx="28" hasCustomPrompt="1"/>
          </p:nvPr>
        </p:nvSpPr>
        <p:spPr>
          <a:xfrm>
            <a:off x="6181059" y="5682903"/>
            <a:ext cx="154800" cy="154800"/>
          </a:xfrm>
          <a:solidFill>
            <a:schemeClr val="accent1"/>
          </a:solidFill>
        </p:spPr>
        <p:txBody>
          <a:bodyPr anchor="ctr" anchorCtr="0"/>
          <a:lstStyle>
            <a:lvl1pPr algn="ctr">
              <a:defRPr>
                <a:solidFill>
                  <a:schemeClr val="bg1"/>
                </a:solidFill>
              </a:defRPr>
            </a:lvl1pPr>
          </a:lstStyle>
          <a:p>
            <a:r>
              <a:rPr lang="de-DE" dirty="0"/>
              <a:t> </a:t>
            </a:r>
            <a:endParaRPr lang="de-CH" dirty="0"/>
          </a:p>
        </p:txBody>
      </p:sp>
      <p:sp>
        <p:nvSpPr>
          <p:cNvPr id="26" name="Bildplatzhalter 8">
            <a:extLst>
              <a:ext uri="{FF2B5EF4-FFF2-40B4-BE49-F238E27FC236}">
                <a16:creationId xmlns:a16="http://schemas.microsoft.com/office/drawing/2014/main" id="{66249A56-9EFC-FC11-F1B3-EAEBB8F5F93A}"/>
              </a:ext>
            </a:extLst>
          </p:cNvPr>
          <p:cNvSpPr>
            <a:spLocks noGrp="1"/>
          </p:cNvSpPr>
          <p:nvPr>
            <p:ph type="pic" sz="quarter" idx="29" hasCustomPrompt="1"/>
          </p:nvPr>
        </p:nvSpPr>
        <p:spPr>
          <a:xfrm>
            <a:off x="202699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7" name="Bildplatzhalter 8">
            <a:extLst>
              <a:ext uri="{FF2B5EF4-FFF2-40B4-BE49-F238E27FC236}">
                <a16:creationId xmlns:a16="http://schemas.microsoft.com/office/drawing/2014/main" id="{8A7495CB-8A0F-B2A3-3139-058EA87DE646}"/>
              </a:ext>
            </a:extLst>
          </p:cNvPr>
          <p:cNvSpPr>
            <a:spLocks noGrp="1"/>
          </p:cNvSpPr>
          <p:nvPr>
            <p:ph type="pic" sz="quarter" idx="30" hasCustomPrompt="1"/>
          </p:nvPr>
        </p:nvSpPr>
        <p:spPr>
          <a:xfrm>
            <a:off x="2270233"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8" name="Bildplatzhalter 8">
            <a:extLst>
              <a:ext uri="{FF2B5EF4-FFF2-40B4-BE49-F238E27FC236}">
                <a16:creationId xmlns:a16="http://schemas.microsoft.com/office/drawing/2014/main" id="{78C5F2A4-C07A-4524-3259-CE05688B75DB}"/>
              </a:ext>
            </a:extLst>
          </p:cNvPr>
          <p:cNvSpPr>
            <a:spLocks noGrp="1"/>
          </p:cNvSpPr>
          <p:nvPr>
            <p:ph type="pic" sz="quarter" idx="31" hasCustomPrompt="1"/>
          </p:nvPr>
        </p:nvSpPr>
        <p:spPr>
          <a:xfrm>
            <a:off x="4814312"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9" name="Bildplatzhalter 8">
            <a:extLst>
              <a:ext uri="{FF2B5EF4-FFF2-40B4-BE49-F238E27FC236}">
                <a16:creationId xmlns:a16="http://schemas.microsoft.com/office/drawing/2014/main" id="{C222BE54-19D9-0FEB-8387-4B67056CAE8F}"/>
              </a:ext>
            </a:extLst>
          </p:cNvPr>
          <p:cNvSpPr>
            <a:spLocks noGrp="1"/>
          </p:cNvSpPr>
          <p:nvPr>
            <p:ph type="pic" sz="quarter" idx="32" hasCustomPrompt="1"/>
          </p:nvPr>
        </p:nvSpPr>
        <p:spPr>
          <a:xfrm>
            <a:off x="5057551"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0" name="Bildplatzhalter 8">
            <a:extLst>
              <a:ext uri="{FF2B5EF4-FFF2-40B4-BE49-F238E27FC236}">
                <a16:creationId xmlns:a16="http://schemas.microsoft.com/office/drawing/2014/main" id="{CA563504-50A1-59C7-C5E2-5DE1B1AB63F7}"/>
              </a:ext>
            </a:extLst>
          </p:cNvPr>
          <p:cNvSpPr>
            <a:spLocks noGrp="1"/>
          </p:cNvSpPr>
          <p:nvPr>
            <p:ph type="pic" sz="quarter" idx="33" hasCustomPrompt="1"/>
          </p:nvPr>
        </p:nvSpPr>
        <p:spPr>
          <a:xfrm>
            <a:off x="7601629"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1" name="Bildplatzhalter 8">
            <a:extLst>
              <a:ext uri="{FF2B5EF4-FFF2-40B4-BE49-F238E27FC236}">
                <a16:creationId xmlns:a16="http://schemas.microsoft.com/office/drawing/2014/main" id="{ED710DBC-9448-32C0-48E8-BE3A2F9874F6}"/>
              </a:ext>
            </a:extLst>
          </p:cNvPr>
          <p:cNvSpPr>
            <a:spLocks noGrp="1"/>
          </p:cNvSpPr>
          <p:nvPr>
            <p:ph type="pic" sz="quarter" idx="34" hasCustomPrompt="1"/>
          </p:nvPr>
        </p:nvSpPr>
        <p:spPr>
          <a:xfrm>
            <a:off x="7844868"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2" name="Bildplatzhalter 8">
            <a:extLst>
              <a:ext uri="{FF2B5EF4-FFF2-40B4-BE49-F238E27FC236}">
                <a16:creationId xmlns:a16="http://schemas.microsoft.com/office/drawing/2014/main" id="{2A7FB4ED-AC95-5E40-DE8B-9CB693BE63DC}"/>
              </a:ext>
            </a:extLst>
          </p:cNvPr>
          <p:cNvSpPr>
            <a:spLocks noGrp="1"/>
          </p:cNvSpPr>
          <p:nvPr>
            <p:ph type="pic" sz="quarter" idx="35" hasCustomPrompt="1"/>
          </p:nvPr>
        </p:nvSpPr>
        <p:spPr>
          <a:xfrm>
            <a:off x="1038894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3" name="Bildplatzhalter 8">
            <a:extLst>
              <a:ext uri="{FF2B5EF4-FFF2-40B4-BE49-F238E27FC236}">
                <a16:creationId xmlns:a16="http://schemas.microsoft.com/office/drawing/2014/main" id="{DCBFA440-660C-B99B-032F-33CC69F66012}"/>
              </a:ext>
            </a:extLst>
          </p:cNvPr>
          <p:cNvSpPr>
            <a:spLocks noGrp="1"/>
          </p:cNvSpPr>
          <p:nvPr>
            <p:ph type="pic" sz="quarter" idx="36" hasCustomPrompt="1"/>
          </p:nvPr>
        </p:nvSpPr>
        <p:spPr>
          <a:xfrm>
            <a:off x="10632184"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Tree>
    <p:extLst>
      <p:ext uri="{BB962C8B-B14F-4D97-AF65-F5344CB8AC3E}">
        <p14:creationId xmlns:p14="http://schemas.microsoft.com/office/powerpoint/2010/main" val="3476798003"/>
      </p:ext>
    </p:extLst>
  </p:cSld>
  <p:clrMapOvr>
    <a:masterClrMapping/>
  </p:clrMapOvr>
  <p:extLst>
    <p:ext uri="{DCECCB84-F9BA-43D5-87BE-67443E8EF086}">
      <p15:sldGuideLst xmlns:p15="http://schemas.microsoft.com/office/powerpoint/2012/main">
        <p15:guide id="3" pos="3787" userDrawn="1">
          <p15:clr>
            <a:srgbClr val="FBAE40"/>
          </p15:clr>
        </p15:guide>
        <p15:guide id="4" pos="3893" userDrawn="1">
          <p15:clr>
            <a:srgbClr val="FBAE40"/>
          </p15:clr>
        </p15:guide>
        <p15:guide id="5" pos="5650" userDrawn="1">
          <p15:clr>
            <a:srgbClr val="FBAE40"/>
          </p15:clr>
        </p15:guide>
        <p15:guide id="6" pos="5543" userDrawn="1">
          <p15:clr>
            <a:srgbClr val="FBAE40"/>
          </p15:clr>
        </p15:guide>
        <p15:guide id="7" pos="2031" userDrawn="1">
          <p15:clr>
            <a:srgbClr val="FBAE40"/>
          </p15:clr>
        </p15:guide>
        <p15:guide id="8" pos="213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Zwischentitel">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3"/>
          </a:solidFill>
        </p:spPr>
        <p:txBody>
          <a:bodyPr bIns="0" anchor="ctr" anchorCtr="0"/>
          <a:lstStyle>
            <a:lvl1pPr algn="ctr">
              <a:defRPr>
                <a:solidFill>
                  <a:schemeClr val="bg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65610"/>
            <a:ext cx="10979150" cy="1655762"/>
          </a:xfrm>
        </p:spPr>
        <p:txBody>
          <a:bodyPr tIns="0" anchor="t" anchorCtr="0"/>
          <a:lstStyle>
            <a:lvl1pPr algn="l">
              <a:defRPr sz="4800">
                <a:solidFill>
                  <a:schemeClr val="bg1"/>
                </a:solidFill>
                <a:latin typeface="+mj-lt"/>
              </a:defRPr>
            </a:lvl1pPr>
          </a:lstStyle>
          <a:p>
            <a:r>
              <a:rPr lang="de-DE" dirty="0"/>
              <a:t>Zwischentitel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7307232"/>
            <a:ext cx="2743200" cy="365125"/>
          </a:xfrm>
        </p:spPr>
        <p:txBody>
          <a:bodyPr anchor="t" anchorCtr="0"/>
          <a:lstStyle>
            <a:lvl1pPr>
              <a:defRPr sz="100">
                <a:solidFill>
                  <a:schemeClr val="accent6"/>
                </a:solidFill>
                <a:latin typeface="+mj-lt"/>
              </a:defRPr>
            </a:lvl1pPr>
          </a:lstStyle>
          <a:p>
            <a:fld id="{A3202045-E97F-4D2B-8AE6-D39B7D73F5B2}" type="datetime1">
              <a:rPr lang="de-CH" smtClean="0"/>
              <a:pPr/>
              <a:t>01.03.2024</a:t>
            </a:fld>
            <a:endParaRPr lang="de-CH" dirty="0"/>
          </a:p>
        </p:txBody>
      </p:sp>
      <p:sp>
        <p:nvSpPr>
          <p:cNvPr id="21" name="Fußzeilenplatzhalter 20">
            <a:extLst>
              <a:ext uri="{FF2B5EF4-FFF2-40B4-BE49-F238E27FC236}">
                <a16:creationId xmlns:a16="http://schemas.microsoft.com/office/drawing/2014/main" id="{637E616D-61DD-26A3-41E1-4D919A286436}"/>
              </a:ext>
            </a:extLst>
          </p:cNvPr>
          <p:cNvSpPr>
            <a:spLocks noGrp="1"/>
          </p:cNvSpPr>
          <p:nvPr>
            <p:ph type="ftr" sz="quarter" idx="17"/>
          </p:nvPr>
        </p:nvSpPr>
        <p:spPr>
          <a:xfrm>
            <a:off x="4038600" y="7307232"/>
            <a:ext cx="4114800" cy="365125"/>
          </a:xfrm>
        </p:spPr>
        <p:txBody>
          <a:bodyPr/>
          <a:lstStyle/>
          <a:p>
            <a:endParaRPr lang="de-CH" dirty="0"/>
          </a:p>
        </p:txBody>
      </p:sp>
      <p:sp>
        <p:nvSpPr>
          <p:cNvPr id="22" name="Foliennummernplatzhalter 21">
            <a:extLst>
              <a:ext uri="{FF2B5EF4-FFF2-40B4-BE49-F238E27FC236}">
                <a16:creationId xmlns:a16="http://schemas.microsoft.com/office/drawing/2014/main" id="{D6809A0B-43DD-09E4-695F-FA24686E3BC8}"/>
              </a:ext>
            </a:extLst>
          </p:cNvPr>
          <p:cNvSpPr>
            <a:spLocks noGrp="1"/>
          </p:cNvSpPr>
          <p:nvPr>
            <p:ph type="sldNum" sz="quarter" idx="18"/>
          </p:nvPr>
        </p:nvSpPr>
        <p:spPr/>
        <p:txBody>
          <a:bodyPr/>
          <a:lstStyle/>
          <a:p>
            <a:fld id="{C5328619-05AF-4BF1-B452-9B5E471B5B92}" type="slidenum">
              <a:rPr lang="de-CH" smtClean="0"/>
              <a:pPr/>
              <a:t>‹#›</a:t>
            </a:fld>
            <a:endParaRPr lang="de-CH"/>
          </a:p>
        </p:txBody>
      </p:sp>
      <p:sp>
        <p:nvSpPr>
          <p:cNvPr id="3" name="Textplatzhalter 4">
            <a:extLst>
              <a:ext uri="{FF2B5EF4-FFF2-40B4-BE49-F238E27FC236}">
                <a16:creationId xmlns:a16="http://schemas.microsoft.com/office/drawing/2014/main" id="{1989A612-949A-A8D2-619B-0FA3B19DFDBE}"/>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5" name="Textplatzhalter 6">
            <a:extLst>
              <a:ext uri="{FF2B5EF4-FFF2-40B4-BE49-F238E27FC236}">
                <a16:creationId xmlns:a16="http://schemas.microsoft.com/office/drawing/2014/main" id="{BE6E7CE0-2694-595E-074D-AAD6A310696D}"/>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578402007"/>
      </p:ext>
    </p:extLst>
  </p:cSld>
  <p:clrMapOvr>
    <a:masterClrMapping/>
  </p:clrMapOvr>
  <p:hf sldNum="0" hdr="0" ftr="0" dt="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Logo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7" name="Rechteck 6">
            <a:extLst>
              <a:ext uri="{FF2B5EF4-FFF2-40B4-BE49-F238E27FC236}">
                <a16:creationId xmlns:a16="http://schemas.microsoft.com/office/drawing/2014/main" id="{D8B5A7F9-7730-57BC-CD4C-373D80A9B2A3}"/>
              </a:ext>
            </a:extLst>
          </p:cNvPr>
          <p:cNvSpPr/>
          <p:nvPr userDrawn="1"/>
        </p:nvSpPr>
        <p:spPr>
          <a:xfrm>
            <a:off x="10950898" y="5836829"/>
            <a:ext cx="1241102" cy="10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Bildplatzhalter 10">
            <a:extLst>
              <a:ext uri="{FF2B5EF4-FFF2-40B4-BE49-F238E27FC236}">
                <a16:creationId xmlns:a16="http://schemas.microsoft.com/office/drawing/2014/main" id="{98824999-5474-1D4F-09EC-4BB32DDFCF5E}"/>
              </a:ext>
            </a:extLst>
          </p:cNvPr>
          <p:cNvSpPr>
            <a:spLocks noGrp="1"/>
          </p:cNvSpPr>
          <p:nvPr>
            <p:ph type="pic" sz="quarter" idx="16" hasCustomPrompt="1"/>
          </p:nvPr>
        </p:nvSpPr>
        <p:spPr>
          <a:xfrm>
            <a:off x="606425" y="2606400"/>
            <a:ext cx="2775600" cy="1969200"/>
          </a:xfrm>
          <a:noFill/>
        </p:spPr>
        <p:txBody>
          <a:bodyPr anchor="ctr" anchorCtr="0"/>
          <a:lstStyle>
            <a:lvl1pPr algn="ctr">
              <a:defRPr>
                <a:latin typeface="+mj-lt"/>
              </a:defRPr>
            </a:lvl1pPr>
          </a:lstStyle>
          <a:p>
            <a:r>
              <a:rPr lang="de-CH" dirty="0"/>
              <a:t>Hier bitte Logo der Sektion einfügen.</a:t>
            </a:r>
          </a:p>
        </p:txBody>
      </p:sp>
      <p:sp>
        <p:nvSpPr>
          <p:cNvPr id="12" name="Bildplatzhalter 10">
            <a:extLst>
              <a:ext uri="{FF2B5EF4-FFF2-40B4-BE49-F238E27FC236}">
                <a16:creationId xmlns:a16="http://schemas.microsoft.com/office/drawing/2014/main" id="{478943AC-88C7-035F-CC54-2B48F76943E1}"/>
              </a:ext>
            </a:extLst>
          </p:cNvPr>
          <p:cNvSpPr>
            <a:spLocks noGrp="1"/>
          </p:cNvSpPr>
          <p:nvPr>
            <p:ph type="pic" sz="quarter" idx="17" hasCustomPrompt="1"/>
          </p:nvPr>
        </p:nvSpPr>
        <p:spPr>
          <a:xfrm>
            <a:off x="4708800" y="2606400"/>
            <a:ext cx="2775600" cy="1969200"/>
          </a:xfrm>
          <a:noFill/>
        </p:spPr>
        <p:txBody>
          <a:bodyPr anchor="ctr" anchorCtr="0"/>
          <a:lstStyle>
            <a:lvl1pPr algn="ctr">
              <a:defRPr>
                <a:latin typeface="+mj-lt"/>
              </a:defRPr>
            </a:lvl1pPr>
          </a:lstStyle>
          <a:p>
            <a:r>
              <a:rPr lang="de-CH" dirty="0"/>
              <a:t>Hier bitte Logo des Kantonal-verbands einfügen.</a:t>
            </a:r>
          </a:p>
        </p:txBody>
      </p:sp>
      <p:sp>
        <p:nvSpPr>
          <p:cNvPr id="10" name="Textplatzhalter 6">
            <a:extLst>
              <a:ext uri="{FF2B5EF4-FFF2-40B4-BE49-F238E27FC236}">
                <a16:creationId xmlns:a16="http://schemas.microsoft.com/office/drawing/2014/main" id="{0CEC49A6-E1CF-184A-2AEF-82AF8B7D92E7}"/>
              </a:ext>
            </a:extLst>
          </p:cNvPr>
          <p:cNvSpPr>
            <a:spLocks noGrp="1" noChangeAspect="1"/>
          </p:cNvSpPr>
          <p:nvPr>
            <p:ph type="body" sz="quarter" idx="21" hasCustomPrompt="1"/>
          </p:nvPr>
        </p:nvSpPr>
        <p:spPr>
          <a:xfrm>
            <a:off x="8982000" y="2691751"/>
            <a:ext cx="2268712" cy="1699200"/>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72207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498565"/>
            <a:ext cx="4413600" cy="4012896"/>
          </a:xfrm>
        </p:spPr>
        <p:txBody>
          <a:bodyPr/>
          <a:lstStyle>
            <a:lvl1pPr marL="342900" indent="-342900">
              <a:spcBef>
                <a:spcPts val="1100"/>
              </a:spcBef>
              <a:spcAft>
                <a:spcPts val="600"/>
              </a:spcAft>
              <a:buClr>
                <a:schemeClr val="accent1"/>
              </a:buClr>
              <a:buFont typeface="Euclid Circular A SemiBold" panose="020B0704000000000000" pitchFamily="34" charset="0"/>
              <a:buChar char="→"/>
              <a:defRPr sz="2100">
                <a:latin typeface="+mj-lt"/>
              </a:defRPr>
            </a:lvl1pPr>
            <a:lvl2pPr marL="360000" indent="0" algn="l">
              <a:lnSpc>
                <a:spcPts val="1000"/>
              </a:lnSpc>
              <a:buFont typeface="Arial" panose="020B0604020202020204" pitchFamily="34" charset="0"/>
              <a:buNone/>
              <a:defRPr sz="1200"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a:latin typeface="+mj-lt"/>
              </a:defRPr>
            </a:lvl3pPr>
            <a:lvl4pPr marL="0" indent="0">
              <a:buNone/>
              <a:defRPr sz="2100">
                <a:latin typeface="+mj-lt"/>
              </a:defRPr>
            </a:lvl4pPr>
            <a:lvl5pPr marL="0" indent="0">
              <a:buFont typeface="Arial" panose="020B0604020202020204" pitchFamily="34" charset="0"/>
              <a:buNone/>
              <a:defRPr sz="2100">
                <a:latin typeface="+mj-lt"/>
              </a:defRPr>
            </a:lvl5pPr>
            <a:lvl6pPr marL="0" indent="0">
              <a:buFont typeface="Arial" panose="020B0604020202020204" pitchFamily="34" charset="0"/>
              <a:buNone/>
              <a:defRPr sz="2100">
                <a:latin typeface="+mj-lt"/>
              </a:defRPr>
            </a:lvl6pPr>
            <a:lvl7pPr marL="0" indent="0">
              <a:buFont typeface="Arial" panose="020B0604020202020204" pitchFamily="34" charset="0"/>
              <a:buNone/>
              <a:defRPr sz="2100">
                <a:latin typeface="+mj-lt"/>
              </a:defRPr>
            </a:lvl7pPr>
            <a:lvl8pPr marL="0" indent="0">
              <a:buFont typeface="Arial" panose="020B0604020202020204" pitchFamily="34" charset="0"/>
              <a:buNone/>
              <a:defRPr sz="2100">
                <a:latin typeface="+mj-lt"/>
              </a:defRPr>
            </a:lvl8pPr>
            <a:lvl9pPr marL="0" indent="0">
              <a:buFont typeface="Arial" panose="020B0604020202020204" pitchFamily="34" charset="0"/>
              <a:buNone/>
              <a:defRPr sz="2100">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5" name="Inhaltsplatzhalter 2">
            <a:extLst>
              <a:ext uri="{FF2B5EF4-FFF2-40B4-BE49-F238E27FC236}">
                <a16:creationId xmlns:a16="http://schemas.microsoft.com/office/drawing/2014/main" id="{DBBEB574-3D94-9F28-9BCF-052462B2D6D6}"/>
              </a:ext>
            </a:extLst>
          </p:cNvPr>
          <p:cNvSpPr>
            <a:spLocks noGrp="1"/>
          </p:cNvSpPr>
          <p:nvPr>
            <p:ph idx="14" hasCustomPrompt="1"/>
          </p:nvPr>
        </p:nvSpPr>
        <p:spPr>
          <a:xfrm>
            <a:off x="5612400" y="2498565"/>
            <a:ext cx="4413600" cy="4012896"/>
          </a:xfrm>
        </p:spPr>
        <p:txBody>
          <a:bodyPr/>
          <a:lstStyle>
            <a:lvl1pPr marL="342900" indent="-342900">
              <a:spcBef>
                <a:spcPts val="1100"/>
              </a:spcBef>
              <a:spcAft>
                <a:spcPts val="600"/>
              </a:spcAft>
              <a:buClr>
                <a:schemeClr val="accent1"/>
              </a:buClr>
              <a:buFont typeface="Euclid Circular A SemiBold" panose="020B0704000000000000" pitchFamily="34" charset="0"/>
              <a:buChar char="→"/>
              <a:defRPr sz="2100">
                <a:latin typeface="+mj-lt"/>
              </a:defRPr>
            </a:lvl1pPr>
            <a:lvl2pPr marL="360000" indent="0" algn="l">
              <a:lnSpc>
                <a:spcPts val="1000"/>
              </a:lnSpc>
              <a:buFont typeface="Arial" panose="020B0604020202020204" pitchFamily="34" charset="0"/>
              <a:buNone/>
              <a:defRPr sz="1200"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a:latin typeface="+mj-lt"/>
              </a:defRPr>
            </a:lvl3pPr>
            <a:lvl4pPr marL="0" indent="0">
              <a:buNone/>
              <a:defRPr sz="2100">
                <a:latin typeface="+mj-lt"/>
              </a:defRPr>
            </a:lvl4pPr>
            <a:lvl5pPr marL="0" indent="0">
              <a:buFont typeface="Arial" panose="020B0604020202020204" pitchFamily="34" charset="0"/>
              <a:buNone/>
              <a:defRPr sz="2100">
                <a:latin typeface="+mj-lt"/>
              </a:defRPr>
            </a:lvl5pPr>
            <a:lvl6pPr marL="0" indent="0">
              <a:buFont typeface="Arial" panose="020B0604020202020204" pitchFamily="34" charset="0"/>
              <a:buNone/>
              <a:defRPr sz="2100">
                <a:latin typeface="+mj-lt"/>
              </a:defRPr>
            </a:lvl6pPr>
            <a:lvl7pPr marL="0" indent="0">
              <a:buFont typeface="Arial" panose="020B0604020202020204" pitchFamily="34" charset="0"/>
              <a:buNone/>
              <a:defRPr sz="2100">
                <a:latin typeface="+mj-lt"/>
              </a:defRPr>
            </a:lvl7pPr>
            <a:lvl8pPr marL="0" indent="0">
              <a:buFont typeface="Arial" panose="020B0604020202020204" pitchFamily="34" charset="0"/>
              <a:buNone/>
              <a:defRPr sz="2100">
                <a:latin typeface="+mj-lt"/>
              </a:defRPr>
            </a:lvl8pPr>
            <a:lvl9pPr marL="0" indent="0">
              <a:buFont typeface="Arial" panose="020B0604020202020204" pitchFamily="34" charset="0"/>
              <a:buNone/>
              <a:defRPr sz="2100">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594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697661"/>
            <a:ext cx="10979150"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081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4002073701"/>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41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_Inhalt_3-Bilder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Bildplatzhalter 8">
            <a:extLst>
              <a:ext uri="{FF2B5EF4-FFF2-40B4-BE49-F238E27FC236}">
                <a16:creationId xmlns:a16="http://schemas.microsoft.com/office/drawing/2014/main" id="{4B22FF54-F7B0-F9A6-7CE3-B0B528F470B9}"/>
              </a:ext>
            </a:extLst>
          </p:cNvPr>
          <p:cNvSpPr>
            <a:spLocks noGrp="1"/>
          </p:cNvSpPr>
          <p:nvPr>
            <p:ph type="pic" sz="quarter" idx="15"/>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8AEC4E21-8ADF-4650-C7D3-7CB9631941A3}"/>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9" name="Bildplatzhalter 8">
            <a:extLst>
              <a:ext uri="{FF2B5EF4-FFF2-40B4-BE49-F238E27FC236}">
                <a16:creationId xmlns:a16="http://schemas.microsoft.com/office/drawing/2014/main" id="{A8B1F49E-1005-3110-D886-389FC718940F}"/>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21" name="Textplatzhalter 44">
            <a:extLst>
              <a:ext uri="{FF2B5EF4-FFF2-40B4-BE49-F238E27FC236}">
                <a16:creationId xmlns:a16="http://schemas.microsoft.com/office/drawing/2014/main" id="{20BA4B2B-D88B-C3DE-169A-EA310C47DC2B}"/>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2" name="Textplatzhalter 44">
            <a:extLst>
              <a:ext uri="{FF2B5EF4-FFF2-40B4-BE49-F238E27FC236}">
                <a16:creationId xmlns:a16="http://schemas.microsoft.com/office/drawing/2014/main" id="{8856F42D-B468-9291-D60E-9B87D288A634}"/>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3" name="Textplatzhalter 44">
            <a:extLst>
              <a:ext uri="{FF2B5EF4-FFF2-40B4-BE49-F238E27FC236}">
                <a16:creationId xmlns:a16="http://schemas.microsoft.com/office/drawing/2014/main" id="{4A805010-9183-6CA9-5BD3-8AE73E34E47C}"/>
              </a:ext>
            </a:extLst>
          </p:cNvPr>
          <p:cNvSpPr>
            <a:spLocks noGrp="1"/>
          </p:cNvSpPr>
          <p:nvPr>
            <p:ph type="body" sz="quarter" idx="35" hasCustomPrompt="1"/>
          </p:nvPr>
        </p:nvSpPr>
        <p:spPr>
          <a:xfrm>
            <a:off x="2467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391267521"/>
      </p:ext>
    </p:extLst>
  </p:cSld>
  <p:clrMapOvr>
    <a:masterClrMapping/>
  </p:clrMapOvr>
  <p:extLst>
    <p:ext uri="{DCECCB84-F9BA-43D5-87BE-67443E8EF086}">
      <p15:sldGuideLst xmlns:p15="http://schemas.microsoft.com/office/powerpoint/2012/main">
        <p15:guide id="2" orient="horz" pos="1108" userDrawn="1">
          <p15:clr>
            <a:srgbClr val="FBAE40"/>
          </p15:clr>
        </p15:guide>
        <p15:guide id="4"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4986775"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4" cstate="print">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197869305"/>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6_Inhalt_3-Bilder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A9F03AFC-22D9-5599-C29E-FC9BFAC435EB}"/>
              </a:ext>
            </a:extLst>
          </p:cNvPr>
          <p:cNvSpPr>
            <a:spLocks noGrp="1"/>
          </p:cNvSpPr>
          <p:nvPr>
            <p:ph type="dt" sz="half" idx="10"/>
          </p:nvPr>
        </p:nvSpPr>
        <p:spPr/>
        <p:txBody>
          <a:bodyPr/>
          <a:lstStyle/>
          <a:p>
            <a:fld id="{8B15DE82-5151-406C-8B7C-88CF7C09C4D5}" type="datetimeFigureOut">
              <a:rPr lang="de-CH" smtClean="0"/>
              <a:t>01.03.2024</a:t>
            </a:fld>
            <a:endParaRPr lang="de-CH"/>
          </a:p>
        </p:txBody>
      </p:sp>
      <p:sp>
        <p:nvSpPr>
          <p:cNvPr id="5" name="Fußzeilenplatzhalter 4">
            <a:extLst>
              <a:ext uri="{FF2B5EF4-FFF2-40B4-BE49-F238E27FC236}">
                <a16:creationId xmlns:a16="http://schemas.microsoft.com/office/drawing/2014/main" id="{AAC25C89-EE7B-A4CB-AFDC-24BB2465CD0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0D96690-9D72-BF70-6C74-B1EDF9551FD1}"/>
              </a:ext>
            </a:extLst>
          </p:cNvPr>
          <p:cNvSpPr>
            <a:spLocks noGrp="1"/>
          </p:cNvSpPr>
          <p:nvPr>
            <p:ph type="sldNum" sz="quarter" idx="12"/>
          </p:nvPr>
        </p:nvSpPr>
        <p:spPr/>
        <p:txBody>
          <a:bodyPr/>
          <a:lstStyle/>
          <a:p>
            <a:fld id="{C5328619-05AF-4BF1-B452-9B5E471B5B92}" type="slidenum">
              <a:rPr lang="de-CH" smtClean="0"/>
              <a:t>‹#›</a:t>
            </a:fld>
            <a:endParaRPr lang="de-CH"/>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2" name="Bildplatzhalter 8">
            <a:extLst>
              <a:ext uri="{FF2B5EF4-FFF2-40B4-BE49-F238E27FC236}">
                <a16:creationId xmlns:a16="http://schemas.microsoft.com/office/drawing/2014/main" id="{64B33AA7-8A34-846B-DB63-4688A30F7117}"/>
              </a:ext>
            </a:extLst>
          </p:cNvPr>
          <p:cNvSpPr>
            <a:spLocks noGrp="1"/>
          </p:cNvSpPr>
          <p:nvPr>
            <p:ph type="pic" sz="quarter" idx="18"/>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FA876432-2A37-2A52-3F7D-FDF98D624CF5}"/>
              </a:ext>
            </a:extLst>
          </p:cNvPr>
          <p:cNvSpPr>
            <a:spLocks noGrp="1"/>
          </p:cNvSpPr>
          <p:nvPr>
            <p:ph type="pic" sz="quarter" idx="19"/>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5" name="Bildplatzhalter 8">
            <a:extLst>
              <a:ext uri="{FF2B5EF4-FFF2-40B4-BE49-F238E27FC236}">
                <a16:creationId xmlns:a16="http://schemas.microsoft.com/office/drawing/2014/main" id="{9AF95866-24BE-AF60-9B22-14C251C1A2D3}"/>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45" name="Textplatzhalter 44">
            <a:extLst>
              <a:ext uri="{FF2B5EF4-FFF2-40B4-BE49-F238E27FC236}">
                <a16:creationId xmlns:a16="http://schemas.microsoft.com/office/drawing/2014/main" id="{9B90F785-AC61-710E-017F-27B1EF0C1A76}"/>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6" name="Textplatzhalter 44">
            <a:extLst>
              <a:ext uri="{FF2B5EF4-FFF2-40B4-BE49-F238E27FC236}">
                <a16:creationId xmlns:a16="http://schemas.microsoft.com/office/drawing/2014/main" id="{8B511ABD-6B53-9950-F08A-DEC8CE93F10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8" name="Textplatzhalter 44">
            <a:extLst>
              <a:ext uri="{FF2B5EF4-FFF2-40B4-BE49-F238E27FC236}">
                <a16:creationId xmlns:a16="http://schemas.microsoft.com/office/drawing/2014/main" id="{88E7C613-A4FF-BF75-D6AC-25BE9F56DAC7}"/>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23908464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7AD178-C050-1077-829C-8C2C2AB520B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1075194" y="5994264"/>
            <a:ext cx="874800" cy="654097"/>
          </a:xfrm>
          <a:prstGeom prst="rect">
            <a:avLst/>
          </a:prstGeom>
        </p:spPr>
      </p:pic>
      <p:sp>
        <p:nvSpPr>
          <p:cNvPr id="2" name="Titelplatzhalter 1">
            <a:extLst>
              <a:ext uri="{FF2B5EF4-FFF2-40B4-BE49-F238E27FC236}">
                <a16:creationId xmlns:a16="http://schemas.microsoft.com/office/drawing/2014/main" id="{976D282D-4131-96A8-2C3E-E3D388366516}"/>
              </a:ext>
            </a:extLst>
          </p:cNvPr>
          <p:cNvSpPr>
            <a:spLocks noGrp="1"/>
          </p:cNvSpPr>
          <p:nvPr>
            <p:ph type="title"/>
          </p:nvPr>
        </p:nvSpPr>
        <p:spPr>
          <a:xfrm>
            <a:off x="606425" y="759222"/>
            <a:ext cx="10979150" cy="672732"/>
          </a:xfrm>
          <a:prstGeom prst="rect">
            <a:avLst/>
          </a:prstGeom>
        </p:spPr>
        <p:txBody>
          <a:bodyPr vert="horz" lIns="0" tIns="9000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A7909801-75EF-7F23-AEB5-9D8654847A3C}"/>
              </a:ext>
            </a:extLst>
          </p:cNvPr>
          <p:cNvSpPr>
            <a:spLocks noGrp="1"/>
          </p:cNvSpPr>
          <p:nvPr>
            <p:ph type="body" idx="1"/>
          </p:nvPr>
        </p:nvSpPr>
        <p:spPr>
          <a:xfrm>
            <a:off x="606425" y="2193924"/>
            <a:ext cx="1097915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4" name="Datumsplatzhalter 3">
            <a:extLst>
              <a:ext uri="{FF2B5EF4-FFF2-40B4-BE49-F238E27FC236}">
                <a16:creationId xmlns:a16="http://schemas.microsoft.com/office/drawing/2014/main" id="{1F1BC8DF-C2FC-8E67-A104-B61FCE8E6BE7}"/>
              </a:ext>
            </a:extLst>
          </p:cNvPr>
          <p:cNvSpPr>
            <a:spLocks noGrp="1"/>
          </p:cNvSpPr>
          <p:nvPr>
            <p:ph type="dt" sz="half" idx="2"/>
          </p:nvPr>
        </p:nvSpPr>
        <p:spPr>
          <a:xfrm>
            <a:off x="606425" y="7307232"/>
            <a:ext cx="2743200" cy="365125"/>
          </a:xfrm>
          <a:prstGeom prst="rect">
            <a:avLst/>
          </a:prstGeom>
        </p:spPr>
        <p:txBody>
          <a:bodyPr vert="horz" lIns="0" tIns="0" rIns="0" bIns="0" rtlCol="0" anchor="t" anchorCtr="0"/>
          <a:lstStyle>
            <a:lvl1pPr algn="l">
              <a:defRPr sz="100">
                <a:solidFill>
                  <a:schemeClr val="accent6"/>
                </a:solidFill>
              </a:defRPr>
            </a:lvl1pPr>
          </a:lstStyle>
          <a:p>
            <a:fld id="{8B15DE82-5151-406C-8B7C-88CF7C09C4D5}" type="datetimeFigureOut">
              <a:rPr lang="de-CH" smtClean="0"/>
              <a:pPr/>
              <a:t>01.03.2024</a:t>
            </a:fld>
            <a:endParaRPr lang="de-CH"/>
          </a:p>
        </p:txBody>
      </p:sp>
      <p:sp>
        <p:nvSpPr>
          <p:cNvPr id="5" name="Fußzeilenplatzhalter 4">
            <a:extLst>
              <a:ext uri="{FF2B5EF4-FFF2-40B4-BE49-F238E27FC236}">
                <a16:creationId xmlns:a16="http://schemas.microsoft.com/office/drawing/2014/main" id="{9A942737-1E8E-491A-201C-6FEE6E757A89}"/>
              </a:ext>
            </a:extLst>
          </p:cNvPr>
          <p:cNvSpPr>
            <a:spLocks noGrp="1"/>
          </p:cNvSpPr>
          <p:nvPr>
            <p:ph type="ftr" sz="quarter" idx="3"/>
          </p:nvPr>
        </p:nvSpPr>
        <p:spPr>
          <a:xfrm>
            <a:off x="4038600" y="7307232"/>
            <a:ext cx="4114800" cy="365125"/>
          </a:xfrm>
          <a:prstGeom prst="rect">
            <a:avLst/>
          </a:prstGeom>
        </p:spPr>
        <p:txBody>
          <a:bodyPr vert="horz" lIns="0" tIns="0" rIns="0" bIns="0" rtlCol="0" anchor="t" anchorCtr="0"/>
          <a:lstStyle>
            <a:lvl1pPr algn="ctr">
              <a:defRPr sz="100">
                <a:solidFill>
                  <a:schemeClr val="accent6"/>
                </a:solidFill>
              </a:defRPr>
            </a:lvl1pPr>
          </a:lstStyle>
          <a:p>
            <a:endParaRPr lang="de-CH"/>
          </a:p>
        </p:txBody>
      </p:sp>
      <p:sp>
        <p:nvSpPr>
          <p:cNvPr id="6" name="Foliennummernplatzhalter 5">
            <a:extLst>
              <a:ext uri="{FF2B5EF4-FFF2-40B4-BE49-F238E27FC236}">
                <a16:creationId xmlns:a16="http://schemas.microsoft.com/office/drawing/2014/main" id="{F906BBF5-F8BE-EE12-0A6E-7466ED1D7C83}"/>
              </a:ext>
            </a:extLst>
          </p:cNvPr>
          <p:cNvSpPr>
            <a:spLocks noGrp="1"/>
          </p:cNvSpPr>
          <p:nvPr>
            <p:ph type="sldNum" sz="quarter" idx="4"/>
          </p:nvPr>
        </p:nvSpPr>
        <p:spPr>
          <a:xfrm>
            <a:off x="8842375" y="7307232"/>
            <a:ext cx="2743200" cy="365125"/>
          </a:xfrm>
          <a:prstGeom prst="rect">
            <a:avLst/>
          </a:prstGeom>
        </p:spPr>
        <p:txBody>
          <a:bodyPr vert="horz" lIns="0" tIns="0" rIns="0" bIns="0" rtlCol="0" anchor="t" anchorCtr="0"/>
          <a:lstStyle>
            <a:lvl1pPr algn="r">
              <a:defRPr sz="100">
                <a:solidFill>
                  <a:schemeClr val="accent6"/>
                </a:solidFill>
              </a:defRPr>
            </a:lvl1pPr>
          </a:lstStyle>
          <a:p>
            <a:fld id="{C5328619-05AF-4BF1-B452-9B5E471B5B92}" type="slidenum">
              <a:rPr lang="de-CH" smtClean="0"/>
              <a:pPr/>
              <a:t>‹#›</a:t>
            </a:fld>
            <a:endParaRPr lang="de-CH"/>
          </a:p>
        </p:txBody>
      </p:sp>
    </p:spTree>
    <p:extLst>
      <p:ext uri="{BB962C8B-B14F-4D97-AF65-F5344CB8AC3E}">
        <p14:creationId xmlns:p14="http://schemas.microsoft.com/office/powerpoint/2010/main" val="92292726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2" r:id="rId4"/>
    <p:sldLayoutId id="2147483650" r:id="rId5"/>
    <p:sldLayoutId id="2147483654" r:id="rId6"/>
    <p:sldLayoutId id="2147483664" r:id="rId7"/>
    <p:sldLayoutId id="2147483655" r:id="rId8"/>
    <p:sldLayoutId id="214748366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2" userDrawn="1">
          <p15:clr>
            <a:srgbClr val="F26B43"/>
          </p15:clr>
        </p15:guide>
        <p15:guide id="3" pos="72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hyperlink" Target="mailto:diana.marti@birdlife.ch" TargetMode="External"/><Relationship Id="rId3" Type="http://schemas.openxmlformats.org/officeDocument/2006/relationships/hyperlink" Target="https://www.birdlife.ch/de/content/infos-fuer-sektionen" TargetMode="External"/><Relationship Id="rId7" Type="http://schemas.openxmlformats.org/officeDocument/2006/relationships/hyperlink" Target="mailto:barbara.sanli@birdlife.ch"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mailto:nathaly.brupbacher@birdlife.ch" TargetMode="External"/><Relationship Id="rId5" Type="http://schemas.openxmlformats.org/officeDocument/2006/relationships/image" Target="../media/image33.png"/><Relationship Id="rId10" Type="http://schemas.openxmlformats.org/officeDocument/2006/relationships/hyperlink" Target="mailto:kampagne@birdlife.ch" TargetMode="External"/><Relationship Id="rId4" Type="http://schemas.openxmlformats.org/officeDocument/2006/relationships/image" Target="../media/image32.png"/><Relationship Id="rId9" Type="http://schemas.openxmlformats.org/officeDocument/2006/relationships/hyperlink" Target="mailto:martin.schuck@birdlife.ch"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www.lebensnetz-schweiz.c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8">
            <a:extLst>
              <a:ext uri="{FF2B5EF4-FFF2-40B4-BE49-F238E27FC236}">
                <a16:creationId xmlns:a16="http://schemas.microsoft.com/office/drawing/2014/main" id="{EF14E59D-9EF0-1B14-F42F-5CF073B82294}"/>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9305" b="6108"/>
          <a:stretch/>
        </p:blipFill>
        <p:spPr>
          <a:xfrm>
            <a:off x="20" y="10"/>
            <a:ext cx="12191980" cy="6857990"/>
          </a:xfrm>
          <a:noFill/>
        </p:spPr>
      </p:pic>
      <p:sp>
        <p:nvSpPr>
          <p:cNvPr id="4" name="Titel 3">
            <a:extLst>
              <a:ext uri="{FF2B5EF4-FFF2-40B4-BE49-F238E27FC236}">
                <a16:creationId xmlns:a16="http://schemas.microsoft.com/office/drawing/2014/main" id="{BF2ACF36-1859-0330-9431-645D9DCC0E16}"/>
              </a:ext>
            </a:extLst>
          </p:cNvPr>
          <p:cNvSpPr>
            <a:spLocks noGrp="1"/>
          </p:cNvSpPr>
          <p:nvPr>
            <p:ph type="ctrTitle"/>
          </p:nvPr>
        </p:nvSpPr>
        <p:spPr>
          <a:xfrm>
            <a:off x="606425" y="565610"/>
            <a:ext cx="10979150" cy="789447"/>
          </a:xfrm>
        </p:spPr>
        <p:txBody>
          <a:bodyPr anchor="t">
            <a:normAutofit/>
          </a:bodyPr>
          <a:lstStyle/>
          <a:p>
            <a:r>
              <a:rPr lang="de-DE" dirty="0">
                <a:latin typeface="+mj-lt"/>
              </a:rPr>
              <a:t>Aktuelles von BirdLife Schweiz</a:t>
            </a:r>
            <a:endParaRPr lang="de-CH" dirty="0">
              <a:latin typeface="+mj-lt"/>
            </a:endParaRPr>
          </a:p>
        </p:txBody>
      </p:sp>
      <p:sp>
        <p:nvSpPr>
          <p:cNvPr id="15" name="Date Placeholder 3">
            <a:extLst>
              <a:ext uri="{FF2B5EF4-FFF2-40B4-BE49-F238E27FC236}">
                <a16:creationId xmlns:a16="http://schemas.microsoft.com/office/drawing/2014/main" id="{A4D43FD2-BC89-7D0B-C107-CDA641377E5D}"/>
              </a:ext>
            </a:extLst>
          </p:cNvPr>
          <p:cNvSpPr>
            <a:spLocks noGrp="1"/>
          </p:cNvSpPr>
          <p:nvPr>
            <p:ph type="dt" sz="half" idx="16"/>
          </p:nvPr>
        </p:nvSpPr>
        <p:spPr>
          <a:xfrm>
            <a:off x="606425" y="5950413"/>
            <a:ext cx="2743200" cy="365125"/>
          </a:xfrm>
        </p:spPr>
        <p:txBody>
          <a:bodyPr/>
          <a:lstStyle/>
          <a:p>
            <a:pPr>
              <a:spcAft>
                <a:spcPts val="600"/>
              </a:spcAft>
            </a:pPr>
            <a:fld id="{A3202045-E97F-4D2B-8AE6-D39B7D73F5B2}" type="datetime1">
              <a:rPr lang="de-CH" smtClean="0"/>
              <a:pPr>
                <a:spcAft>
                  <a:spcPts val="600"/>
                </a:spcAft>
              </a:pPr>
              <a:t>01.03.2024</a:t>
            </a:fld>
            <a:endParaRPr lang="de-CH"/>
          </a:p>
        </p:txBody>
      </p:sp>
      <p:sp>
        <p:nvSpPr>
          <p:cNvPr id="7" name="Textplatzhalter 6">
            <a:extLst>
              <a:ext uri="{FF2B5EF4-FFF2-40B4-BE49-F238E27FC236}">
                <a16:creationId xmlns:a16="http://schemas.microsoft.com/office/drawing/2014/main" id="{75D5A1EA-49DC-0F0B-3875-58E86A52DB30}"/>
              </a:ext>
            </a:extLst>
          </p:cNvPr>
          <p:cNvSpPr>
            <a:spLocks noGrp="1"/>
          </p:cNvSpPr>
          <p:nvPr>
            <p:ph type="body" sz="quarter" idx="19"/>
          </p:nvPr>
        </p:nvSpPr>
        <p:spPr>
          <a:xfrm>
            <a:off x="661837" y="4422390"/>
            <a:ext cx="5375575" cy="789447"/>
          </a:xfrm>
        </p:spPr>
        <p:txBody>
          <a:bodyPr>
            <a:normAutofit/>
          </a:bodyPr>
          <a:lstStyle/>
          <a:p>
            <a:pPr>
              <a:spcAft>
                <a:spcPts val="600"/>
              </a:spcAft>
            </a:pPr>
            <a:r>
              <a:rPr lang="de-DE" dirty="0"/>
              <a:t>Frühjahr 2024</a:t>
            </a:r>
            <a:endParaRPr lang="de-CH" dirty="0"/>
          </a:p>
        </p:txBody>
      </p:sp>
      <p:sp>
        <p:nvSpPr>
          <p:cNvPr id="17" name="Text Placeholder 5">
            <a:extLst>
              <a:ext uri="{FF2B5EF4-FFF2-40B4-BE49-F238E27FC236}">
                <a16:creationId xmlns:a16="http://schemas.microsoft.com/office/drawing/2014/main" id="{BE9F0C79-02E8-0CB3-A139-4E5F56DF5A82}"/>
              </a:ext>
            </a:extLst>
          </p:cNvPr>
          <p:cNvSpPr>
            <a:spLocks noGrp="1"/>
          </p:cNvSpPr>
          <p:nvPr>
            <p:ph type="body" sz="quarter" idx="20"/>
          </p:nvPr>
        </p:nvSpPr>
        <p:spPr>
          <a:xfrm>
            <a:off x="10302000" y="5673600"/>
            <a:ext cx="1890000" cy="1184400"/>
          </a:xfrm>
        </p:spPr>
        <p:txBody>
          <a:bodyPr/>
          <a:lstStyle/>
          <a:p>
            <a:endParaRPr lang="en-US"/>
          </a:p>
        </p:txBody>
      </p:sp>
      <p:sp>
        <p:nvSpPr>
          <p:cNvPr id="19" name="Text Placeholder 6">
            <a:extLst>
              <a:ext uri="{FF2B5EF4-FFF2-40B4-BE49-F238E27FC236}">
                <a16:creationId xmlns:a16="http://schemas.microsoft.com/office/drawing/2014/main" id="{214D7E90-C586-60C7-423D-C27F2101FA1C}"/>
              </a:ext>
            </a:extLst>
          </p:cNvPr>
          <p:cNvSpPr>
            <a:spLocks noGrp="1"/>
          </p:cNvSpPr>
          <p:nvPr>
            <p:ph type="body" sz="quarter" idx="21"/>
          </p:nvPr>
        </p:nvSpPr>
        <p:spPr>
          <a:xfrm>
            <a:off x="11075229" y="5994263"/>
            <a:ext cx="874800" cy="655200"/>
          </a:xfrm>
        </p:spPr>
        <p:txBody>
          <a:bodyPr/>
          <a:lstStyle/>
          <a:p>
            <a:endParaRPr lang="en-US"/>
          </a:p>
        </p:txBody>
      </p:sp>
    </p:spTree>
    <p:extLst>
      <p:ext uri="{BB962C8B-B14F-4D97-AF65-F5344CB8AC3E}">
        <p14:creationId xmlns:p14="http://schemas.microsoft.com/office/powerpoint/2010/main" val="3299270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51952-5798-352B-850B-43D656F74B27}"/>
              </a:ext>
            </a:extLst>
          </p:cNvPr>
          <p:cNvSpPr>
            <a:spLocks noGrp="1"/>
          </p:cNvSpPr>
          <p:nvPr>
            <p:ph type="title"/>
          </p:nvPr>
        </p:nvSpPr>
        <p:spPr>
          <a:xfrm>
            <a:off x="606425" y="759222"/>
            <a:ext cx="10979150" cy="672732"/>
          </a:xfrm>
        </p:spPr>
        <p:txBody>
          <a:bodyPr anchor="t">
            <a:normAutofit/>
          </a:bodyPr>
          <a:lstStyle/>
          <a:p>
            <a:r>
              <a:rPr lang="de-CH" dirty="0"/>
              <a:t>Erneuerbare Energien</a:t>
            </a:r>
          </a:p>
        </p:txBody>
      </p:sp>
      <p:sp>
        <p:nvSpPr>
          <p:cNvPr id="3" name="Inhaltsplatzhalter 2">
            <a:extLst>
              <a:ext uri="{FF2B5EF4-FFF2-40B4-BE49-F238E27FC236}">
                <a16:creationId xmlns:a16="http://schemas.microsoft.com/office/drawing/2014/main" id="{3DF137BC-714F-6B60-06B6-3C4BCDD91FD8}"/>
              </a:ext>
            </a:extLst>
          </p:cNvPr>
          <p:cNvSpPr>
            <a:spLocks noGrp="1"/>
          </p:cNvSpPr>
          <p:nvPr>
            <p:ph idx="1"/>
          </p:nvPr>
        </p:nvSpPr>
        <p:spPr>
          <a:xfrm>
            <a:off x="6598800" y="1758950"/>
            <a:ext cx="5251824" cy="4824519"/>
          </a:xfrm>
        </p:spPr>
        <p:txBody>
          <a:bodyPr>
            <a:normAutofit fontScale="92500" lnSpcReduction="10000"/>
          </a:bodyPr>
          <a:lstStyle/>
          <a:p>
            <a:pPr lvl="1">
              <a:lnSpc>
                <a:spcPct val="97000"/>
              </a:lnSpc>
            </a:pPr>
            <a:r>
              <a:rPr lang="de-CH" sz="2000" b="1" dirty="0">
                <a:latin typeface="+mn-lt"/>
              </a:rPr>
              <a:t>Angriffe auf die Natur im Bereich der Erneuerbaren Energien konnten abgemildert werden!</a:t>
            </a:r>
          </a:p>
          <a:p>
            <a:pPr lvl="1">
              <a:lnSpc>
                <a:spcPct val="97000"/>
              </a:lnSpc>
            </a:pPr>
            <a:endParaRPr lang="de-CH" sz="2000" dirty="0">
              <a:latin typeface="+mn-lt"/>
            </a:endParaRPr>
          </a:p>
          <a:p>
            <a:pPr marL="552450" indent="-552450">
              <a:lnSpc>
                <a:spcPct val="97000"/>
              </a:lnSpc>
              <a:spcBef>
                <a:spcPts val="110"/>
              </a:spcBef>
              <a:buFont typeface="+mj-lt"/>
              <a:buAutoNum type="arabicPeriod"/>
            </a:pPr>
            <a:r>
              <a:rPr lang="de-CH" sz="2000" dirty="0"/>
              <a:t>«Solar-Express»</a:t>
            </a:r>
          </a:p>
          <a:p>
            <a:pPr marL="552450" indent="-552450">
              <a:lnSpc>
                <a:spcPct val="97000"/>
              </a:lnSpc>
              <a:spcBef>
                <a:spcPts val="110"/>
              </a:spcBef>
              <a:buFont typeface="+mj-lt"/>
              <a:buAutoNum type="arabicPeriod"/>
            </a:pPr>
            <a:endParaRPr lang="de-CH" sz="2000" dirty="0"/>
          </a:p>
          <a:p>
            <a:pPr marL="527050" indent="-514350">
              <a:lnSpc>
                <a:spcPct val="97000"/>
              </a:lnSpc>
              <a:spcBef>
                <a:spcPts val="110"/>
              </a:spcBef>
              <a:buFont typeface="+mj-lt"/>
              <a:buAutoNum type="arabicPeriod"/>
            </a:pPr>
            <a:r>
              <a:rPr lang="de-CH" sz="2000" dirty="0"/>
              <a:t>«Mantelerlass»: Ursprünglich durch Ständerat sehr massive Schwächung der Naturschutzgesetzgebung vorgeschlagen. Dann einige Verbesserungen erreicht. </a:t>
            </a:r>
          </a:p>
          <a:p>
            <a:pPr marL="527050" indent="-514350">
              <a:lnSpc>
                <a:spcPct val="97000"/>
              </a:lnSpc>
              <a:spcBef>
                <a:spcPts val="110"/>
              </a:spcBef>
              <a:buFont typeface="+mj-lt"/>
              <a:buAutoNum type="arabicPeriod"/>
            </a:pPr>
            <a:endParaRPr lang="de-CH" sz="2000" dirty="0"/>
          </a:p>
          <a:p>
            <a:pPr marL="527050" indent="-514350">
              <a:lnSpc>
                <a:spcPct val="97000"/>
              </a:lnSpc>
              <a:spcBef>
                <a:spcPts val="110"/>
              </a:spcBef>
              <a:buFont typeface="+mj-lt"/>
              <a:buAutoNum type="arabicPeriod"/>
            </a:pPr>
            <a:r>
              <a:rPr lang="de-CH" sz="2000" dirty="0"/>
              <a:t>«Wind-Express»</a:t>
            </a:r>
          </a:p>
          <a:p>
            <a:pPr marL="527050" indent="-514350">
              <a:lnSpc>
                <a:spcPct val="97000"/>
              </a:lnSpc>
              <a:spcBef>
                <a:spcPts val="110"/>
              </a:spcBef>
              <a:buFont typeface="+mj-lt"/>
              <a:buAutoNum type="arabicPeriod"/>
            </a:pPr>
            <a:endParaRPr lang="de-CH" sz="2000" dirty="0"/>
          </a:p>
          <a:p>
            <a:pPr marL="527050" indent="-514350">
              <a:lnSpc>
                <a:spcPct val="97000"/>
              </a:lnSpc>
              <a:spcBef>
                <a:spcPts val="110"/>
              </a:spcBef>
              <a:buFont typeface="+mj-lt"/>
              <a:buAutoNum type="arabicPeriod"/>
            </a:pPr>
            <a:r>
              <a:rPr lang="de-CH" sz="2000" dirty="0"/>
              <a:t>In Wintersession 2023 Beschleunigungsvorlage. Jetzt vorübergehend sistiert.</a:t>
            </a:r>
          </a:p>
        </p:txBody>
      </p:sp>
      <p:sp>
        <p:nvSpPr>
          <p:cNvPr id="4" name="Textplatzhalter 3">
            <a:extLst>
              <a:ext uri="{FF2B5EF4-FFF2-40B4-BE49-F238E27FC236}">
                <a16:creationId xmlns:a16="http://schemas.microsoft.com/office/drawing/2014/main" id="{8EA3C705-B658-CF36-F510-44EB12851934}"/>
              </a:ext>
            </a:extLst>
          </p:cNvPr>
          <p:cNvSpPr>
            <a:spLocks noGrp="1"/>
          </p:cNvSpPr>
          <p:nvPr>
            <p:ph type="body" sz="quarter" idx="13"/>
          </p:nvPr>
        </p:nvSpPr>
        <p:spPr>
          <a:xfrm>
            <a:off x="606425" y="-1"/>
            <a:ext cx="10979150" cy="759223"/>
          </a:xfrm>
        </p:spPr>
        <p:txBody>
          <a:bodyPr anchor="b">
            <a:normAutofit/>
          </a:bodyPr>
          <a:lstStyle/>
          <a:p>
            <a:pPr>
              <a:spcAft>
                <a:spcPts val="600"/>
              </a:spcAft>
            </a:pPr>
            <a:r>
              <a:rPr lang="de-DE" dirty="0"/>
              <a:t>Projekte Schweiz</a:t>
            </a:r>
          </a:p>
        </p:txBody>
      </p:sp>
      <p:pic>
        <p:nvPicPr>
          <p:cNvPr id="5" name="Grafik 10">
            <a:extLst>
              <a:ext uri="{FF2B5EF4-FFF2-40B4-BE49-F238E27FC236}">
                <a16:creationId xmlns:a16="http://schemas.microsoft.com/office/drawing/2014/main" id="{CE249C37-DAA9-13DC-52A1-E0221832E98C}"/>
              </a:ext>
            </a:extLst>
          </p:cNvPr>
          <p:cNvPicPr>
            <a:picLocks noChangeAspect="1"/>
          </p:cNvPicPr>
          <p:nvPr/>
        </p:nvPicPr>
        <p:blipFill rotWithShape="1">
          <a:blip r:embed="rId3">
            <a:extLst>
              <a:ext uri="{28A0092B-C50C-407E-A947-70E740481C1C}">
                <a14:useLocalDpi xmlns:a14="http://schemas.microsoft.com/office/drawing/2010/main"/>
              </a:ext>
            </a:extLst>
          </a:blip>
          <a:srcRect l="1255"/>
          <a:stretch/>
        </p:blipFill>
        <p:spPr>
          <a:xfrm>
            <a:off x="-2" y="1758950"/>
            <a:ext cx="6012000" cy="5099050"/>
          </a:xfrm>
          <a:prstGeom prst="rect">
            <a:avLst/>
          </a:prstGeom>
          <a:noFill/>
        </p:spPr>
      </p:pic>
    </p:spTree>
    <p:extLst>
      <p:ext uri="{BB962C8B-B14F-4D97-AF65-F5344CB8AC3E}">
        <p14:creationId xmlns:p14="http://schemas.microsoft.com/office/powerpoint/2010/main" val="1827102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51952-5798-352B-850B-43D656F74B27}"/>
              </a:ext>
            </a:extLst>
          </p:cNvPr>
          <p:cNvSpPr>
            <a:spLocks noGrp="1"/>
          </p:cNvSpPr>
          <p:nvPr>
            <p:ph type="title"/>
          </p:nvPr>
        </p:nvSpPr>
        <p:spPr>
          <a:xfrm>
            <a:off x="606425" y="759222"/>
            <a:ext cx="5405576" cy="672732"/>
          </a:xfrm>
        </p:spPr>
        <p:txBody>
          <a:bodyPr anchor="t">
            <a:noAutofit/>
          </a:bodyPr>
          <a:lstStyle/>
          <a:p>
            <a:r>
              <a:rPr lang="de-CH" dirty="0"/>
              <a:t>Stromgesetz (Mantelerlass)</a:t>
            </a:r>
          </a:p>
        </p:txBody>
      </p:sp>
      <p:sp>
        <p:nvSpPr>
          <p:cNvPr id="3" name="Inhaltsplatzhalter 2">
            <a:extLst>
              <a:ext uri="{FF2B5EF4-FFF2-40B4-BE49-F238E27FC236}">
                <a16:creationId xmlns:a16="http://schemas.microsoft.com/office/drawing/2014/main" id="{3DF137BC-714F-6B60-06B6-3C4BCDD91FD8}"/>
              </a:ext>
            </a:extLst>
          </p:cNvPr>
          <p:cNvSpPr>
            <a:spLocks noGrp="1"/>
          </p:cNvSpPr>
          <p:nvPr>
            <p:ph idx="1"/>
          </p:nvPr>
        </p:nvSpPr>
        <p:spPr>
          <a:xfrm>
            <a:off x="606424" y="2443397"/>
            <a:ext cx="5331605" cy="4414603"/>
          </a:xfrm>
        </p:spPr>
        <p:txBody>
          <a:bodyPr>
            <a:noAutofit/>
          </a:bodyPr>
          <a:lstStyle/>
          <a:p>
            <a:pPr marL="342900" lvl="1" indent="-342900">
              <a:spcAft>
                <a:spcPts val="600"/>
              </a:spcAft>
              <a:buFont typeface="Arial" panose="020B0604020202020204" pitchFamily="34" charset="0"/>
              <a:buChar char="•"/>
            </a:pPr>
            <a:r>
              <a:rPr lang="de-CH" sz="1900" dirty="0">
                <a:latin typeface="+mn-lt"/>
              </a:rPr>
              <a:t>Referendum ist zustande gekommen.</a:t>
            </a:r>
          </a:p>
          <a:p>
            <a:pPr marL="342900" lvl="1" indent="-342900">
              <a:spcAft>
                <a:spcPts val="600"/>
              </a:spcAft>
              <a:buFont typeface="Arial" panose="020B0604020202020204" pitchFamily="34" charset="0"/>
              <a:buChar char="•"/>
            </a:pPr>
            <a:r>
              <a:rPr lang="de-CH" sz="1900" dirty="0">
                <a:latin typeface="+mn-lt"/>
              </a:rPr>
              <a:t>BirdLife trägt das Stromgesetz mit einer Ja-Parole mit, aber ohne Kampagne.</a:t>
            </a:r>
          </a:p>
          <a:p>
            <a:pPr marL="342900" lvl="1" indent="-342900">
              <a:spcAft>
                <a:spcPts val="600"/>
              </a:spcAft>
              <a:buFont typeface="Arial" panose="020B0604020202020204" pitchFamily="34" charset="0"/>
              <a:buChar char="•"/>
            </a:pPr>
            <a:r>
              <a:rPr lang="de-CH" sz="1900" dirty="0">
                <a:latin typeface="+mn-lt"/>
              </a:rPr>
              <a:t>BirdLife wird die im Parlament gemachten Versprechen einfordern.</a:t>
            </a:r>
          </a:p>
          <a:p>
            <a:pPr marL="342900" lvl="1" indent="-342900">
              <a:spcAft>
                <a:spcPts val="600"/>
              </a:spcAft>
              <a:buFont typeface="Arial" panose="020B0604020202020204" pitchFamily="34" charset="0"/>
              <a:buChar char="•"/>
            </a:pPr>
            <a:r>
              <a:rPr lang="de-CH" sz="1900" dirty="0">
                <a:latin typeface="+mn-lt"/>
              </a:rPr>
              <a:t>Bitte beteiligt Euch an Vernehmlassung zur Verordnung vom 21.02. bis 28.05.</a:t>
            </a:r>
          </a:p>
          <a:p>
            <a:pPr marL="342900" lvl="1" indent="-342900">
              <a:spcAft>
                <a:spcPts val="600"/>
              </a:spcAft>
              <a:buFont typeface="Arial" panose="020B0604020202020204" pitchFamily="34" charset="0"/>
              <a:buChar char="•"/>
            </a:pPr>
            <a:r>
              <a:rPr lang="de-CH" sz="1900" dirty="0">
                <a:latin typeface="+mn-lt"/>
              </a:rPr>
              <a:t>Musterstellungnahme von BirdLife Schweiz </a:t>
            </a:r>
          </a:p>
        </p:txBody>
      </p:sp>
      <p:sp>
        <p:nvSpPr>
          <p:cNvPr id="4" name="Textplatzhalter 3">
            <a:extLst>
              <a:ext uri="{FF2B5EF4-FFF2-40B4-BE49-F238E27FC236}">
                <a16:creationId xmlns:a16="http://schemas.microsoft.com/office/drawing/2014/main" id="{8EA3C705-B658-CF36-F510-44EB12851934}"/>
              </a:ext>
            </a:extLst>
          </p:cNvPr>
          <p:cNvSpPr>
            <a:spLocks noGrp="1"/>
          </p:cNvSpPr>
          <p:nvPr>
            <p:ph type="body" sz="quarter" idx="13"/>
          </p:nvPr>
        </p:nvSpPr>
        <p:spPr>
          <a:xfrm>
            <a:off x="606425" y="-1"/>
            <a:ext cx="4986775" cy="759223"/>
          </a:xfrm>
        </p:spPr>
        <p:txBody>
          <a:bodyPr anchor="b">
            <a:normAutofit/>
          </a:bodyPr>
          <a:lstStyle/>
          <a:p>
            <a:pPr>
              <a:spcAft>
                <a:spcPts val="600"/>
              </a:spcAft>
            </a:pPr>
            <a:r>
              <a:rPr lang="de-DE"/>
              <a:t>Projekte Schweiz</a:t>
            </a:r>
          </a:p>
        </p:txBody>
      </p:sp>
      <p:pic>
        <p:nvPicPr>
          <p:cNvPr id="6" name="Picture 5" descr="A building with a large lawn and trees&#10;&#10;Description automatically generated with medium confidence">
            <a:extLst>
              <a:ext uri="{FF2B5EF4-FFF2-40B4-BE49-F238E27FC236}">
                <a16:creationId xmlns:a16="http://schemas.microsoft.com/office/drawing/2014/main" id="{820516DA-6CBF-64A2-6FC3-C44462C9AF7F}"/>
              </a:ext>
            </a:extLst>
          </p:cNvPr>
          <p:cNvPicPr>
            <a:picLocks noChangeAspect="1"/>
          </p:cNvPicPr>
          <p:nvPr/>
        </p:nvPicPr>
        <p:blipFill rotWithShape="1">
          <a:blip r:embed="rId3">
            <a:extLst>
              <a:ext uri="{28A0092B-C50C-407E-A947-70E740481C1C}">
                <a14:useLocalDpi xmlns:a14="http://schemas.microsoft.com/office/drawing/2010/main" val="0"/>
              </a:ext>
            </a:extLst>
          </a:blip>
          <a:srcRect l="22576" t="3" r="36003" b="-1"/>
          <a:stretch/>
        </p:blipFill>
        <p:spPr>
          <a:xfrm>
            <a:off x="6180000" y="10"/>
            <a:ext cx="6012000" cy="6857990"/>
          </a:xfrm>
          <a:prstGeom prst="rect">
            <a:avLst/>
          </a:prstGeom>
          <a:noFill/>
        </p:spPr>
      </p:pic>
      <p:sp>
        <p:nvSpPr>
          <p:cNvPr id="18" name="Text Placeholder 5">
            <a:extLst>
              <a:ext uri="{FF2B5EF4-FFF2-40B4-BE49-F238E27FC236}">
                <a16:creationId xmlns:a16="http://schemas.microsoft.com/office/drawing/2014/main" id="{01F9716B-27D9-BA7C-42CE-FC9458284482}"/>
              </a:ext>
            </a:extLst>
          </p:cNvPr>
          <p:cNvSpPr>
            <a:spLocks noGrp="1"/>
          </p:cNvSpPr>
          <p:nvPr>
            <p:ph type="body" sz="quarter" idx="20"/>
          </p:nvPr>
        </p:nvSpPr>
        <p:spPr>
          <a:xfrm>
            <a:off x="10302000" y="5673600"/>
            <a:ext cx="1890000" cy="1184400"/>
          </a:xfrm>
        </p:spPr>
        <p:txBody>
          <a:bodyPr/>
          <a:lstStyle/>
          <a:p>
            <a:endParaRPr lang="en-US" dirty="0"/>
          </a:p>
        </p:txBody>
      </p:sp>
      <p:sp>
        <p:nvSpPr>
          <p:cNvPr id="20" name="Text Placeholder 6">
            <a:extLst>
              <a:ext uri="{FF2B5EF4-FFF2-40B4-BE49-F238E27FC236}">
                <a16:creationId xmlns:a16="http://schemas.microsoft.com/office/drawing/2014/main" id="{A00ABE11-59EC-693C-AA60-290800EAB89F}"/>
              </a:ext>
            </a:extLst>
          </p:cNvPr>
          <p:cNvSpPr>
            <a:spLocks noGrp="1"/>
          </p:cNvSpPr>
          <p:nvPr>
            <p:ph type="body" sz="quarter" idx="21"/>
          </p:nvPr>
        </p:nvSpPr>
        <p:spPr>
          <a:xfrm>
            <a:off x="11075229" y="5994263"/>
            <a:ext cx="874800" cy="655200"/>
          </a:xfrm>
        </p:spPr>
        <p:txBody>
          <a:bodyPr/>
          <a:lstStyle/>
          <a:p>
            <a:endParaRPr lang="en-US"/>
          </a:p>
        </p:txBody>
      </p:sp>
    </p:spTree>
    <p:extLst>
      <p:ext uri="{BB962C8B-B14F-4D97-AF65-F5344CB8AC3E}">
        <p14:creationId xmlns:p14="http://schemas.microsoft.com/office/powerpoint/2010/main" val="2565801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field with banners&#10;&#10;Description automatically generated">
            <a:extLst>
              <a:ext uri="{FF2B5EF4-FFF2-40B4-BE49-F238E27FC236}">
                <a16:creationId xmlns:a16="http://schemas.microsoft.com/office/drawing/2014/main" id="{6A2283CC-FD83-3BEB-8B44-BC7EFCD056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174"/>
          <a:stretch/>
        </p:blipFill>
        <p:spPr>
          <a:xfrm>
            <a:off x="0" y="0"/>
            <a:ext cx="12825959" cy="7214603"/>
          </a:xfrm>
          <a:prstGeom prst="rect">
            <a:avLst/>
          </a:prstGeom>
          <a:noFill/>
        </p:spPr>
      </p:pic>
      <p:sp>
        <p:nvSpPr>
          <p:cNvPr id="2" name="Titel 1">
            <a:extLst>
              <a:ext uri="{FF2B5EF4-FFF2-40B4-BE49-F238E27FC236}">
                <a16:creationId xmlns:a16="http://schemas.microsoft.com/office/drawing/2014/main" id="{88F54918-C6AC-A052-B87E-FE4960C78345}"/>
              </a:ext>
            </a:extLst>
          </p:cNvPr>
          <p:cNvSpPr>
            <a:spLocks noGrp="1"/>
          </p:cNvSpPr>
          <p:nvPr>
            <p:ph type="ctrTitle"/>
          </p:nvPr>
        </p:nvSpPr>
        <p:spPr>
          <a:xfrm>
            <a:off x="606425" y="565610"/>
            <a:ext cx="10979150" cy="789447"/>
          </a:xfrm>
        </p:spPr>
        <p:txBody>
          <a:bodyPr anchor="t">
            <a:normAutofit/>
          </a:bodyPr>
          <a:lstStyle/>
          <a:p>
            <a:pPr algn="r"/>
            <a:r>
              <a:rPr lang="de-CH" sz="4200" dirty="0">
                <a:latin typeface="+mj-lt"/>
              </a:rPr>
              <a:t>Sensibilisierung: Ja zur Biodiversität</a:t>
            </a:r>
          </a:p>
        </p:txBody>
      </p:sp>
      <p:sp>
        <p:nvSpPr>
          <p:cNvPr id="16" name="Text Placeholder 5">
            <a:extLst>
              <a:ext uri="{FF2B5EF4-FFF2-40B4-BE49-F238E27FC236}">
                <a16:creationId xmlns:a16="http://schemas.microsoft.com/office/drawing/2014/main" id="{F2FC07D7-D20F-22C7-2B73-760999B51A2C}"/>
              </a:ext>
            </a:extLst>
          </p:cNvPr>
          <p:cNvSpPr>
            <a:spLocks noGrp="1"/>
          </p:cNvSpPr>
          <p:nvPr>
            <p:ph type="body" sz="quarter" idx="20"/>
          </p:nvPr>
        </p:nvSpPr>
        <p:spPr>
          <a:xfrm>
            <a:off x="10302000" y="5673600"/>
            <a:ext cx="1890000" cy="1184400"/>
          </a:xfrm>
        </p:spPr>
        <p:txBody>
          <a:bodyPr/>
          <a:lstStyle/>
          <a:p>
            <a:endParaRPr lang="en-US"/>
          </a:p>
        </p:txBody>
      </p:sp>
      <p:sp>
        <p:nvSpPr>
          <p:cNvPr id="18" name="Text Placeholder 6">
            <a:extLst>
              <a:ext uri="{FF2B5EF4-FFF2-40B4-BE49-F238E27FC236}">
                <a16:creationId xmlns:a16="http://schemas.microsoft.com/office/drawing/2014/main" id="{7D0ABB2B-CC7D-CD82-4206-3F2F1DF17C10}"/>
              </a:ext>
            </a:extLst>
          </p:cNvPr>
          <p:cNvSpPr>
            <a:spLocks noGrp="1"/>
          </p:cNvSpPr>
          <p:nvPr>
            <p:ph type="body" sz="quarter" idx="21"/>
          </p:nvPr>
        </p:nvSpPr>
        <p:spPr>
          <a:xfrm>
            <a:off x="11075229" y="5994263"/>
            <a:ext cx="874800" cy="655200"/>
          </a:xfrm>
        </p:spPr>
        <p:txBody>
          <a:bodyPr/>
          <a:lstStyle/>
          <a:p>
            <a:endParaRPr lang="en-US"/>
          </a:p>
        </p:txBody>
      </p:sp>
    </p:spTree>
    <p:extLst>
      <p:ext uri="{BB962C8B-B14F-4D97-AF65-F5344CB8AC3E}">
        <p14:creationId xmlns:p14="http://schemas.microsoft.com/office/powerpoint/2010/main" val="357212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8D0D93D-0628-3BDD-A1DF-6F0365D0D23F}"/>
              </a:ext>
            </a:extLst>
          </p:cNvPr>
          <p:cNvSpPr>
            <a:spLocks noGrp="1"/>
          </p:cNvSpPr>
          <p:nvPr>
            <p:ph idx="1"/>
          </p:nvPr>
        </p:nvSpPr>
        <p:spPr>
          <a:xfrm>
            <a:off x="606425" y="1842802"/>
            <a:ext cx="5404231" cy="4362386"/>
          </a:xfrm>
        </p:spPr>
        <p:txBody>
          <a:bodyPr>
            <a:normAutofit/>
          </a:bodyPr>
          <a:lstStyle/>
          <a:p>
            <a:pPr lvl="2"/>
            <a:r>
              <a:rPr lang="de-CH" dirty="0"/>
              <a:t>Neuer Auftritt Corporate Design (CD)</a:t>
            </a:r>
          </a:p>
        </p:txBody>
      </p:sp>
      <p:sp>
        <p:nvSpPr>
          <p:cNvPr id="7" name="Textplatzhalter 3">
            <a:extLst>
              <a:ext uri="{FF2B5EF4-FFF2-40B4-BE49-F238E27FC236}">
                <a16:creationId xmlns:a16="http://schemas.microsoft.com/office/drawing/2014/main" id="{5304ED11-0341-7C05-152B-8345CDD83088}"/>
              </a:ext>
            </a:extLst>
          </p:cNvPr>
          <p:cNvSpPr>
            <a:spLocks noGrp="1"/>
          </p:cNvSpPr>
          <p:nvPr>
            <p:ph type="body" sz="quarter" idx="13"/>
          </p:nvPr>
        </p:nvSpPr>
        <p:spPr>
          <a:xfrm>
            <a:off x="606425" y="14725"/>
            <a:ext cx="4986775" cy="759223"/>
          </a:xfrm>
        </p:spPr>
        <p:txBody>
          <a:bodyPr anchor="b">
            <a:normAutofit/>
          </a:bodyPr>
          <a:lstStyle/>
          <a:p>
            <a:pPr>
              <a:spcAft>
                <a:spcPts val="600"/>
              </a:spcAft>
            </a:pPr>
            <a:r>
              <a:rPr lang="de-DE" dirty="0"/>
              <a:t>Netzwerk</a:t>
            </a:r>
          </a:p>
        </p:txBody>
      </p:sp>
      <p:sp>
        <p:nvSpPr>
          <p:cNvPr id="14" name="Text Placeholder 6">
            <a:extLst>
              <a:ext uri="{FF2B5EF4-FFF2-40B4-BE49-F238E27FC236}">
                <a16:creationId xmlns:a16="http://schemas.microsoft.com/office/drawing/2014/main" id="{7E35D36C-BE79-F4C7-87A1-638A0FE939D4}"/>
              </a:ext>
            </a:extLst>
          </p:cNvPr>
          <p:cNvSpPr>
            <a:spLocks noGrp="1"/>
          </p:cNvSpPr>
          <p:nvPr>
            <p:ph type="body" sz="quarter" idx="20"/>
          </p:nvPr>
        </p:nvSpPr>
        <p:spPr>
          <a:xfrm>
            <a:off x="10302000" y="5673600"/>
            <a:ext cx="1890000" cy="1184400"/>
          </a:xfrm>
        </p:spPr>
        <p:txBody>
          <a:bodyPr/>
          <a:lstStyle/>
          <a:p>
            <a:endParaRPr lang="en-US"/>
          </a:p>
        </p:txBody>
      </p:sp>
      <p:sp>
        <p:nvSpPr>
          <p:cNvPr id="6" name="Titel 1">
            <a:extLst>
              <a:ext uri="{FF2B5EF4-FFF2-40B4-BE49-F238E27FC236}">
                <a16:creationId xmlns:a16="http://schemas.microsoft.com/office/drawing/2014/main" id="{FDE05F45-5749-E844-09DC-C77E285B6A97}"/>
              </a:ext>
            </a:extLst>
          </p:cNvPr>
          <p:cNvSpPr>
            <a:spLocks noGrp="1"/>
          </p:cNvSpPr>
          <p:nvPr>
            <p:ph type="title"/>
          </p:nvPr>
        </p:nvSpPr>
        <p:spPr>
          <a:xfrm>
            <a:off x="606425" y="759222"/>
            <a:ext cx="7525639" cy="672732"/>
          </a:xfrm>
        </p:spPr>
        <p:txBody>
          <a:bodyPr anchor="t">
            <a:normAutofit/>
          </a:bodyPr>
          <a:lstStyle/>
          <a:p>
            <a:r>
              <a:rPr lang="de-CH" dirty="0"/>
              <a:t>Geschäftsstelle &amp; Verband</a:t>
            </a:r>
          </a:p>
        </p:txBody>
      </p:sp>
      <p:sp>
        <p:nvSpPr>
          <p:cNvPr id="4" name="TextBox 3">
            <a:extLst>
              <a:ext uri="{FF2B5EF4-FFF2-40B4-BE49-F238E27FC236}">
                <a16:creationId xmlns:a16="http://schemas.microsoft.com/office/drawing/2014/main" id="{3378F38B-80DF-55C8-8718-7701270EC66E}"/>
              </a:ext>
            </a:extLst>
          </p:cNvPr>
          <p:cNvSpPr txBox="1"/>
          <p:nvPr/>
        </p:nvSpPr>
        <p:spPr>
          <a:xfrm>
            <a:off x="9454551" y="7453223"/>
            <a:ext cx="327229" cy="613978"/>
          </a:xfrm>
          <a:prstGeom prst="rect">
            <a:avLst/>
          </a:prstGeom>
          <a:solidFill>
            <a:schemeClr val="bg1">
              <a:alpha val="80000"/>
            </a:schemeClr>
          </a:solidFill>
        </p:spPr>
        <p:txBody>
          <a:bodyPr wrap="none" lIns="180000" tIns="144000" rIns="144000" bIns="144000" rtlCol="0">
            <a:spAutoFit/>
          </a:bodyPr>
          <a:lstStyle/>
          <a:p>
            <a:pPr algn="l"/>
            <a:endParaRPr lang="en-CH" sz="2100" dirty="0"/>
          </a:p>
        </p:txBody>
      </p:sp>
      <p:sp>
        <p:nvSpPr>
          <p:cNvPr id="16" name="Text Placeholder 7">
            <a:extLst>
              <a:ext uri="{FF2B5EF4-FFF2-40B4-BE49-F238E27FC236}">
                <a16:creationId xmlns:a16="http://schemas.microsoft.com/office/drawing/2014/main" id="{ACFFE346-1BFD-54DB-DF9D-6A048B847CC5}"/>
              </a:ext>
            </a:extLst>
          </p:cNvPr>
          <p:cNvSpPr>
            <a:spLocks noGrp="1"/>
          </p:cNvSpPr>
          <p:nvPr>
            <p:ph type="body" sz="quarter" idx="21"/>
          </p:nvPr>
        </p:nvSpPr>
        <p:spPr>
          <a:xfrm>
            <a:off x="11075229" y="5994263"/>
            <a:ext cx="874800" cy="655200"/>
          </a:xfrm>
        </p:spPr>
        <p:txBody>
          <a:bodyPr/>
          <a:lstStyle/>
          <a:p>
            <a:endParaRPr lang="en-US" dirty="0"/>
          </a:p>
        </p:txBody>
      </p:sp>
      <p:pic>
        <p:nvPicPr>
          <p:cNvPr id="2" name="Bildplatzhalter 24">
            <a:extLst>
              <a:ext uri="{FF2B5EF4-FFF2-40B4-BE49-F238E27FC236}">
                <a16:creationId xmlns:a16="http://schemas.microsoft.com/office/drawing/2014/main" id="{88CEB1F8-9549-36B3-812B-CCD64006459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98960" y="5128598"/>
            <a:ext cx="1552334" cy="1552334"/>
          </a:xfrm>
          <a:prstGeom prst="ellipse">
            <a:avLst/>
          </a:prstGeom>
        </p:spPr>
      </p:pic>
      <p:pic>
        <p:nvPicPr>
          <p:cNvPr id="8" name="Bildplatzhalter 24">
            <a:extLst>
              <a:ext uri="{FF2B5EF4-FFF2-40B4-BE49-F238E27FC236}">
                <a16:creationId xmlns:a16="http://schemas.microsoft.com/office/drawing/2014/main" id="{73F2F53A-B114-1D09-4844-D19EB2107AE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0012921" y="1564102"/>
            <a:ext cx="1552334" cy="1552334"/>
          </a:xfrm>
          <a:prstGeom prst="ellipse">
            <a:avLst/>
          </a:prstGeom>
        </p:spPr>
      </p:pic>
      <p:pic>
        <p:nvPicPr>
          <p:cNvPr id="10" name="Bildplatzhalter 24">
            <a:extLst>
              <a:ext uri="{FF2B5EF4-FFF2-40B4-BE49-F238E27FC236}">
                <a16:creationId xmlns:a16="http://schemas.microsoft.com/office/drawing/2014/main" id="{A9900C8D-E452-0C02-F21B-0B4F8FEAD1A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332923" y="4125014"/>
            <a:ext cx="1552334" cy="1552334"/>
          </a:xfrm>
          <a:prstGeom prst="ellipse">
            <a:avLst/>
          </a:prstGeom>
        </p:spPr>
      </p:pic>
      <p:sp>
        <p:nvSpPr>
          <p:cNvPr id="12" name="Textplatzhalter 21">
            <a:extLst>
              <a:ext uri="{FF2B5EF4-FFF2-40B4-BE49-F238E27FC236}">
                <a16:creationId xmlns:a16="http://schemas.microsoft.com/office/drawing/2014/main" id="{C2AF62BA-606F-1C3C-154D-B57E79B35B55}"/>
              </a:ext>
            </a:extLst>
          </p:cNvPr>
          <p:cNvSpPr txBox="1">
            <a:spLocks/>
          </p:cNvSpPr>
          <p:nvPr/>
        </p:nvSpPr>
        <p:spPr>
          <a:xfrm>
            <a:off x="8369811" y="4398810"/>
            <a:ext cx="1913985" cy="774571"/>
          </a:xfrm>
          <a:prstGeom prst="rect">
            <a:avLst/>
          </a:prstGeom>
        </p:spPr>
        <p:txBody>
          <a:bodyPr vert="horz" wrap="none" lIns="0" tIns="0" rIns="0" bIns="0" rtlCol="0">
            <a:sp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algn="r"/>
            <a:r>
              <a:rPr lang="de-CH" sz="2000" dirty="0"/>
              <a:t>Barbara Li Sanli</a:t>
            </a:r>
          </a:p>
          <a:p>
            <a:pPr algn="r"/>
            <a:r>
              <a:rPr lang="de-CH" sz="1400" dirty="0"/>
              <a:t>Mitarbeiterin </a:t>
            </a:r>
            <a:br>
              <a:rPr lang="de-CH" sz="1400" dirty="0"/>
            </a:br>
            <a:r>
              <a:rPr lang="de-CH" sz="1400" dirty="0"/>
              <a:t>Verbandsstärkung</a:t>
            </a:r>
          </a:p>
        </p:txBody>
      </p:sp>
      <p:sp>
        <p:nvSpPr>
          <p:cNvPr id="13" name="Textplatzhalter 21">
            <a:extLst>
              <a:ext uri="{FF2B5EF4-FFF2-40B4-BE49-F238E27FC236}">
                <a16:creationId xmlns:a16="http://schemas.microsoft.com/office/drawing/2014/main" id="{373AFA0A-1C8E-AF9F-3D41-AA7C9BE4ADF3}"/>
              </a:ext>
            </a:extLst>
          </p:cNvPr>
          <p:cNvSpPr txBox="1">
            <a:spLocks/>
          </p:cNvSpPr>
          <p:nvPr/>
        </p:nvSpPr>
        <p:spPr>
          <a:xfrm>
            <a:off x="10178702" y="2809694"/>
            <a:ext cx="1671933" cy="774571"/>
          </a:xfrm>
          <a:prstGeom prst="rect">
            <a:avLst/>
          </a:prstGeom>
        </p:spPr>
        <p:txBody>
          <a:bodyPr vert="horz" wrap="none" lIns="0" tIns="0" rIns="0" bIns="0" rtlCol="0">
            <a:sp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pPr algn="r"/>
            <a:r>
              <a:rPr lang="de-CH" sz="2000" dirty="0"/>
              <a:t>Jonas </a:t>
            </a:r>
            <a:r>
              <a:rPr lang="de-CH" sz="2000" dirty="0" err="1"/>
              <a:t>Schälle</a:t>
            </a:r>
            <a:endParaRPr lang="de-CH" sz="2000" dirty="0"/>
          </a:p>
          <a:p>
            <a:pPr algn="r"/>
            <a:r>
              <a:rPr lang="de-CH" sz="1400" dirty="0"/>
              <a:t>Projektleiter </a:t>
            </a:r>
            <a:br>
              <a:rPr lang="de-CH" sz="1400" dirty="0"/>
            </a:br>
            <a:r>
              <a:rPr lang="de-CH" sz="1400" dirty="0"/>
              <a:t>Landwirtschaft</a:t>
            </a:r>
          </a:p>
        </p:txBody>
      </p:sp>
      <p:sp>
        <p:nvSpPr>
          <p:cNvPr id="15" name="Textplatzhalter 21">
            <a:extLst>
              <a:ext uri="{FF2B5EF4-FFF2-40B4-BE49-F238E27FC236}">
                <a16:creationId xmlns:a16="http://schemas.microsoft.com/office/drawing/2014/main" id="{064E1D97-13DD-4E9A-85C5-620EDEFCA3F4}"/>
              </a:ext>
            </a:extLst>
          </p:cNvPr>
          <p:cNvSpPr txBox="1">
            <a:spLocks/>
          </p:cNvSpPr>
          <p:nvPr/>
        </p:nvSpPr>
        <p:spPr>
          <a:xfrm>
            <a:off x="7723920" y="5497356"/>
            <a:ext cx="2295500" cy="774571"/>
          </a:xfrm>
          <a:prstGeom prst="rect">
            <a:avLst/>
          </a:prstGeom>
        </p:spPr>
        <p:txBody>
          <a:bodyPr vert="horz" wrap="none" lIns="0" tIns="0" rIns="0" bIns="0" rtlCol="0">
            <a:sp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sz="2000" dirty="0"/>
              <a:t>Diana Marti</a:t>
            </a:r>
          </a:p>
          <a:p>
            <a:r>
              <a:rPr lang="de-CH" sz="1400" dirty="0"/>
              <a:t>Projektleiterin Biodiversität</a:t>
            </a:r>
            <a:br>
              <a:rPr lang="de-CH" sz="1400" dirty="0"/>
            </a:br>
            <a:r>
              <a:rPr lang="de-CH" sz="1400" dirty="0"/>
              <a:t>im Siedlungsraum</a:t>
            </a:r>
          </a:p>
        </p:txBody>
      </p:sp>
      <p:pic>
        <p:nvPicPr>
          <p:cNvPr id="5" name="Bildplatzhalter 24">
            <a:extLst>
              <a:ext uri="{FF2B5EF4-FFF2-40B4-BE49-F238E27FC236}">
                <a16:creationId xmlns:a16="http://schemas.microsoft.com/office/drawing/2014/main" id="{D4EB2E36-D318-64EF-0EC1-872797B32D5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302710" y="2835983"/>
            <a:ext cx="1552334" cy="1552334"/>
          </a:xfrm>
          <a:prstGeom prst="ellipse">
            <a:avLst/>
          </a:prstGeom>
        </p:spPr>
      </p:pic>
      <p:sp>
        <p:nvSpPr>
          <p:cNvPr id="9" name="Textplatzhalter 21">
            <a:extLst>
              <a:ext uri="{FF2B5EF4-FFF2-40B4-BE49-F238E27FC236}">
                <a16:creationId xmlns:a16="http://schemas.microsoft.com/office/drawing/2014/main" id="{BA4E7F6E-3CB1-CE4F-2021-B5B00B516831}"/>
              </a:ext>
            </a:extLst>
          </p:cNvPr>
          <p:cNvSpPr txBox="1">
            <a:spLocks/>
          </p:cNvSpPr>
          <p:nvPr/>
        </p:nvSpPr>
        <p:spPr>
          <a:xfrm>
            <a:off x="7599633" y="3350443"/>
            <a:ext cx="1978106" cy="774571"/>
          </a:xfrm>
          <a:prstGeom prst="rect">
            <a:avLst/>
          </a:prstGeom>
        </p:spPr>
        <p:txBody>
          <a:bodyPr vert="horz" wrap="none" lIns="0" tIns="0" rIns="0" bIns="0" rtlCol="0">
            <a:spAutoFit/>
          </a:bodyPr>
          <a:lstStyle>
            <a:lvl1pPr indent="0">
              <a:lnSpc>
                <a:spcPct val="107000"/>
              </a:lnSpc>
              <a:spcBef>
                <a:spcPts val="0"/>
              </a:spcBef>
              <a:buFont typeface="Arial" panose="020B0604020202020204" pitchFamily="34" charset="0"/>
              <a:buNone/>
              <a:defRPr sz="2100"/>
            </a:lvl1pPr>
            <a:lvl2pPr marL="0" indent="0">
              <a:lnSpc>
                <a:spcPct val="107000"/>
              </a:lnSpc>
              <a:spcBef>
                <a:spcPts val="0"/>
              </a:spcBef>
              <a:buFont typeface="Arial" panose="020B0604020202020204" pitchFamily="34" charset="0"/>
              <a:buNone/>
              <a:defRPr sz="2100">
                <a:latin typeface="+mj-lt"/>
              </a:defRPr>
            </a:lvl2pPr>
            <a:lvl3pPr marL="360000" lvl="2" indent="-360000">
              <a:lnSpc>
                <a:spcPct val="107000"/>
              </a:lnSpc>
              <a:spcBef>
                <a:spcPts val="1350"/>
              </a:spcBef>
              <a:buFont typeface="Arial" panose="020B0604020202020204" pitchFamily="34" charset="0"/>
              <a:buChar char="•"/>
              <a:defRPr sz="2100"/>
            </a:lvl3pPr>
            <a:lvl4pPr marL="720000" indent="-360000">
              <a:lnSpc>
                <a:spcPct val="107000"/>
              </a:lnSpc>
              <a:spcBef>
                <a:spcPts val="0"/>
              </a:spcBef>
              <a:buFont typeface="Arial" panose="020B0604020202020204" pitchFamily="34" charset="0"/>
              <a:buChar char="•"/>
              <a:defRPr sz="2100"/>
            </a:lvl4pPr>
            <a:lvl5pPr marL="360000" indent="-360000">
              <a:lnSpc>
                <a:spcPct val="107000"/>
              </a:lnSpc>
              <a:spcBef>
                <a:spcPts val="0"/>
              </a:spcBef>
              <a:buFont typeface="+mj-lt"/>
              <a:buAutoNum type="arabicPeriod"/>
              <a:defRPr sz="2100"/>
            </a:lvl5pPr>
            <a:lvl6pPr marL="360000" indent="-360000">
              <a:lnSpc>
                <a:spcPct val="107000"/>
              </a:lnSpc>
              <a:spcBef>
                <a:spcPts val="0"/>
              </a:spcBef>
              <a:buFont typeface="+mj-lt"/>
              <a:buAutoNum type="alphaLcParenR"/>
              <a:defRPr sz="2100"/>
            </a:lvl6pPr>
            <a:lvl7pPr marL="0" indent="0">
              <a:lnSpc>
                <a:spcPct val="107000"/>
              </a:lnSpc>
              <a:spcBef>
                <a:spcPts val="0"/>
              </a:spcBef>
              <a:buFont typeface="Arial" panose="020B0604020202020204" pitchFamily="34" charset="0"/>
              <a:buNone/>
              <a:defRPr sz="1200"/>
            </a:lvl7pPr>
            <a:lvl8pPr marL="0" indent="0">
              <a:lnSpc>
                <a:spcPct val="107000"/>
              </a:lnSpc>
              <a:spcBef>
                <a:spcPts val="0"/>
              </a:spcBef>
              <a:buFont typeface="Arial" panose="020B0604020202020204" pitchFamily="34" charset="0"/>
              <a:buNone/>
              <a:defRPr sz="2100"/>
            </a:lvl8pPr>
            <a:lvl9pPr marL="0" indent="0">
              <a:lnSpc>
                <a:spcPct val="107000"/>
              </a:lnSpc>
              <a:spcBef>
                <a:spcPts val="0"/>
              </a:spcBef>
              <a:buFont typeface="Arial" panose="020B0604020202020204" pitchFamily="34" charset="0"/>
              <a:buNone/>
              <a:defRPr sz="2100"/>
            </a:lvl9pPr>
          </a:lstStyle>
          <a:p>
            <a:r>
              <a:rPr lang="de-CH" sz="2000" dirty="0"/>
              <a:t>Christoph Furrer</a:t>
            </a:r>
          </a:p>
          <a:p>
            <a:r>
              <a:rPr lang="de-CH" sz="1400" dirty="0"/>
              <a:t>Leiter Abteilung</a:t>
            </a:r>
            <a:br>
              <a:rPr lang="de-CH" sz="1400" dirty="0"/>
            </a:br>
            <a:r>
              <a:rPr lang="de-CH" sz="1400" dirty="0"/>
              <a:t>Administration</a:t>
            </a:r>
          </a:p>
        </p:txBody>
      </p:sp>
      <p:pic>
        <p:nvPicPr>
          <p:cNvPr id="17" name="Grafik 4" descr="Ein Bild, das Text, Vogel, Falke, Raubvogel enthält.&#10;&#10;Automatisch generierte Beschreibung">
            <a:extLst>
              <a:ext uri="{FF2B5EF4-FFF2-40B4-BE49-F238E27FC236}">
                <a16:creationId xmlns:a16="http://schemas.microsoft.com/office/drawing/2014/main" id="{2E83FEBF-2519-467B-1D84-683EB3F0CE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68875" y="2546420"/>
            <a:ext cx="1480640" cy="2096482"/>
          </a:xfrm>
          <a:prstGeom prst="rect">
            <a:avLst/>
          </a:prstGeom>
          <a:ln>
            <a:solidFill>
              <a:schemeClr val="tx1">
                <a:lumMod val="50000"/>
                <a:lumOff val="50000"/>
              </a:schemeClr>
            </a:solidFill>
          </a:ln>
        </p:spPr>
      </p:pic>
      <p:pic>
        <p:nvPicPr>
          <p:cNvPr id="11" name="Grafik 5" descr="Ein Bild, das Vogel, Text, Schnabel, sitzender Vogel enthält.&#10;&#10;Automatisch generierte Beschreibung">
            <a:extLst>
              <a:ext uri="{FF2B5EF4-FFF2-40B4-BE49-F238E27FC236}">
                <a16:creationId xmlns:a16="http://schemas.microsoft.com/office/drawing/2014/main" id="{7F4BC3B7-1D24-C532-BEC5-881168B189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7275" y="2546420"/>
            <a:ext cx="1516037" cy="2099128"/>
          </a:xfrm>
          <a:prstGeom prst="rect">
            <a:avLst/>
          </a:prstGeom>
          <a:ln>
            <a:solidFill>
              <a:schemeClr val="tx1">
                <a:lumMod val="50000"/>
                <a:lumOff val="50000"/>
              </a:schemeClr>
            </a:solidFill>
          </a:ln>
        </p:spPr>
      </p:pic>
      <p:sp>
        <p:nvSpPr>
          <p:cNvPr id="18" name="Inhaltsplatzhalter 2">
            <a:extLst>
              <a:ext uri="{FF2B5EF4-FFF2-40B4-BE49-F238E27FC236}">
                <a16:creationId xmlns:a16="http://schemas.microsoft.com/office/drawing/2014/main" id="{26095CA7-DBA8-93DA-F7E4-094F8EE83103}"/>
              </a:ext>
            </a:extLst>
          </p:cNvPr>
          <p:cNvSpPr txBox="1">
            <a:spLocks/>
          </p:cNvSpPr>
          <p:nvPr/>
        </p:nvSpPr>
        <p:spPr>
          <a:xfrm>
            <a:off x="6200494" y="1842802"/>
            <a:ext cx="5404231" cy="4362386"/>
          </a:xfrm>
          <a:prstGeom prst="rect">
            <a:avLst/>
          </a:prstGeom>
        </p:spPr>
        <p:txBody>
          <a:bodyPr vert="horz" lIns="0" tIns="0" rIns="0" bIns="0" rtlCol="0">
            <a:norm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Neue Teammitglieder</a:t>
            </a:r>
          </a:p>
        </p:txBody>
      </p:sp>
      <p:pic>
        <p:nvPicPr>
          <p:cNvPr id="20" name="Picture 19">
            <a:extLst>
              <a:ext uri="{FF2B5EF4-FFF2-40B4-BE49-F238E27FC236}">
                <a16:creationId xmlns:a16="http://schemas.microsoft.com/office/drawing/2014/main" id="{A996DEA6-9589-3136-6E3E-319125F8CF1F}"/>
              </a:ext>
            </a:extLst>
          </p:cNvPr>
          <p:cNvPicPr>
            <a:picLocks noChangeAspect="1"/>
          </p:cNvPicPr>
          <p:nvPr/>
        </p:nvPicPr>
        <p:blipFill>
          <a:blip r:embed="rId9"/>
          <a:stretch>
            <a:fillRect/>
          </a:stretch>
        </p:blipFill>
        <p:spPr>
          <a:xfrm>
            <a:off x="1613570" y="7485944"/>
            <a:ext cx="1911282" cy="1982954"/>
          </a:xfrm>
          <a:prstGeom prst="rect">
            <a:avLst/>
          </a:prstGeom>
        </p:spPr>
      </p:pic>
      <p:pic>
        <p:nvPicPr>
          <p:cNvPr id="21" name="Picture 20">
            <a:extLst>
              <a:ext uri="{FF2B5EF4-FFF2-40B4-BE49-F238E27FC236}">
                <a16:creationId xmlns:a16="http://schemas.microsoft.com/office/drawing/2014/main" id="{1544C8C4-288D-4BE7-AACB-8C69945682C3}"/>
              </a:ext>
            </a:extLst>
          </p:cNvPr>
          <p:cNvPicPr>
            <a:picLocks noChangeAspect="1"/>
          </p:cNvPicPr>
          <p:nvPr/>
        </p:nvPicPr>
        <p:blipFill>
          <a:blip r:embed="rId10"/>
          <a:stretch>
            <a:fillRect/>
          </a:stretch>
        </p:blipFill>
        <p:spPr>
          <a:xfrm>
            <a:off x="3246986" y="5026002"/>
            <a:ext cx="2350634" cy="1654930"/>
          </a:xfrm>
          <a:prstGeom prst="rect">
            <a:avLst/>
          </a:prstGeom>
        </p:spPr>
      </p:pic>
      <p:pic>
        <p:nvPicPr>
          <p:cNvPr id="22" name="Picture 21">
            <a:extLst>
              <a:ext uri="{FF2B5EF4-FFF2-40B4-BE49-F238E27FC236}">
                <a16:creationId xmlns:a16="http://schemas.microsoft.com/office/drawing/2014/main" id="{4654EE77-AEBB-6FD9-34FD-1A64E5C23B06}"/>
              </a:ext>
            </a:extLst>
          </p:cNvPr>
          <p:cNvPicPr>
            <a:picLocks noChangeAspect="1"/>
          </p:cNvPicPr>
          <p:nvPr/>
        </p:nvPicPr>
        <p:blipFill>
          <a:blip r:embed="rId11"/>
          <a:stretch>
            <a:fillRect/>
          </a:stretch>
        </p:blipFill>
        <p:spPr>
          <a:xfrm>
            <a:off x="4108736" y="2535362"/>
            <a:ext cx="1504483" cy="2118200"/>
          </a:xfrm>
          <a:prstGeom prst="rect">
            <a:avLst/>
          </a:prstGeom>
        </p:spPr>
      </p:pic>
      <p:sp>
        <p:nvSpPr>
          <p:cNvPr id="23" name="Grafik 16">
            <a:extLst>
              <a:ext uri="{FF2B5EF4-FFF2-40B4-BE49-F238E27FC236}">
                <a16:creationId xmlns:a16="http://schemas.microsoft.com/office/drawing/2014/main" id="{AB4F74F3-1410-929D-6C32-A5352CF7B05B}"/>
              </a:ext>
            </a:extLst>
          </p:cNvPr>
          <p:cNvSpPr>
            <a:spLocks noChangeAspect="1"/>
          </p:cNvSpPr>
          <p:nvPr/>
        </p:nvSpPr>
        <p:spPr>
          <a:xfrm rot="20515984">
            <a:off x="738121" y="4783180"/>
            <a:ext cx="1941092" cy="1948375"/>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rgbClr val="50AF31"/>
          </a:solidFill>
          <a:ln w="9525" cap="flat">
            <a:noFill/>
            <a:prstDash val="solid"/>
            <a:miter/>
          </a:ln>
        </p:spPr>
        <p:txBody>
          <a:bodyPr rtlCol="0" anchor="ctr"/>
          <a:lstStyle/>
          <a:p>
            <a:pPr algn="ctr"/>
            <a:r>
              <a:rPr lang="de-CH" b="1" dirty="0">
                <a:solidFill>
                  <a:schemeClr val="bg1"/>
                </a:solidFill>
              </a:rPr>
              <a:t>Neu: CD-</a:t>
            </a:r>
          </a:p>
          <a:p>
            <a:pPr algn="ctr"/>
            <a:r>
              <a:rPr lang="de-CH" b="1" dirty="0">
                <a:solidFill>
                  <a:schemeClr val="bg1"/>
                </a:solidFill>
              </a:rPr>
              <a:t>Vorlagen für KV &amp; Sektionen erhältlich</a:t>
            </a:r>
          </a:p>
        </p:txBody>
      </p:sp>
    </p:spTree>
    <p:extLst>
      <p:ext uri="{BB962C8B-B14F-4D97-AF65-F5344CB8AC3E}">
        <p14:creationId xmlns:p14="http://schemas.microsoft.com/office/powerpoint/2010/main" val="3673293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7E35D36C-BE79-F4C7-87A1-638A0FE939D4}"/>
              </a:ext>
            </a:extLst>
          </p:cNvPr>
          <p:cNvSpPr>
            <a:spLocks noGrp="1"/>
          </p:cNvSpPr>
          <p:nvPr>
            <p:ph type="body" sz="quarter" idx="20"/>
          </p:nvPr>
        </p:nvSpPr>
        <p:spPr>
          <a:xfrm>
            <a:off x="10302000" y="5673600"/>
            <a:ext cx="1890000" cy="1184400"/>
          </a:xfrm>
        </p:spPr>
        <p:txBody>
          <a:bodyPr/>
          <a:lstStyle/>
          <a:p>
            <a:endParaRPr lang="en-US"/>
          </a:p>
        </p:txBody>
      </p:sp>
      <p:sp>
        <p:nvSpPr>
          <p:cNvPr id="4" name="TextBox 3">
            <a:extLst>
              <a:ext uri="{FF2B5EF4-FFF2-40B4-BE49-F238E27FC236}">
                <a16:creationId xmlns:a16="http://schemas.microsoft.com/office/drawing/2014/main" id="{3378F38B-80DF-55C8-8718-7701270EC66E}"/>
              </a:ext>
            </a:extLst>
          </p:cNvPr>
          <p:cNvSpPr txBox="1"/>
          <p:nvPr/>
        </p:nvSpPr>
        <p:spPr>
          <a:xfrm>
            <a:off x="9454551" y="7453223"/>
            <a:ext cx="327229" cy="613978"/>
          </a:xfrm>
          <a:prstGeom prst="rect">
            <a:avLst/>
          </a:prstGeom>
          <a:solidFill>
            <a:schemeClr val="bg1">
              <a:alpha val="80000"/>
            </a:schemeClr>
          </a:solidFill>
        </p:spPr>
        <p:txBody>
          <a:bodyPr wrap="none" lIns="180000" tIns="144000" rIns="144000" bIns="144000" rtlCol="0">
            <a:spAutoFit/>
          </a:bodyPr>
          <a:lstStyle/>
          <a:p>
            <a:pPr algn="l"/>
            <a:endParaRPr lang="en-CH" sz="2100" dirty="0"/>
          </a:p>
        </p:txBody>
      </p:sp>
      <p:sp>
        <p:nvSpPr>
          <p:cNvPr id="16" name="Text Placeholder 7">
            <a:extLst>
              <a:ext uri="{FF2B5EF4-FFF2-40B4-BE49-F238E27FC236}">
                <a16:creationId xmlns:a16="http://schemas.microsoft.com/office/drawing/2014/main" id="{ACFFE346-1BFD-54DB-DF9D-6A048B847CC5}"/>
              </a:ext>
            </a:extLst>
          </p:cNvPr>
          <p:cNvSpPr>
            <a:spLocks noGrp="1"/>
          </p:cNvSpPr>
          <p:nvPr>
            <p:ph type="body" sz="quarter" idx="21"/>
          </p:nvPr>
        </p:nvSpPr>
        <p:spPr>
          <a:xfrm>
            <a:off x="11075229" y="5994263"/>
            <a:ext cx="874800" cy="655200"/>
          </a:xfrm>
        </p:spPr>
        <p:txBody>
          <a:bodyPr/>
          <a:lstStyle/>
          <a:p>
            <a:endParaRPr lang="en-US" dirty="0"/>
          </a:p>
        </p:txBody>
      </p:sp>
      <p:pic>
        <p:nvPicPr>
          <p:cNvPr id="6" name="Picture 5">
            <a:extLst>
              <a:ext uri="{FF2B5EF4-FFF2-40B4-BE49-F238E27FC236}">
                <a16:creationId xmlns:a16="http://schemas.microsoft.com/office/drawing/2014/main" id="{C862EC5A-2C21-1C45-3C0C-630099B49D39}"/>
              </a:ext>
            </a:extLst>
          </p:cNvPr>
          <p:cNvPicPr>
            <a:picLocks noChangeAspect="1"/>
          </p:cNvPicPr>
          <p:nvPr/>
        </p:nvPicPr>
        <p:blipFill>
          <a:blip r:embed="rId3"/>
          <a:stretch>
            <a:fillRect/>
          </a:stretch>
        </p:blipFill>
        <p:spPr>
          <a:xfrm>
            <a:off x="782043" y="323355"/>
            <a:ext cx="9277986" cy="6304074"/>
          </a:xfrm>
          <a:prstGeom prst="rect">
            <a:avLst/>
          </a:prstGeom>
        </p:spPr>
      </p:pic>
      <p:sp>
        <p:nvSpPr>
          <p:cNvPr id="2" name="Titel 1">
            <a:extLst>
              <a:ext uri="{FF2B5EF4-FFF2-40B4-BE49-F238E27FC236}">
                <a16:creationId xmlns:a16="http://schemas.microsoft.com/office/drawing/2014/main" id="{4A5BAE38-9D8C-6DF3-4546-62633F08F84F}"/>
              </a:ext>
            </a:extLst>
          </p:cNvPr>
          <p:cNvSpPr>
            <a:spLocks noGrp="1"/>
          </p:cNvSpPr>
          <p:nvPr>
            <p:ph type="title"/>
          </p:nvPr>
        </p:nvSpPr>
        <p:spPr>
          <a:xfrm>
            <a:off x="606425" y="759222"/>
            <a:ext cx="10979150" cy="672732"/>
          </a:xfrm>
        </p:spPr>
        <p:txBody>
          <a:bodyPr anchor="t">
            <a:normAutofit/>
          </a:bodyPr>
          <a:lstStyle/>
          <a:p>
            <a:pPr algn="r"/>
            <a:r>
              <a:rPr lang="de-CH" dirty="0"/>
              <a:t>Reserven</a:t>
            </a:r>
          </a:p>
        </p:txBody>
      </p:sp>
    </p:spTree>
    <p:extLst>
      <p:ext uri="{BB962C8B-B14F-4D97-AF65-F5344CB8AC3E}">
        <p14:creationId xmlns:p14="http://schemas.microsoft.com/office/powerpoint/2010/main" val="208530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B372BF0E-B3E9-ABC5-E4E3-26ED5B35CF9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p:pic>
      <p:pic>
        <p:nvPicPr>
          <p:cNvPr id="43" name="Bildplatzhalter 42">
            <a:extLst>
              <a:ext uri="{FF2B5EF4-FFF2-40B4-BE49-F238E27FC236}">
                <a16:creationId xmlns:a16="http://schemas.microsoft.com/office/drawing/2014/main" id="{0F40E8BA-3D14-3B44-F0CF-32D512F1EFD6}"/>
              </a:ext>
            </a:extLst>
          </p:cNvPr>
          <p:cNvPicPr>
            <a:picLocks noGrp="1" noChangeAspect="1"/>
          </p:cNvPicPr>
          <p:nvPr>
            <p:ph type="pic" sz="quarter" idx="17"/>
          </p:nvPr>
        </p:nvPicPr>
        <p:blipFill>
          <a:blip r:embed="rId4" cstate="print">
            <a:extLst>
              <a:ext uri="{28A0092B-C50C-407E-A947-70E740481C1C}">
                <a14:useLocalDpi xmlns:a14="http://schemas.microsoft.com/office/drawing/2010/main"/>
              </a:ext>
            </a:extLst>
          </a:blip>
          <a:srcRect/>
          <a:stretch/>
        </p:blipFill>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a:xfrm>
            <a:off x="606425" y="759221"/>
            <a:ext cx="6326472" cy="849659"/>
          </a:xfrm>
        </p:spPr>
        <p:txBody>
          <a:bodyPr/>
          <a:lstStyle/>
          <a:p>
            <a:r>
              <a:rPr lang="de-CH" sz="4400" dirty="0"/>
              <a:t>Mitmachaktionen 24</a:t>
            </a:r>
          </a:p>
        </p:txBody>
      </p:sp>
      <p:sp>
        <p:nvSpPr>
          <p:cNvPr id="6" name="Text Placeholder 5">
            <a:extLst>
              <a:ext uri="{FF2B5EF4-FFF2-40B4-BE49-F238E27FC236}">
                <a16:creationId xmlns:a16="http://schemas.microsoft.com/office/drawing/2014/main" id="{40A28480-F95E-AA4F-29C3-14EBAD1B9B64}"/>
              </a:ext>
            </a:extLst>
          </p:cNvPr>
          <p:cNvSpPr>
            <a:spLocks noGrp="1"/>
          </p:cNvSpPr>
          <p:nvPr>
            <p:ph type="body" sz="quarter" idx="13"/>
          </p:nvPr>
        </p:nvSpPr>
        <p:spPr/>
        <p:txBody>
          <a:bodyPr/>
          <a:lstStyle/>
          <a:p>
            <a:r>
              <a:rPr lang="de-CH" dirty="0"/>
              <a:t>BirdLife Netzwerk</a:t>
            </a:r>
            <a:endParaRPr lang="en-CH" dirty="0"/>
          </a:p>
        </p:txBody>
      </p:sp>
      <p:sp>
        <p:nvSpPr>
          <p:cNvPr id="5" name="Textplatzhalter 4">
            <a:extLst>
              <a:ext uri="{FF2B5EF4-FFF2-40B4-BE49-F238E27FC236}">
                <a16:creationId xmlns:a16="http://schemas.microsoft.com/office/drawing/2014/main" id="{4F765045-7725-D7CD-E1DB-EB240969EF62}"/>
              </a:ext>
            </a:extLst>
          </p:cNvPr>
          <p:cNvSpPr>
            <a:spLocks noGrp="1"/>
          </p:cNvSpPr>
          <p:nvPr>
            <p:ph type="body" sz="quarter" idx="20"/>
          </p:nvPr>
        </p:nvSpPr>
        <p:spPr/>
        <p:txBody>
          <a:bodyPr/>
          <a:lstStyle/>
          <a:p>
            <a:endParaRPr lang="de-DE"/>
          </a:p>
        </p:txBody>
      </p:sp>
      <p:sp>
        <p:nvSpPr>
          <p:cNvPr id="7" name="Textplatzhalter 6">
            <a:extLst>
              <a:ext uri="{FF2B5EF4-FFF2-40B4-BE49-F238E27FC236}">
                <a16:creationId xmlns:a16="http://schemas.microsoft.com/office/drawing/2014/main" id="{7800EABF-2AA0-469E-11BE-FE48D842E8B1}"/>
              </a:ext>
            </a:extLst>
          </p:cNvPr>
          <p:cNvSpPr>
            <a:spLocks noGrp="1"/>
          </p:cNvSpPr>
          <p:nvPr>
            <p:ph type="body" sz="quarter" idx="21"/>
          </p:nvPr>
        </p:nvSpPr>
        <p:spPr/>
        <p:txBody>
          <a:bodyPr/>
          <a:lstStyle/>
          <a:p>
            <a:endParaRPr lang="de-DE"/>
          </a:p>
        </p:txBody>
      </p:sp>
      <p:sp>
        <p:nvSpPr>
          <p:cNvPr id="4" name="Inhaltsplatzhalter 7">
            <a:extLst>
              <a:ext uri="{FF2B5EF4-FFF2-40B4-BE49-F238E27FC236}">
                <a16:creationId xmlns:a16="http://schemas.microsoft.com/office/drawing/2014/main" id="{A4FB6570-6F4A-A94B-D087-4BE5FF4CC0E1}"/>
              </a:ext>
            </a:extLst>
          </p:cNvPr>
          <p:cNvSpPr txBox="1">
            <a:spLocks/>
          </p:cNvSpPr>
          <p:nvPr/>
        </p:nvSpPr>
        <p:spPr>
          <a:xfrm>
            <a:off x="606424" y="2111850"/>
            <a:ext cx="5573713" cy="4746149"/>
          </a:xfrm>
          <a:prstGeom prst="rect">
            <a:avLst/>
          </a:prstGeom>
        </p:spPr>
        <p:txBody>
          <a:bodyPr vert="horz" lIns="0" tIns="0" rIns="0" bIns="0" rtlCol="0">
            <a:normAutofit/>
          </a:bodyPr>
          <a:lstStyle>
            <a:lvl1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900" b="1" kern="1200">
                <a:solidFill>
                  <a:schemeClr val="tx1"/>
                </a:solidFill>
                <a:latin typeface="+mj-lt"/>
                <a:ea typeface="+mn-ea"/>
                <a:cs typeface="+mn-cs"/>
              </a:defRPr>
            </a:lvl2pPr>
            <a:lvl3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3pPr>
            <a:lvl4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4pPr>
            <a:lvl5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5pPr>
            <a:lvl6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9pPr>
          </a:lstStyle>
          <a:p>
            <a:pPr marL="342900" indent="-342900" fontAlgn="base">
              <a:spcBef>
                <a:spcPts val="1100"/>
              </a:spcBef>
              <a:spcAft>
                <a:spcPts val="600"/>
              </a:spcAft>
              <a:buClr>
                <a:schemeClr val="accent1"/>
              </a:buClr>
              <a:buFont typeface="Wingdings" panose="05000000000000000000" pitchFamily="2" charset="2"/>
              <a:buChar char=""/>
            </a:pPr>
            <a:r>
              <a:rPr lang="en-US" sz="2000" dirty="0" err="1"/>
              <a:t>Stunde</a:t>
            </a:r>
            <a:r>
              <a:rPr lang="en-US" sz="2000" dirty="0"/>
              <a:t> der </a:t>
            </a:r>
            <a:r>
              <a:rPr lang="en-US" sz="2000" dirty="0" err="1"/>
              <a:t>Gartenvögel</a:t>
            </a:r>
            <a:r>
              <a:rPr lang="en-US" sz="2000" dirty="0"/>
              <a:t> 8.–12. Mai</a:t>
            </a:r>
          </a:p>
          <a:p>
            <a:pPr marL="342900" indent="-342900" fontAlgn="base">
              <a:spcBef>
                <a:spcPts val="1100"/>
              </a:spcBef>
              <a:spcAft>
                <a:spcPts val="600"/>
              </a:spcAft>
              <a:buClr>
                <a:schemeClr val="accent1"/>
              </a:buClr>
              <a:buFont typeface="Wingdings" panose="05000000000000000000" pitchFamily="2" charset="2"/>
              <a:buChar char=""/>
            </a:pPr>
            <a:r>
              <a:rPr lang="en-US" sz="2000" dirty="0"/>
              <a:t>Tag der </a:t>
            </a:r>
            <a:r>
              <a:rPr lang="en-US" sz="2000" dirty="0" err="1"/>
              <a:t>guten</a:t>
            </a:r>
            <a:r>
              <a:rPr lang="en-US" sz="2000" dirty="0"/>
              <a:t> Tat 25. Mai</a:t>
            </a:r>
          </a:p>
          <a:p>
            <a:pPr marL="342900" indent="-342900" fontAlgn="base">
              <a:spcBef>
                <a:spcPts val="1100"/>
              </a:spcBef>
              <a:spcAft>
                <a:spcPts val="600"/>
              </a:spcAft>
              <a:buClr>
                <a:schemeClr val="accent1"/>
              </a:buClr>
              <a:buFont typeface="Wingdings" panose="05000000000000000000" pitchFamily="2" charset="2"/>
              <a:buChar char=""/>
            </a:pPr>
            <a:r>
              <a:rPr lang="en-US" sz="2000" dirty="0"/>
              <a:t>Festival der </a:t>
            </a:r>
            <a:r>
              <a:rPr lang="en-US" sz="2000" dirty="0" err="1"/>
              <a:t>Natur</a:t>
            </a:r>
            <a:r>
              <a:rPr lang="en-US" sz="2000" dirty="0"/>
              <a:t> 22.–26. Mai	</a:t>
            </a:r>
          </a:p>
          <a:p>
            <a:pPr marL="342900" indent="-342900" fontAlgn="base">
              <a:spcBef>
                <a:spcPts val="1100"/>
              </a:spcBef>
              <a:spcAft>
                <a:spcPts val="600"/>
              </a:spcAft>
              <a:buClr>
                <a:schemeClr val="accent1"/>
              </a:buClr>
              <a:buFont typeface="Wingdings" panose="05000000000000000000" pitchFamily="2" charset="2"/>
              <a:buChar char=""/>
            </a:pPr>
            <a:r>
              <a:rPr lang="en-US" sz="2000" dirty="0"/>
              <a:t>BirdLife-</a:t>
            </a:r>
            <a:r>
              <a:rPr lang="en-US" sz="2000" dirty="0" err="1"/>
              <a:t>Jugendlager</a:t>
            </a:r>
            <a:endParaRPr lang="en-US" sz="2000" dirty="0"/>
          </a:p>
          <a:p>
            <a:pPr marL="342900" indent="-342900" fontAlgn="base">
              <a:spcBef>
                <a:spcPts val="1100"/>
              </a:spcBef>
              <a:spcAft>
                <a:spcPts val="600"/>
              </a:spcAft>
              <a:buClr>
                <a:schemeClr val="accent1"/>
              </a:buClr>
              <a:buFont typeface="Wingdings" panose="05000000000000000000" pitchFamily="2" charset="2"/>
              <a:buChar char=""/>
            </a:pPr>
            <a:r>
              <a:rPr lang="en-US" sz="2000" dirty="0"/>
              <a:t>Bird Race 7. September</a:t>
            </a:r>
          </a:p>
          <a:p>
            <a:pPr marL="342900" indent="-342900" fontAlgn="base">
              <a:spcBef>
                <a:spcPts val="1100"/>
              </a:spcBef>
              <a:spcAft>
                <a:spcPts val="600"/>
              </a:spcAft>
              <a:buClr>
                <a:schemeClr val="accent1"/>
              </a:buClr>
              <a:buFont typeface="Wingdings" panose="05000000000000000000" pitchFamily="2" charset="2"/>
              <a:buChar char=""/>
            </a:pPr>
            <a:r>
              <a:rPr lang="en-US" sz="2000" dirty="0" err="1"/>
              <a:t>EuroBirdwatch</a:t>
            </a:r>
            <a:r>
              <a:rPr lang="en-US" sz="2000" dirty="0"/>
              <a:t> 5./6. </a:t>
            </a:r>
            <a:r>
              <a:rPr lang="en-US" sz="2000" dirty="0" err="1"/>
              <a:t>Oktober</a:t>
            </a:r>
            <a:endParaRPr lang="en-US" sz="2000" dirty="0"/>
          </a:p>
          <a:p>
            <a:pPr marL="342900" indent="-342900" fontAlgn="base">
              <a:spcBef>
                <a:spcPts val="1100"/>
              </a:spcBef>
              <a:spcAft>
                <a:spcPts val="600"/>
              </a:spcAft>
              <a:buClr>
                <a:schemeClr val="accent1"/>
              </a:buClr>
              <a:buFont typeface="Wingdings" panose="05000000000000000000" pitchFamily="2" charset="2"/>
              <a:buChar char=""/>
            </a:pPr>
            <a:r>
              <a:rPr lang="en-US" sz="2000" dirty="0" err="1"/>
              <a:t>Grundkurse</a:t>
            </a:r>
            <a:endParaRPr lang="en-US" sz="2000" dirty="0"/>
          </a:p>
          <a:p>
            <a:pPr marL="342900" indent="-342900" fontAlgn="base">
              <a:spcBef>
                <a:spcPts val="1100"/>
              </a:spcBef>
              <a:spcAft>
                <a:spcPts val="600"/>
              </a:spcAft>
              <a:buClr>
                <a:schemeClr val="accent1"/>
              </a:buClr>
              <a:buFont typeface="Wingdings" panose="05000000000000000000" pitchFamily="2" charset="2"/>
              <a:buChar char=""/>
            </a:pPr>
            <a:r>
              <a:rPr lang="en-US" sz="2000" dirty="0"/>
              <a:t>Diverse </a:t>
            </a:r>
            <a:r>
              <a:rPr lang="en-US" sz="2000" dirty="0" err="1"/>
              <a:t>Vorträge</a:t>
            </a:r>
            <a:r>
              <a:rPr lang="en-US" sz="2000" dirty="0"/>
              <a:t> von BirdLife Schweiz</a:t>
            </a:r>
          </a:p>
          <a:p>
            <a:pPr marL="342900" indent="-342900" fontAlgn="base">
              <a:spcBef>
                <a:spcPts val="1100"/>
              </a:spcBef>
              <a:spcAft>
                <a:spcPts val="600"/>
              </a:spcAft>
              <a:buClr>
                <a:schemeClr val="accent1"/>
              </a:buClr>
              <a:buFont typeface="Wingdings" panose="05000000000000000000" pitchFamily="2" charset="2"/>
              <a:buChar char=""/>
            </a:pPr>
            <a:endParaRPr lang="en-US" sz="2200" b="1" dirty="0">
              <a:latin typeface="+mj-lt"/>
            </a:endParaRPr>
          </a:p>
        </p:txBody>
      </p:sp>
      <p:sp>
        <p:nvSpPr>
          <p:cNvPr id="8" name="Grafik 16">
            <a:extLst>
              <a:ext uri="{FF2B5EF4-FFF2-40B4-BE49-F238E27FC236}">
                <a16:creationId xmlns:a16="http://schemas.microsoft.com/office/drawing/2014/main" id="{52D4AA9D-003B-FB5B-2164-9E1CBB24D64C}"/>
              </a:ext>
            </a:extLst>
          </p:cNvPr>
          <p:cNvSpPr>
            <a:spLocks noChangeAspect="1"/>
          </p:cNvSpPr>
          <p:nvPr/>
        </p:nvSpPr>
        <p:spPr>
          <a:xfrm rot="810888">
            <a:off x="4857881" y="3753253"/>
            <a:ext cx="1880495" cy="1887550"/>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rgbClr val="50AF31"/>
          </a:solidFill>
          <a:ln w="9525" cap="flat">
            <a:noFill/>
            <a:prstDash val="solid"/>
            <a:miter/>
          </a:ln>
        </p:spPr>
        <p:txBody>
          <a:bodyPr rtlCol="0" anchor="ctr"/>
          <a:lstStyle/>
          <a:p>
            <a:pPr algn="ctr"/>
            <a:r>
              <a:rPr lang="de-CH" sz="2100" b="1" dirty="0" err="1">
                <a:solidFill>
                  <a:schemeClr val="bg1"/>
                </a:solidFill>
                <a:latin typeface="+mj-lt"/>
              </a:rPr>
              <a:t>birdlife.ch</a:t>
            </a:r>
            <a:r>
              <a:rPr lang="de-CH" sz="2100" b="1" dirty="0">
                <a:solidFill>
                  <a:schemeClr val="bg1"/>
                </a:solidFill>
                <a:latin typeface="+mj-lt"/>
              </a:rPr>
              <a:t>/</a:t>
            </a:r>
          </a:p>
          <a:p>
            <a:pPr algn="ctr"/>
            <a:r>
              <a:rPr lang="de-CH" sz="2100" b="1" dirty="0" err="1">
                <a:solidFill>
                  <a:schemeClr val="bg1"/>
                </a:solidFill>
                <a:latin typeface="+mj-lt"/>
              </a:rPr>
              <a:t>kalender</a:t>
            </a:r>
            <a:endParaRPr lang="de-CH" sz="2100" b="1" dirty="0">
              <a:solidFill>
                <a:schemeClr val="bg1"/>
              </a:solidFill>
              <a:latin typeface="+mj-lt"/>
            </a:endParaRPr>
          </a:p>
        </p:txBody>
      </p:sp>
    </p:spTree>
    <p:extLst>
      <p:ext uri="{BB962C8B-B14F-4D97-AF65-F5344CB8AC3E}">
        <p14:creationId xmlns:p14="http://schemas.microsoft.com/office/powerpoint/2010/main" val="60195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1435-340C-3D2D-3B5B-3A2F012F0A0E}"/>
            </a:ext>
          </a:extLst>
        </p:cNvPr>
        <p:cNvGrpSpPr/>
        <p:nvPr/>
      </p:nvGrpSpPr>
      <p:grpSpPr>
        <a:xfrm>
          <a:off x="0" y="0"/>
          <a:ext cx="0" cy="0"/>
          <a:chOff x="0" y="0"/>
          <a:chExt cx="0" cy="0"/>
        </a:xfrm>
      </p:grpSpPr>
      <p:pic>
        <p:nvPicPr>
          <p:cNvPr id="9" name="Bildplatzhalter 8" descr="Ein Bild, das Vogel, blau, Eisvogel, farbig enthält.&#10;&#10;Automatisch generierte Beschreibung">
            <a:hlinkClick r:id="rId3"/>
            <a:extLst>
              <a:ext uri="{FF2B5EF4-FFF2-40B4-BE49-F238E27FC236}">
                <a16:creationId xmlns:a16="http://schemas.microsoft.com/office/drawing/2014/main" id="{C763ED9C-0A46-5B9B-8E6A-F72C466CBEBE}"/>
              </a:ext>
            </a:extLst>
          </p:cNvPr>
          <p:cNvPicPr>
            <a:picLocks noGrp="1" noChangeAspect="1"/>
          </p:cNvPicPr>
          <p:nvPr>
            <p:ph type="pic" sz="quarter" idx="14"/>
          </p:nvPr>
        </p:nvPicPr>
        <p:blipFill rotWithShape="1">
          <a:blip r:embed="rId4" cstate="email">
            <a:extLst>
              <a:ext uri="{28A0092B-C50C-407E-A947-70E740481C1C}">
                <a14:useLocalDpi xmlns:a14="http://schemas.microsoft.com/office/drawing/2010/main" val="0"/>
              </a:ext>
            </a:extLst>
          </a:blip>
          <a:srcRect l="-1148" t="-17898" r="20415" b="-4985"/>
          <a:stretch/>
        </p:blipFill>
        <p:spPr>
          <a:xfrm>
            <a:off x="8051836" y="322914"/>
            <a:ext cx="4148834" cy="3903553"/>
          </a:xfrm>
        </p:spPr>
      </p:pic>
      <p:sp>
        <p:nvSpPr>
          <p:cNvPr id="10" name="Textplatzhalter 9">
            <a:extLst>
              <a:ext uri="{FF2B5EF4-FFF2-40B4-BE49-F238E27FC236}">
                <a16:creationId xmlns:a16="http://schemas.microsoft.com/office/drawing/2014/main" id="{335F840C-5FC0-A770-C02B-C575324B3187}"/>
              </a:ext>
            </a:extLst>
          </p:cNvPr>
          <p:cNvSpPr>
            <a:spLocks noGrp="1"/>
          </p:cNvSpPr>
          <p:nvPr>
            <p:ph type="body" sz="quarter" idx="20"/>
          </p:nvPr>
        </p:nvSpPr>
        <p:spPr/>
        <p:txBody>
          <a:bodyPr/>
          <a:lstStyle/>
          <a:p>
            <a:endParaRPr lang="de-CH"/>
          </a:p>
        </p:txBody>
      </p:sp>
      <p:sp>
        <p:nvSpPr>
          <p:cNvPr id="11" name="Textplatzhalter 10">
            <a:extLst>
              <a:ext uri="{FF2B5EF4-FFF2-40B4-BE49-F238E27FC236}">
                <a16:creationId xmlns:a16="http://schemas.microsoft.com/office/drawing/2014/main" id="{E9C7FC87-66DB-46C5-0065-03C947D8BBC4}"/>
              </a:ext>
            </a:extLst>
          </p:cNvPr>
          <p:cNvSpPr>
            <a:spLocks noGrp="1"/>
          </p:cNvSpPr>
          <p:nvPr>
            <p:ph type="body" sz="quarter" idx="21"/>
          </p:nvPr>
        </p:nvSpPr>
        <p:spPr/>
        <p:txBody>
          <a:bodyPr/>
          <a:lstStyle/>
          <a:p>
            <a:endParaRPr lang="de-CH"/>
          </a:p>
        </p:txBody>
      </p:sp>
      <p:pic>
        <p:nvPicPr>
          <p:cNvPr id="6" name="Picture 5">
            <a:extLst>
              <a:ext uri="{FF2B5EF4-FFF2-40B4-BE49-F238E27FC236}">
                <a16:creationId xmlns:a16="http://schemas.microsoft.com/office/drawing/2014/main" id="{66F481AE-2D73-03DD-8A81-35486A63DA23}"/>
              </a:ext>
            </a:extLst>
          </p:cNvPr>
          <p:cNvPicPr>
            <a:picLocks noChangeAspect="1"/>
          </p:cNvPicPr>
          <p:nvPr/>
        </p:nvPicPr>
        <p:blipFill>
          <a:blip r:embed="rId5"/>
          <a:stretch>
            <a:fillRect/>
          </a:stretch>
        </p:blipFill>
        <p:spPr>
          <a:xfrm>
            <a:off x="12965229" y="0"/>
            <a:ext cx="4086542" cy="6858000"/>
          </a:xfrm>
          <a:prstGeom prst="rect">
            <a:avLst/>
          </a:prstGeom>
        </p:spPr>
      </p:pic>
      <p:sp>
        <p:nvSpPr>
          <p:cNvPr id="3" name="Inhaltsplatzhalter 7">
            <a:extLst>
              <a:ext uri="{FF2B5EF4-FFF2-40B4-BE49-F238E27FC236}">
                <a16:creationId xmlns:a16="http://schemas.microsoft.com/office/drawing/2014/main" id="{B7B1A1E7-1A4E-470A-8F82-6B6A42DD5B2E}"/>
              </a:ext>
            </a:extLst>
          </p:cNvPr>
          <p:cNvSpPr txBox="1">
            <a:spLocks/>
          </p:cNvSpPr>
          <p:nvPr/>
        </p:nvSpPr>
        <p:spPr>
          <a:xfrm>
            <a:off x="606425" y="1946339"/>
            <a:ext cx="7299618" cy="2088899"/>
          </a:xfrm>
          <a:prstGeom prst="rect">
            <a:avLst/>
          </a:prstGeom>
        </p:spPr>
        <p:txBody>
          <a:bodyPr vert="horz" lIns="0" tIns="0" rIns="0" bIns="0" rtlCol="0" anchor="t">
            <a:noAutofit/>
          </a:bodyPr>
          <a:lstStyle>
            <a:lvl1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900" b="1" kern="1200">
                <a:solidFill>
                  <a:schemeClr val="tx1"/>
                </a:solidFill>
                <a:latin typeface="+mj-lt"/>
                <a:ea typeface="+mn-ea"/>
                <a:cs typeface="+mn-cs"/>
              </a:defRPr>
            </a:lvl2pPr>
            <a:lvl3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3pPr>
            <a:lvl4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4pPr>
            <a:lvl5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5pPr>
            <a:lvl6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9pPr>
          </a:lstStyle>
          <a:p>
            <a:pPr marL="58737" lvl="8" fontAlgn="base">
              <a:lnSpc>
                <a:spcPct val="100000"/>
              </a:lnSpc>
              <a:spcBef>
                <a:spcPts val="600"/>
              </a:spcBef>
              <a:spcAft>
                <a:spcPts val="600"/>
              </a:spcAft>
            </a:pPr>
            <a:r>
              <a:rPr lang="de-CH" sz="2000" b="1" dirty="0">
                <a:solidFill>
                  <a:srgbClr val="126AB5"/>
                </a:solidFill>
              </a:rPr>
              <a:t>Neu: </a:t>
            </a:r>
          </a:p>
          <a:p>
            <a:pPr marL="368300" lvl="8" indent="-309563" fontAlgn="base">
              <a:lnSpc>
                <a:spcPct val="100000"/>
              </a:lnSpc>
              <a:spcBef>
                <a:spcPts val="600"/>
              </a:spcBef>
              <a:spcAft>
                <a:spcPts val="600"/>
              </a:spcAft>
              <a:buFont typeface="Wingdings" pitchFamily="2" charset="2"/>
              <a:buChar char="ü"/>
            </a:pPr>
            <a:r>
              <a:rPr lang="de-CH" sz="1800" dirty="0"/>
              <a:t>Bilddatenbank</a:t>
            </a:r>
          </a:p>
          <a:p>
            <a:pPr marL="368300" lvl="8" indent="-309563" fontAlgn="base">
              <a:lnSpc>
                <a:spcPct val="100000"/>
              </a:lnSpc>
              <a:spcBef>
                <a:spcPts val="600"/>
              </a:spcBef>
              <a:spcAft>
                <a:spcPts val="600"/>
              </a:spcAft>
              <a:buFont typeface="Wingdings" pitchFamily="2" charset="2"/>
              <a:buChar char="ü"/>
            </a:pPr>
            <a:r>
              <a:rPr lang="de-CH" sz="1800" dirty="0"/>
              <a:t>Neues Layout für KV &amp; Sektionen erhältlich</a:t>
            </a:r>
          </a:p>
          <a:p>
            <a:pPr marL="368300" lvl="8" indent="-309563" fontAlgn="base">
              <a:lnSpc>
                <a:spcPct val="100000"/>
              </a:lnSpc>
              <a:spcBef>
                <a:spcPts val="600"/>
              </a:spcBef>
              <a:spcAft>
                <a:spcPts val="600"/>
              </a:spcAft>
              <a:buFont typeface="Wingdings" pitchFamily="2" charset="2"/>
              <a:buChar char="ü"/>
            </a:pPr>
            <a:r>
              <a:rPr lang="de-CH" sz="1800" dirty="0">
                <a:cs typeface="Arial"/>
              </a:rPr>
              <a:t>Verbandsstärkung: Grundkurse anbieten &amp; Sektionen gründen </a:t>
            </a:r>
          </a:p>
        </p:txBody>
      </p:sp>
      <p:sp>
        <p:nvSpPr>
          <p:cNvPr id="4" name="Titel 1">
            <a:extLst>
              <a:ext uri="{FF2B5EF4-FFF2-40B4-BE49-F238E27FC236}">
                <a16:creationId xmlns:a16="http://schemas.microsoft.com/office/drawing/2014/main" id="{ADEA3AFD-0EA9-5F18-4789-320EBE59E845}"/>
              </a:ext>
            </a:extLst>
          </p:cNvPr>
          <p:cNvSpPr txBox="1">
            <a:spLocks/>
          </p:cNvSpPr>
          <p:nvPr/>
        </p:nvSpPr>
        <p:spPr>
          <a:xfrm>
            <a:off x="606425" y="759221"/>
            <a:ext cx="8954264" cy="849659"/>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de-CH" sz="4400" dirty="0"/>
              <a:t>Dienstleistungen &amp; Beratung </a:t>
            </a:r>
          </a:p>
        </p:txBody>
      </p:sp>
      <p:sp>
        <p:nvSpPr>
          <p:cNvPr id="5" name="Text Placeholder 5">
            <a:extLst>
              <a:ext uri="{FF2B5EF4-FFF2-40B4-BE49-F238E27FC236}">
                <a16:creationId xmlns:a16="http://schemas.microsoft.com/office/drawing/2014/main" id="{6A6B3D1D-B745-0053-EFCA-1547E53BE5D3}"/>
              </a:ext>
            </a:extLst>
          </p:cNvPr>
          <p:cNvSpPr>
            <a:spLocks noGrp="1"/>
          </p:cNvSpPr>
          <p:nvPr>
            <p:ph type="body" sz="quarter" idx="13"/>
          </p:nvPr>
        </p:nvSpPr>
        <p:spPr>
          <a:xfrm>
            <a:off x="606425" y="-1"/>
            <a:ext cx="4986775" cy="759223"/>
          </a:xfrm>
        </p:spPr>
        <p:txBody>
          <a:bodyPr/>
          <a:lstStyle/>
          <a:p>
            <a:r>
              <a:rPr lang="de-CH" dirty="0"/>
              <a:t>BirdLife Netzwerk</a:t>
            </a:r>
            <a:endParaRPr lang="en-CH" dirty="0"/>
          </a:p>
        </p:txBody>
      </p:sp>
      <p:sp>
        <p:nvSpPr>
          <p:cNvPr id="13" name="Inhaltsplatzhalter 7">
            <a:extLst>
              <a:ext uri="{FF2B5EF4-FFF2-40B4-BE49-F238E27FC236}">
                <a16:creationId xmlns:a16="http://schemas.microsoft.com/office/drawing/2014/main" id="{5A1AE4AB-65F8-038B-5145-C7838519F543}"/>
              </a:ext>
            </a:extLst>
          </p:cNvPr>
          <p:cNvSpPr>
            <a:spLocks noGrp="1"/>
          </p:cNvSpPr>
          <p:nvPr>
            <p:ph idx="1"/>
          </p:nvPr>
        </p:nvSpPr>
        <p:spPr>
          <a:xfrm>
            <a:off x="606425" y="5373876"/>
            <a:ext cx="5955739" cy="1275587"/>
          </a:xfrm>
        </p:spPr>
        <p:txBody>
          <a:bodyPr/>
          <a:lstStyle/>
          <a:p>
            <a:pPr algn="l" fontAlgn="base">
              <a:lnSpc>
                <a:spcPct val="100000"/>
              </a:lnSpc>
              <a:spcBef>
                <a:spcPts val="600"/>
              </a:spcBef>
              <a:spcAft>
                <a:spcPts val="600"/>
              </a:spcAft>
            </a:pPr>
            <a:endParaRPr lang="de-CH" sz="2400" b="0" i="0" u="none" strike="noStrike" dirty="0">
              <a:effectLst/>
              <a:latin typeface="+mj-lt"/>
            </a:endParaRPr>
          </a:p>
          <a:p>
            <a:pPr marL="342900" indent="-342900" fontAlgn="base">
              <a:lnSpc>
                <a:spcPct val="100000"/>
              </a:lnSpc>
              <a:spcBef>
                <a:spcPts val="600"/>
              </a:spcBef>
              <a:spcAft>
                <a:spcPts val="600"/>
              </a:spcAft>
              <a:buFont typeface="Wingdings" pitchFamily="2" charset="2"/>
              <a:buChar char="à"/>
            </a:pPr>
            <a:r>
              <a:rPr lang="de-CH" sz="1800" b="1" dirty="0"/>
              <a:t>Lassen Sie sich von unserem Angebot beflügeln: </a:t>
            </a:r>
            <a:r>
              <a:rPr lang="en-GB" sz="1800" b="1" dirty="0" err="1">
                <a:solidFill>
                  <a:srgbClr val="4FAF30"/>
                </a:solidFill>
              </a:rPr>
              <a:t>birdlife.ch</a:t>
            </a:r>
            <a:r>
              <a:rPr lang="en-GB" sz="1800" b="1" dirty="0">
                <a:solidFill>
                  <a:srgbClr val="4FAF30"/>
                </a:solidFill>
              </a:rPr>
              <a:t>/</a:t>
            </a:r>
            <a:r>
              <a:rPr lang="en-GB" sz="1800" b="1" dirty="0" err="1">
                <a:solidFill>
                  <a:srgbClr val="4FAF30"/>
                </a:solidFill>
              </a:rPr>
              <a:t>fuer_sektionen</a:t>
            </a:r>
            <a:endParaRPr lang="de-CH" sz="1800" b="1" dirty="0">
              <a:solidFill>
                <a:srgbClr val="4FAF30"/>
              </a:solidFill>
            </a:endParaRPr>
          </a:p>
        </p:txBody>
      </p:sp>
      <p:sp>
        <p:nvSpPr>
          <p:cNvPr id="15" name="Inhaltsplatzhalter 7">
            <a:extLst>
              <a:ext uri="{FF2B5EF4-FFF2-40B4-BE49-F238E27FC236}">
                <a16:creationId xmlns:a16="http://schemas.microsoft.com/office/drawing/2014/main" id="{816F561C-77B5-37BB-B745-80AAA5C09BC0}"/>
              </a:ext>
            </a:extLst>
          </p:cNvPr>
          <p:cNvSpPr txBox="1">
            <a:spLocks/>
          </p:cNvSpPr>
          <p:nvPr/>
        </p:nvSpPr>
        <p:spPr>
          <a:xfrm>
            <a:off x="679548" y="4035238"/>
            <a:ext cx="6985673" cy="2551175"/>
          </a:xfrm>
          <a:prstGeom prst="rect">
            <a:avLst/>
          </a:prstGeom>
        </p:spPr>
        <p:txBody>
          <a:bodyPr vert="horz" lIns="0" tIns="0" rIns="0" bIns="0" rtlCol="0" anchor="t">
            <a:noAutofit/>
          </a:bodyPr>
          <a:lstStyle>
            <a:lvl1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900" b="1" kern="1200">
                <a:solidFill>
                  <a:schemeClr val="tx1"/>
                </a:solidFill>
                <a:latin typeface="+mj-lt"/>
                <a:ea typeface="+mn-ea"/>
                <a:cs typeface="+mn-cs"/>
              </a:defRPr>
            </a:lvl2pPr>
            <a:lvl3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3pPr>
            <a:lvl4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4pPr>
            <a:lvl5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5pPr>
            <a:lvl6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9pPr>
          </a:lstStyle>
          <a:p>
            <a:pPr marL="58737" lvl="8" fontAlgn="base">
              <a:lnSpc>
                <a:spcPct val="100000"/>
              </a:lnSpc>
              <a:spcBef>
                <a:spcPts val="600"/>
              </a:spcBef>
              <a:spcAft>
                <a:spcPts val="600"/>
              </a:spcAft>
            </a:pPr>
            <a:r>
              <a:rPr lang="de-CH" sz="2000" b="1" dirty="0">
                <a:solidFill>
                  <a:srgbClr val="4FAF30"/>
                </a:solidFill>
              </a:rPr>
              <a:t>Viele weitere attraktive Angebote &amp; Beratung:</a:t>
            </a:r>
          </a:p>
          <a:p>
            <a:pPr marL="368300" lvl="8" indent="-309563" fontAlgn="base">
              <a:lnSpc>
                <a:spcPct val="100000"/>
              </a:lnSpc>
              <a:spcBef>
                <a:spcPts val="600"/>
              </a:spcBef>
              <a:spcAft>
                <a:spcPts val="600"/>
              </a:spcAft>
              <a:buFont typeface="Wingdings" pitchFamily="2" charset="2"/>
              <a:buChar char="ü"/>
            </a:pPr>
            <a:r>
              <a:rPr lang="de-CH" sz="1800" dirty="0"/>
              <a:t>Webseite von BirdLife für KV &amp; Sektionen, Werbeflyer, etc. </a:t>
            </a:r>
          </a:p>
          <a:p>
            <a:pPr marL="368300" lvl="8" indent="-309563" fontAlgn="base">
              <a:lnSpc>
                <a:spcPct val="100000"/>
              </a:lnSpc>
              <a:spcBef>
                <a:spcPts val="600"/>
              </a:spcBef>
              <a:spcAft>
                <a:spcPts val="600"/>
              </a:spcAft>
              <a:buFont typeface="Wingdings" pitchFamily="2" charset="2"/>
              <a:buChar char="ü"/>
            </a:pPr>
            <a:r>
              <a:rPr lang="de-CH" sz="1800" dirty="0">
                <a:cs typeface="Arial"/>
              </a:rPr>
              <a:t>Fachliche &amp; institutionelle Sektionsberatung</a:t>
            </a:r>
          </a:p>
          <a:p>
            <a:pPr marL="368300" lvl="8" indent="-309563" fontAlgn="base">
              <a:lnSpc>
                <a:spcPct val="100000"/>
              </a:lnSpc>
              <a:spcBef>
                <a:spcPts val="600"/>
              </a:spcBef>
              <a:spcAft>
                <a:spcPts val="600"/>
              </a:spcAft>
              <a:buFont typeface="Wingdings" pitchFamily="2" charset="2"/>
              <a:buChar char="ü"/>
            </a:pPr>
            <a:r>
              <a:rPr lang="de-CH" sz="1800" dirty="0"/>
              <a:t>…</a:t>
            </a:r>
          </a:p>
        </p:txBody>
      </p:sp>
      <p:sp>
        <p:nvSpPr>
          <p:cNvPr id="16" name="Inhaltsplatzhalter 7">
            <a:extLst>
              <a:ext uri="{FF2B5EF4-FFF2-40B4-BE49-F238E27FC236}">
                <a16:creationId xmlns:a16="http://schemas.microsoft.com/office/drawing/2014/main" id="{62F873A4-0682-2013-BA75-D309B645CB58}"/>
              </a:ext>
            </a:extLst>
          </p:cNvPr>
          <p:cNvSpPr txBox="1">
            <a:spLocks/>
          </p:cNvSpPr>
          <p:nvPr/>
        </p:nvSpPr>
        <p:spPr>
          <a:xfrm>
            <a:off x="12529751" y="-91538"/>
            <a:ext cx="6154425" cy="2551175"/>
          </a:xfrm>
          <a:prstGeom prst="rect">
            <a:avLst/>
          </a:prstGeom>
        </p:spPr>
        <p:txBody>
          <a:bodyPr vert="horz" lIns="0" tIns="0" rIns="0" bIns="0" rtlCol="0" anchor="t">
            <a:noAutofit/>
          </a:bodyPr>
          <a:lstStyle>
            <a:lvl1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900" b="1" kern="1200">
                <a:solidFill>
                  <a:schemeClr val="tx1"/>
                </a:solidFill>
                <a:latin typeface="+mj-lt"/>
                <a:ea typeface="+mn-ea"/>
                <a:cs typeface="+mn-cs"/>
              </a:defRPr>
            </a:lvl2pPr>
            <a:lvl3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3pPr>
            <a:lvl4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4pPr>
            <a:lvl5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5pPr>
            <a:lvl6pPr marL="0" indent="0" algn="l" defTabSz="914400" rtl="0" eaLnBrk="1" latinLnBrk="0" hangingPunct="1">
              <a:lnSpc>
                <a:spcPct val="107000"/>
              </a:lnSpc>
              <a:spcBef>
                <a:spcPts val="0"/>
              </a:spcBef>
              <a:buFont typeface="+mj-lt"/>
              <a:buNone/>
              <a:defRPr sz="29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900" kern="1200">
                <a:solidFill>
                  <a:schemeClr val="tx1"/>
                </a:solidFill>
                <a:latin typeface="+mn-lt"/>
                <a:ea typeface="+mn-ea"/>
                <a:cs typeface="+mn-cs"/>
              </a:defRPr>
            </a:lvl9pPr>
          </a:lstStyle>
          <a:p>
            <a:pPr marL="58737" lvl="8" fontAlgn="base">
              <a:lnSpc>
                <a:spcPct val="100000"/>
              </a:lnSpc>
              <a:spcBef>
                <a:spcPts val="600"/>
              </a:spcBef>
              <a:spcAft>
                <a:spcPts val="600"/>
              </a:spcAft>
            </a:pPr>
            <a:r>
              <a:rPr lang="de-CH" sz="1800" b="1" dirty="0">
                <a:solidFill>
                  <a:srgbClr val="4FAF30"/>
                </a:solidFill>
              </a:rPr>
              <a:t>Beratung:</a:t>
            </a:r>
          </a:p>
          <a:p>
            <a:pPr marL="368300" lvl="8" indent="-309563" fontAlgn="base">
              <a:lnSpc>
                <a:spcPct val="100000"/>
              </a:lnSpc>
              <a:spcBef>
                <a:spcPts val="600"/>
              </a:spcBef>
              <a:spcAft>
                <a:spcPts val="600"/>
              </a:spcAft>
              <a:buFont typeface="Wingdings" pitchFamily="2" charset="2"/>
              <a:buChar char="ü"/>
            </a:pPr>
            <a:r>
              <a:rPr lang="de-CH" sz="1600" dirty="0"/>
              <a:t>Beratung zu Vereinsfragen: </a:t>
            </a:r>
            <a:r>
              <a:rPr lang="de-CH" sz="1600" dirty="0">
                <a:hlinkClick r:id="rId6"/>
              </a:rPr>
              <a:t>nathaly.brupbacher@birdlife.ch</a:t>
            </a:r>
            <a:endParaRPr lang="de-CH" sz="1600" dirty="0"/>
          </a:p>
          <a:p>
            <a:pPr marL="368300" lvl="8" indent="-309563" fontAlgn="base">
              <a:lnSpc>
                <a:spcPct val="100000"/>
              </a:lnSpc>
              <a:spcBef>
                <a:spcPts val="600"/>
              </a:spcBef>
              <a:spcAft>
                <a:spcPts val="600"/>
              </a:spcAft>
              <a:buFont typeface="Wingdings" pitchFamily="2" charset="2"/>
              <a:buChar char="ü"/>
            </a:pPr>
            <a:r>
              <a:rPr lang="de-CH" sz="1600" dirty="0"/>
              <a:t>Grundkurse, Sektionsgründungen: </a:t>
            </a:r>
            <a:r>
              <a:rPr lang="de-CH" sz="1600" dirty="0">
                <a:hlinkClick r:id="rId7"/>
              </a:rPr>
              <a:t>barbara.sanli@birdlife.ch</a:t>
            </a:r>
            <a:endParaRPr lang="de-CH" sz="1600" dirty="0"/>
          </a:p>
          <a:p>
            <a:pPr marL="368300" lvl="8" indent="-309563" fontAlgn="base">
              <a:lnSpc>
                <a:spcPct val="100000"/>
              </a:lnSpc>
              <a:spcBef>
                <a:spcPts val="600"/>
              </a:spcBef>
              <a:spcAft>
                <a:spcPts val="600"/>
              </a:spcAft>
              <a:buFont typeface="Wingdings" pitchFamily="2" charset="2"/>
              <a:buChar char="ü"/>
            </a:pPr>
            <a:r>
              <a:rPr lang="de-CH" sz="1600" dirty="0"/>
              <a:t>Fachberatung Siedlungsraum: </a:t>
            </a:r>
            <a:r>
              <a:rPr lang="de-CH" sz="1600" dirty="0">
                <a:hlinkClick r:id="rId8"/>
              </a:rPr>
              <a:t>diana.marti@birdlife.ch</a:t>
            </a:r>
            <a:endParaRPr lang="de-CH" sz="1600" dirty="0"/>
          </a:p>
          <a:p>
            <a:pPr marL="368300" lvl="8" indent="-309563" fontAlgn="base">
              <a:lnSpc>
                <a:spcPct val="100000"/>
              </a:lnSpc>
              <a:spcBef>
                <a:spcPts val="600"/>
              </a:spcBef>
              <a:spcAft>
                <a:spcPts val="600"/>
              </a:spcAft>
              <a:buFont typeface="Wingdings" pitchFamily="2" charset="2"/>
              <a:buChar char="ü"/>
            </a:pPr>
            <a:r>
              <a:rPr lang="de-CH" sz="1600" dirty="0"/>
              <a:t>Artenförderungsprojekte: </a:t>
            </a:r>
            <a:r>
              <a:rPr lang="de-CH" sz="1600" dirty="0">
                <a:hlinkClick r:id="rId9"/>
              </a:rPr>
              <a:t>martin.schuck@birdlife.ch</a:t>
            </a:r>
            <a:endParaRPr lang="de-CH" sz="1600" dirty="0"/>
          </a:p>
          <a:p>
            <a:pPr marL="368300" lvl="8" indent="-309563" fontAlgn="base">
              <a:lnSpc>
                <a:spcPct val="100000"/>
              </a:lnSpc>
              <a:spcBef>
                <a:spcPts val="600"/>
              </a:spcBef>
              <a:spcAft>
                <a:spcPts val="600"/>
              </a:spcAft>
              <a:buFont typeface="Wingdings" pitchFamily="2" charset="2"/>
              <a:buChar char="ü"/>
            </a:pPr>
            <a:r>
              <a:rPr lang="de-CH" sz="1600" dirty="0"/>
              <a:t>Ökologische Infrastruktur: </a:t>
            </a:r>
            <a:r>
              <a:rPr lang="de-CH" sz="1600" dirty="0">
                <a:hlinkClick r:id="rId10"/>
              </a:rPr>
              <a:t>kampagne@birdlife.ch</a:t>
            </a:r>
            <a:endParaRPr lang="de-CH" sz="1600" dirty="0"/>
          </a:p>
        </p:txBody>
      </p:sp>
    </p:spTree>
    <p:extLst>
      <p:ext uri="{BB962C8B-B14F-4D97-AF65-F5344CB8AC3E}">
        <p14:creationId xmlns:p14="http://schemas.microsoft.com/office/powerpoint/2010/main" val="167478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walking on the water&#10;&#10;Description automatically generated">
            <a:extLst>
              <a:ext uri="{FF2B5EF4-FFF2-40B4-BE49-F238E27FC236}">
                <a16:creationId xmlns:a16="http://schemas.microsoft.com/office/drawing/2014/main" id="{4A4E2BDA-F09C-2B2F-B39B-1BA8892A53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0" y="-59637"/>
            <a:ext cx="12192000" cy="6917637"/>
          </a:xfrm>
          <a:prstGeom prst="rect">
            <a:avLst/>
          </a:prstGeom>
        </p:spPr>
      </p:pic>
      <p:sp>
        <p:nvSpPr>
          <p:cNvPr id="4" name="Titel 3">
            <a:extLst>
              <a:ext uri="{FF2B5EF4-FFF2-40B4-BE49-F238E27FC236}">
                <a16:creationId xmlns:a16="http://schemas.microsoft.com/office/drawing/2014/main" id="{3D3FA6B8-5C6E-522F-FF31-A26C4A9D1ADE}"/>
              </a:ext>
            </a:extLst>
          </p:cNvPr>
          <p:cNvSpPr>
            <a:spLocks noGrp="1"/>
          </p:cNvSpPr>
          <p:nvPr>
            <p:ph type="ctrTitle"/>
          </p:nvPr>
        </p:nvSpPr>
        <p:spPr>
          <a:xfrm>
            <a:off x="3826476" y="565150"/>
            <a:ext cx="7759099" cy="1655762"/>
          </a:xfrm>
        </p:spPr>
        <p:txBody>
          <a:bodyPr/>
          <a:lstStyle/>
          <a:p>
            <a:pPr algn="r"/>
            <a:r>
              <a:rPr lang="de-DE" dirty="0">
                <a:latin typeface="+mn-lt"/>
              </a:rPr>
              <a:t>Herzlichen Dank für die gute Zusammenarbeit!</a:t>
            </a:r>
            <a:endParaRPr lang="de-CH" dirty="0">
              <a:latin typeface="+mn-lt"/>
            </a:endParaRPr>
          </a:p>
        </p:txBody>
      </p:sp>
      <p:sp>
        <p:nvSpPr>
          <p:cNvPr id="5" name="Textplatzhalter 4">
            <a:extLst>
              <a:ext uri="{FF2B5EF4-FFF2-40B4-BE49-F238E27FC236}">
                <a16:creationId xmlns:a16="http://schemas.microsoft.com/office/drawing/2014/main" id="{A4B0422B-E1C8-CAA8-8C47-4B669EB3783A}"/>
              </a:ext>
            </a:extLst>
          </p:cNvPr>
          <p:cNvSpPr>
            <a:spLocks noGrp="1"/>
          </p:cNvSpPr>
          <p:nvPr>
            <p:ph type="body" sz="quarter" idx="20"/>
          </p:nvPr>
        </p:nvSpPr>
        <p:spPr/>
        <p:txBody>
          <a:bodyPr/>
          <a:lstStyle/>
          <a:p>
            <a:endParaRPr lang="de-CH" dirty="0"/>
          </a:p>
        </p:txBody>
      </p:sp>
      <p:sp>
        <p:nvSpPr>
          <p:cNvPr id="7" name="Textplatzhalter 6">
            <a:extLst>
              <a:ext uri="{FF2B5EF4-FFF2-40B4-BE49-F238E27FC236}">
                <a16:creationId xmlns:a16="http://schemas.microsoft.com/office/drawing/2014/main" id="{3694DB75-AC75-E943-A906-6B7E3C7D7CCE}"/>
              </a:ext>
            </a:extLst>
          </p:cNvPr>
          <p:cNvSpPr>
            <a:spLocks noGrp="1"/>
          </p:cNvSpPr>
          <p:nvPr>
            <p:ph type="body" sz="quarter" idx="21"/>
          </p:nvPr>
        </p:nvSpPr>
        <p:spPr/>
        <p:txBody>
          <a:bodyPr/>
          <a:lstStyle/>
          <a:p>
            <a:endParaRPr lang="de-CH" dirty="0"/>
          </a:p>
        </p:txBody>
      </p:sp>
    </p:spTree>
    <p:extLst>
      <p:ext uri="{BB962C8B-B14F-4D97-AF65-F5344CB8AC3E}">
        <p14:creationId xmlns:p14="http://schemas.microsoft.com/office/powerpoint/2010/main" val="1798327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12A90560-CB60-F274-FCAE-743C3D84891A}"/>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606425" y="1749992"/>
            <a:ext cx="3671892" cy="5013377"/>
          </a:xfrm>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a:xfrm>
            <a:off x="606426" y="759222"/>
            <a:ext cx="6762562" cy="672732"/>
          </a:xfrm>
        </p:spPr>
        <p:txBody>
          <a:bodyPr/>
          <a:lstStyle/>
          <a:p>
            <a:r>
              <a:rPr lang="de-CH" dirty="0"/>
              <a:t>Ökologische Infrastruktur</a:t>
            </a:r>
          </a:p>
        </p:txBody>
      </p:sp>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5066330" y="1728676"/>
            <a:ext cx="6762562" cy="4700259"/>
          </a:xfrm>
        </p:spPr>
        <p:txBody>
          <a:bodyPr/>
          <a:lstStyle/>
          <a:p>
            <a:pPr marL="342900" indent="-342900">
              <a:spcAft>
                <a:spcPts val="600"/>
              </a:spcAft>
              <a:buFont typeface="Arial" panose="020B0604020202020204" pitchFamily="34" charset="0"/>
              <a:buChar char="•"/>
            </a:pPr>
            <a:r>
              <a:rPr lang="de-CH" dirty="0"/>
              <a:t>Vier Jahre Kampagne Ö. I.</a:t>
            </a:r>
          </a:p>
          <a:p>
            <a:pPr marL="342900" indent="-342900">
              <a:spcAft>
                <a:spcPts val="600"/>
              </a:spcAft>
              <a:buFont typeface="Arial" panose="020B0604020202020204" pitchFamily="34" charset="0"/>
              <a:buChar char="•"/>
            </a:pPr>
            <a:r>
              <a:rPr lang="de-CH" dirty="0"/>
              <a:t>Schwerpunkt 2023: Wiederherstellung von Ökosystemen</a:t>
            </a:r>
          </a:p>
          <a:p>
            <a:pPr marL="342900" indent="-342900">
              <a:spcAft>
                <a:spcPts val="600"/>
              </a:spcAft>
              <a:buFont typeface="Arial" panose="020B0604020202020204" pitchFamily="34" charset="0"/>
              <a:buChar char="•"/>
            </a:pPr>
            <a:r>
              <a:rPr lang="de-CH" dirty="0"/>
              <a:t>Merkblattsammlung </a:t>
            </a:r>
          </a:p>
          <a:p>
            <a:pPr>
              <a:spcAft>
                <a:spcPts val="600"/>
              </a:spcAft>
              <a:tabLst>
                <a:tab pos="307975" algn="l"/>
              </a:tabLst>
            </a:pPr>
            <a:r>
              <a:rPr lang="de-CH" dirty="0"/>
              <a:t>	«Die Ebenen der Ökologischen Infrastruktur»</a:t>
            </a:r>
          </a:p>
          <a:p>
            <a:pPr marL="342900" indent="-342900">
              <a:spcAft>
                <a:spcPts val="600"/>
              </a:spcAft>
              <a:buFont typeface="Arial" panose="020B0604020202020204" pitchFamily="34" charset="0"/>
              <a:buChar char="•"/>
            </a:pPr>
            <a:endParaRPr lang="de-CH" dirty="0"/>
          </a:p>
          <a:p>
            <a:pPr marL="342900" indent="-342900">
              <a:spcAft>
                <a:spcPts val="600"/>
              </a:spcAft>
              <a:buFont typeface="Arial" panose="020B0604020202020204" pitchFamily="34" charset="0"/>
              <a:buChar char="•"/>
            </a:pPr>
            <a:endParaRPr lang="de-CH" dirty="0"/>
          </a:p>
          <a:p>
            <a:pPr marL="342900" indent="-342900">
              <a:spcAft>
                <a:spcPts val="600"/>
              </a:spcAft>
              <a:buFont typeface="Arial" panose="020B0604020202020204" pitchFamily="34" charset="0"/>
              <a:buChar char="•"/>
            </a:pPr>
            <a:endParaRPr lang="de-CH" dirty="0"/>
          </a:p>
          <a:p>
            <a:pPr>
              <a:spcAft>
                <a:spcPts val="600"/>
              </a:spcAft>
            </a:pPr>
            <a:endParaRPr lang="de-CH" sz="1000" dirty="0"/>
          </a:p>
          <a:p>
            <a:pPr marL="342900" indent="-342900">
              <a:spcAft>
                <a:spcPts val="600"/>
              </a:spcAft>
              <a:buFont typeface="Arial" panose="020B0604020202020204" pitchFamily="34" charset="0"/>
              <a:buChar char="•"/>
            </a:pPr>
            <a:endParaRPr lang="de-CH" sz="900" dirty="0"/>
          </a:p>
          <a:p>
            <a:pPr marL="342900" indent="-342900">
              <a:spcAft>
                <a:spcPts val="600"/>
              </a:spcAft>
              <a:buFont typeface="Arial" panose="020B0604020202020204" pitchFamily="34" charset="0"/>
              <a:buChar char="•"/>
            </a:pPr>
            <a:r>
              <a:rPr lang="de-CH" dirty="0" err="1"/>
              <a:t>Falterli</a:t>
            </a:r>
            <a:r>
              <a:rPr lang="de-CH" dirty="0"/>
              <a:t> «Wo sind sie? » </a:t>
            </a:r>
          </a:p>
          <a:p>
            <a:pPr>
              <a:spcAft>
                <a:spcPts val="600"/>
              </a:spcAft>
              <a:tabLst>
                <a:tab pos="347663" algn="l"/>
              </a:tabLst>
            </a:pPr>
            <a:r>
              <a:rPr lang="de-CH" dirty="0">
                <a:hlinkClick r:id="rId4"/>
              </a:rPr>
              <a:t>	</a:t>
            </a:r>
            <a:r>
              <a:rPr lang="de-CH" u="sng" dirty="0">
                <a:hlinkClick r:id="rId4"/>
              </a:rPr>
              <a:t>lebensnetz-schweiz.ch</a:t>
            </a:r>
            <a:endParaRPr lang="de-CH" u="sng" dirty="0"/>
          </a:p>
        </p:txBody>
      </p:sp>
      <p:sp>
        <p:nvSpPr>
          <p:cNvPr id="4" name="Textplatzhalter 3">
            <a:extLst>
              <a:ext uri="{FF2B5EF4-FFF2-40B4-BE49-F238E27FC236}">
                <a16:creationId xmlns:a16="http://schemas.microsoft.com/office/drawing/2014/main" id="{8F8D1A53-7311-6FD4-30C6-09C35A720780}"/>
              </a:ext>
            </a:extLst>
          </p:cNvPr>
          <p:cNvSpPr>
            <a:spLocks noGrp="1"/>
          </p:cNvSpPr>
          <p:nvPr>
            <p:ph type="body" sz="quarter" idx="13"/>
          </p:nvPr>
        </p:nvSpPr>
        <p:spPr/>
        <p:txBody>
          <a:bodyPr/>
          <a:lstStyle/>
          <a:p>
            <a:r>
              <a:rPr lang="de-CH" dirty="0"/>
              <a:t>BirdLife-Kampagne</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dirty="0"/>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pic>
        <p:nvPicPr>
          <p:cNvPr id="6" name="Grafik 5" descr="Ein Bild, das Text, Kunst, Darstellung, Buch enthält.&#10;&#10;Automatisch generierte Beschreibung">
            <a:extLst>
              <a:ext uri="{FF2B5EF4-FFF2-40B4-BE49-F238E27FC236}">
                <a16:creationId xmlns:a16="http://schemas.microsoft.com/office/drawing/2014/main" id="{25AC23D1-F314-EEA8-97B3-91E52C299C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8552246" y="5520609"/>
            <a:ext cx="1206752" cy="874800"/>
          </a:xfrm>
          <a:prstGeom prst="rect">
            <a:avLst/>
          </a:prstGeom>
        </p:spPr>
      </p:pic>
      <p:pic>
        <p:nvPicPr>
          <p:cNvPr id="8" name="Grafik 7" descr="Ein Bild, das Text, Vogel enthält.&#10;&#10;Automatisch generierte Beschreibung">
            <a:extLst>
              <a:ext uri="{FF2B5EF4-FFF2-40B4-BE49-F238E27FC236}">
                <a16:creationId xmlns:a16="http://schemas.microsoft.com/office/drawing/2014/main" id="{8318268C-96B2-3F3D-3F2D-A8558224B9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6649" y="3729859"/>
            <a:ext cx="1064000" cy="1512000"/>
          </a:xfrm>
          <a:prstGeom prst="rect">
            <a:avLst/>
          </a:prstGeom>
          <a:ln>
            <a:solidFill>
              <a:schemeClr val="tx1">
                <a:lumMod val="50000"/>
                <a:lumOff val="50000"/>
              </a:schemeClr>
            </a:solidFill>
          </a:ln>
        </p:spPr>
      </p:pic>
      <p:pic>
        <p:nvPicPr>
          <p:cNvPr id="7" name="Grafik 6" descr="Ein Bild, das Text, Vogel enthält.&#10;&#10;Automatisch generierte Beschreibung">
            <a:extLst>
              <a:ext uri="{FF2B5EF4-FFF2-40B4-BE49-F238E27FC236}">
                <a16:creationId xmlns:a16="http://schemas.microsoft.com/office/drawing/2014/main" id="{24E46F74-06C1-73F6-AFCB-C3B066A86A4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90518" y="3729859"/>
            <a:ext cx="1065104" cy="1512000"/>
          </a:xfrm>
          <a:prstGeom prst="rect">
            <a:avLst/>
          </a:prstGeom>
          <a:ln>
            <a:solidFill>
              <a:schemeClr val="tx1">
                <a:lumMod val="50000"/>
                <a:lumOff val="50000"/>
              </a:schemeClr>
            </a:solidFill>
          </a:ln>
        </p:spPr>
      </p:pic>
      <p:pic>
        <p:nvPicPr>
          <p:cNvPr id="5" name="Grafik 4" descr="Ein Bild, das Text, Vogel, sitzen enthält.&#10;&#10;Automatisch generierte Beschreibung">
            <a:extLst>
              <a:ext uri="{FF2B5EF4-FFF2-40B4-BE49-F238E27FC236}">
                <a16:creationId xmlns:a16="http://schemas.microsoft.com/office/drawing/2014/main" id="{65E7FC0F-B968-8E48-A404-46B9F2818DE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95491" y="3719575"/>
            <a:ext cx="1069599" cy="1512000"/>
          </a:xfrm>
          <a:prstGeom prst="rect">
            <a:avLst/>
          </a:prstGeom>
          <a:ln>
            <a:solidFill>
              <a:schemeClr val="tx1">
                <a:lumMod val="50000"/>
                <a:lumOff val="50000"/>
              </a:schemeClr>
            </a:solidFill>
          </a:ln>
        </p:spPr>
      </p:pic>
      <p:pic>
        <p:nvPicPr>
          <p:cNvPr id="11" name="Bildplatzhalter 11">
            <a:extLst>
              <a:ext uri="{FF2B5EF4-FFF2-40B4-BE49-F238E27FC236}">
                <a16:creationId xmlns:a16="http://schemas.microsoft.com/office/drawing/2014/main" id="{550B5CCB-8BC7-8446-5764-F732759A9E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9363" y="3729859"/>
            <a:ext cx="1107417" cy="1512000"/>
          </a:xfrm>
          <a:prstGeom prst="rect">
            <a:avLst/>
          </a:prstGeom>
          <a:noFill/>
        </p:spPr>
      </p:pic>
    </p:spTree>
    <p:extLst>
      <p:ext uri="{BB962C8B-B14F-4D97-AF65-F5344CB8AC3E}">
        <p14:creationId xmlns:p14="http://schemas.microsoft.com/office/powerpoint/2010/main" val="1311966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Ö. I. Ausblick 2024 </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48905" y="1737607"/>
            <a:ext cx="12256945" cy="512039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14" name="Textfeld 13">
            <a:extLst>
              <a:ext uri="{FF2B5EF4-FFF2-40B4-BE49-F238E27FC236}">
                <a16:creationId xmlns:a16="http://schemas.microsoft.com/office/drawing/2014/main" id="{3E416EF7-A7A0-D134-7C80-24323DF5100D}"/>
              </a:ext>
            </a:extLst>
          </p:cNvPr>
          <p:cNvSpPr txBox="1"/>
          <p:nvPr/>
        </p:nvSpPr>
        <p:spPr>
          <a:xfrm>
            <a:off x="606424" y="4830793"/>
            <a:ext cx="8550275" cy="1260309"/>
          </a:xfrm>
          <a:prstGeom prst="rect">
            <a:avLst/>
          </a:prstGeom>
          <a:solidFill>
            <a:schemeClr val="bg1">
              <a:alpha val="80000"/>
            </a:schemeClr>
          </a:solidFill>
        </p:spPr>
        <p:txBody>
          <a:bodyPr wrap="square" lIns="180000" tIns="144000" rIns="144000" bIns="144000" rtlCol="0">
            <a:spAutoFit/>
          </a:bodyPr>
          <a:lstStyle/>
          <a:p>
            <a:r>
              <a:rPr lang="de-DE" sz="2100" dirty="0"/>
              <a:t>Schwerpunkt 2024: Schweiz - Albtraum für die Natur</a:t>
            </a:r>
          </a:p>
          <a:p>
            <a:endParaRPr lang="de-DE" sz="2100" dirty="0"/>
          </a:p>
          <a:p>
            <a:pPr algn="l"/>
            <a:r>
              <a:rPr lang="de-DE" sz="2100" dirty="0"/>
              <a:t>Kampagne 2025-2029: «Räume für die Biodiversität» </a:t>
            </a:r>
          </a:p>
        </p:txBody>
      </p:sp>
      <p:sp>
        <p:nvSpPr>
          <p:cNvPr id="5" name="Text Placeholder 4">
            <a:extLst>
              <a:ext uri="{FF2B5EF4-FFF2-40B4-BE49-F238E27FC236}">
                <a16:creationId xmlns:a16="http://schemas.microsoft.com/office/drawing/2014/main" id="{13C6B066-81AA-52B8-2458-193714B7CAE9}"/>
              </a:ext>
            </a:extLst>
          </p:cNvPr>
          <p:cNvSpPr>
            <a:spLocks noGrp="1"/>
          </p:cNvSpPr>
          <p:nvPr>
            <p:ph type="body" sz="quarter" idx="13"/>
          </p:nvPr>
        </p:nvSpPr>
        <p:spPr/>
        <p:txBody>
          <a:bodyPr/>
          <a:lstStyle/>
          <a:p>
            <a:r>
              <a:rPr lang="en-CH" dirty="0"/>
              <a:t>BirdLife-Kampagne</a:t>
            </a:r>
          </a:p>
        </p:txBody>
      </p:sp>
    </p:spTree>
    <p:extLst>
      <p:ext uri="{BB962C8B-B14F-4D97-AF65-F5344CB8AC3E}">
        <p14:creationId xmlns:p14="http://schemas.microsoft.com/office/powerpoint/2010/main" val="2388966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Vogel des Jahres 2024: Zwergtaucher</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xfrm>
            <a:off x="-48905" y="1737607"/>
            <a:ext cx="12256945" cy="512039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5" name="Text Placeholder 4">
            <a:extLst>
              <a:ext uri="{FF2B5EF4-FFF2-40B4-BE49-F238E27FC236}">
                <a16:creationId xmlns:a16="http://schemas.microsoft.com/office/drawing/2014/main" id="{13C6B066-81AA-52B8-2458-193714B7CAE9}"/>
              </a:ext>
            </a:extLst>
          </p:cNvPr>
          <p:cNvSpPr>
            <a:spLocks noGrp="1"/>
          </p:cNvSpPr>
          <p:nvPr>
            <p:ph type="body" sz="quarter" idx="13"/>
          </p:nvPr>
        </p:nvSpPr>
        <p:spPr/>
        <p:txBody>
          <a:bodyPr/>
          <a:lstStyle/>
          <a:p>
            <a:r>
              <a:rPr lang="en-CH" dirty="0"/>
              <a:t>BirdLife-Kampagne</a:t>
            </a:r>
          </a:p>
        </p:txBody>
      </p:sp>
      <p:sp>
        <p:nvSpPr>
          <p:cNvPr id="3" name="Grafik 16">
            <a:extLst>
              <a:ext uri="{FF2B5EF4-FFF2-40B4-BE49-F238E27FC236}">
                <a16:creationId xmlns:a16="http://schemas.microsoft.com/office/drawing/2014/main" id="{082BB377-DF05-8662-B629-2691B53D222F}"/>
              </a:ext>
            </a:extLst>
          </p:cNvPr>
          <p:cNvSpPr>
            <a:spLocks noChangeAspect="1"/>
          </p:cNvSpPr>
          <p:nvPr/>
        </p:nvSpPr>
        <p:spPr>
          <a:xfrm rot="-600000">
            <a:off x="169843" y="1946218"/>
            <a:ext cx="2146937" cy="2143998"/>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de-CH" sz="2200" dirty="0" err="1">
                <a:solidFill>
                  <a:srgbClr val="4FAF30"/>
                </a:solidFill>
                <a:latin typeface="+mj-lt"/>
              </a:rPr>
              <a:t>birdlife.ch</a:t>
            </a:r>
            <a:r>
              <a:rPr lang="de-CH" sz="2200" dirty="0">
                <a:solidFill>
                  <a:srgbClr val="4FAF30"/>
                </a:solidFill>
                <a:latin typeface="+mj-lt"/>
              </a:rPr>
              <a:t>/</a:t>
            </a:r>
          </a:p>
          <a:p>
            <a:pPr algn="ctr"/>
            <a:r>
              <a:rPr lang="de-CH" sz="2200" dirty="0" err="1">
                <a:solidFill>
                  <a:srgbClr val="4FAF30"/>
                </a:solidFill>
                <a:latin typeface="+mj-lt"/>
              </a:rPr>
              <a:t>zwergtaucher</a:t>
            </a:r>
            <a:endParaRPr lang="de-CH" sz="2200" dirty="0">
              <a:solidFill>
                <a:srgbClr val="4FAF30"/>
              </a:solidFill>
              <a:latin typeface="+mj-lt"/>
            </a:endParaRPr>
          </a:p>
        </p:txBody>
      </p:sp>
      <p:sp>
        <p:nvSpPr>
          <p:cNvPr id="4" name="Textfeld 3">
            <a:extLst>
              <a:ext uri="{FF2B5EF4-FFF2-40B4-BE49-F238E27FC236}">
                <a16:creationId xmlns:a16="http://schemas.microsoft.com/office/drawing/2014/main" id="{4D37F196-9BF2-DACD-8329-8FBD1F3CCC87}"/>
              </a:ext>
            </a:extLst>
          </p:cNvPr>
          <p:cNvSpPr txBox="1"/>
          <p:nvPr/>
        </p:nvSpPr>
        <p:spPr>
          <a:xfrm>
            <a:off x="-150725" y="6483146"/>
            <a:ext cx="1566286" cy="475478"/>
          </a:xfrm>
          <a:prstGeom prst="rect">
            <a:avLst/>
          </a:prstGeom>
          <a:noFill/>
        </p:spPr>
        <p:txBody>
          <a:bodyPr wrap="none" lIns="180000" tIns="144000" rIns="144000" bIns="144000" rtlCol="0">
            <a:spAutoFit/>
          </a:bodyPr>
          <a:lstStyle/>
          <a:p>
            <a:pPr algn="l"/>
            <a:r>
              <a:rPr lang="de-CH" sz="1200" dirty="0">
                <a:solidFill>
                  <a:schemeClr val="bg1"/>
                </a:solidFill>
              </a:rPr>
              <a:t>Volker Jungbluth</a:t>
            </a:r>
          </a:p>
        </p:txBody>
      </p:sp>
    </p:spTree>
    <p:extLst>
      <p:ext uri="{BB962C8B-B14F-4D97-AF65-F5344CB8AC3E}">
        <p14:creationId xmlns:p14="http://schemas.microsoft.com/office/powerpoint/2010/main" val="2610820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A3EE9AF3-466A-9059-2194-7DC64441D898}"/>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tretch/>
        </p:blipFill>
        <p:spPr>
          <a:xfrm>
            <a:off x="3" y="0"/>
            <a:ext cx="12191994" cy="6858000"/>
          </a:xfrm>
          <a:noFill/>
        </p:spPr>
      </p:pic>
      <p:sp>
        <p:nvSpPr>
          <p:cNvPr id="13" name="Title 2">
            <a:extLst>
              <a:ext uri="{FF2B5EF4-FFF2-40B4-BE49-F238E27FC236}">
                <a16:creationId xmlns:a16="http://schemas.microsoft.com/office/drawing/2014/main" id="{760FBD74-D1D7-7209-9960-B527396B142E}"/>
              </a:ext>
            </a:extLst>
          </p:cNvPr>
          <p:cNvSpPr>
            <a:spLocks noGrp="1"/>
          </p:cNvSpPr>
          <p:nvPr>
            <p:ph type="ctrTitle"/>
          </p:nvPr>
        </p:nvSpPr>
        <p:spPr>
          <a:xfrm>
            <a:off x="606425" y="565610"/>
            <a:ext cx="10979150" cy="581698"/>
          </a:xfrm>
        </p:spPr>
        <p:txBody>
          <a:bodyPr/>
          <a:lstStyle/>
          <a:p>
            <a:r>
              <a:rPr lang="en-US" sz="4200" dirty="0" err="1">
                <a:latin typeface="+mj-lt"/>
              </a:rPr>
              <a:t>Biodiversität</a:t>
            </a:r>
            <a:r>
              <a:rPr lang="en-US" sz="4200" dirty="0">
                <a:latin typeface="+mj-lt"/>
              </a:rPr>
              <a:t> </a:t>
            </a:r>
            <a:r>
              <a:rPr lang="en-US" sz="4200" dirty="0" err="1">
                <a:latin typeface="+mj-lt"/>
              </a:rPr>
              <a:t>im</a:t>
            </a:r>
            <a:r>
              <a:rPr lang="en-US" sz="4200" dirty="0">
                <a:latin typeface="+mj-lt"/>
              </a:rPr>
              <a:t> </a:t>
            </a:r>
            <a:r>
              <a:rPr lang="en-US" sz="4200" dirty="0" err="1">
                <a:latin typeface="+mj-lt"/>
              </a:rPr>
              <a:t>Siedlungsraum</a:t>
            </a:r>
            <a:endParaRPr lang="en-US" sz="4200" dirty="0">
              <a:latin typeface="+mj-lt"/>
            </a:endParaRPr>
          </a:p>
        </p:txBody>
      </p:sp>
      <p:sp>
        <p:nvSpPr>
          <p:cNvPr id="19" name="Text Placeholder 5">
            <a:extLst>
              <a:ext uri="{FF2B5EF4-FFF2-40B4-BE49-F238E27FC236}">
                <a16:creationId xmlns:a16="http://schemas.microsoft.com/office/drawing/2014/main" id="{2A7BABD9-1F1E-75B1-9F11-D3769A80B20B}"/>
              </a:ext>
            </a:extLst>
          </p:cNvPr>
          <p:cNvSpPr>
            <a:spLocks noGrp="1"/>
          </p:cNvSpPr>
          <p:nvPr>
            <p:ph type="body" sz="quarter" idx="20"/>
          </p:nvPr>
        </p:nvSpPr>
        <p:spPr>
          <a:xfrm>
            <a:off x="10302000" y="5673600"/>
            <a:ext cx="1890000" cy="1184400"/>
          </a:xfrm>
        </p:spPr>
        <p:txBody>
          <a:bodyPr/>
          <a:lstStyle/>
          <a:p>
            <a:endParaRPr lang="en-US"/>
          </a:p>
        </p:txBody>
      </p:sp>
      <p:sp>
        <p:nvSpPr>
          <p:cNvPr id="21" name="Text Placeholder 6">
            <a:extLst>
              <a:ext uri="{FF2B5EF4-FFF2-40B4-BE49-F238E27FC236}">
                <a16:creationId xmlns:a16="http://schemas.microsoft.com/office/drawing/2014/main" id="{99CEDEFD-1FDA-BF08-5F0B-FEB721C549B5}"/>
              </a:ext>
            </a:extLst>
          </p:cNvPr>
          <p:cNvSpPr>
            <a:spLocks noGrp="1"/>
          </p:cNvSpPr>
          <p:nvPr>
            <p:ph type="body" sz="quarter" idx="21"/>
          </p:nvPr>
        </p:nvSpPr>
        <p:spPr>
          <a:xfrm>
            <a:off x="11075229" y="5994263"/>
            <a:ext cx="874800" cy="655200"/>
          </a:xfrm>
        </p:spPr>
        <p:txBody>
          <a:bodyPr/>
          <a:lstStyle/>
          <a:p>
            <a:endParaRPr lang="en-US"/>
          </a:p>
        </p:txBody>
      </p:sp>
    </p:spTree>
    <p:extLst>
      <p:ext uri="{BB962C8B-B14F-4D97-AF65-F5344CB8AC3E}">
        <p14:creationId xmlns:p14="http://schemas.microsoft.com/office/powerpoint/2010/main" val="1303542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Text, Screenshot, Visitenkarte, Design enthält.&#10;&#10;Automatisch generierte Beschreibung">
            <a:extLst>
              <a:ext uri="{FF2B5EF4-FFF2-40B4-BE49-F238E27FC236}">
                <a16:creationId xmlns:a16="http://schemas.microsoft.com/office/drawing/2014/main" id="{A301E03B-5561-F029-6023-59A9A8DBA99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750" r="2750"/>
          <a:stretch>
            <a:fillRect/>
          </a:stretch>
        </p:blipFill>
        <p:spPr>
          <a:xfrm>
            <a:off x="402196" y="1744539"/>
            <a:ext cx="9715681" cy="5404712"/>
          </a:xfrm>
        </p:spPr>
      </p:pic>
      <p:sp>
        <p:nvSpPr>
          <p:cNvPr id="6" name="Textplatzhalter 5">
            <a:extLst>
              <a:ext uri="{FF2B5EF4-FFF2-40B4-BE49-F238E27FC236}">
                <a16:creationId xmlns:a16="http://schemas.microsoft.com/office/drawing/2014/main" id="{E9172E93-93D4-60B7-B764-6599FEC997DE}"/>
              </a:ext>
            </a:extLst>
          </p:cNvPr>
          <p:cNvSpPr>
            <a:spLocks noGrp="1"/>
          </p:cNvSpPr>
          <p:nvPr>
            <p:ph type="body" sz="quarter" idx="13"/>
          </p:nvPr>
        </p:nvSpPr>
        <p:spPr/>
        <p:txBody>
          <a:bodyPr/>
          <a:lstStyle/>
          <a:p>
            <a:r>
              <a:rPr lang="de-DE" dirty="0"/>
              <a:t>Biodiversität im Siedlungsraum</a:t>
            </a:r>
          </a:p>
        </p:txBody>
      </p:sp>
      <p:sp>
        <p:nvSpPr>
          <p:cNvPr id="7" name="Textplatzhalter 6">
            <a:extLst>
              <a:ext uri="{FF2B5EF4-FFF2-40B4-BE49-F238E27FC236}">
                <a16:creationId xmlns:a16="http://schemas.microsoft.com/office/drawing/2014/main" id="{3B92BE5F-50CC-C267-E629-233D03D7FF80}"/>
              </a:ext>
            </a:extLst>
          </p:cNvPr>
          <p:cNvSpPr>
            <a:spLocks noGrp="1"/>
          </p:cNvSpPr>
          <p:nvPr>
            <p:ph type="body" sz="quarter" idx="20"/>
          </p:nvPr>
        </p:nvSpPr>
        <p:spPr/>
        <p:txBody>
          <a:bodyPr/>
          <a:lstStyle/>
          <a:p>
            <a:endParaRPr lang="de-DE"/>
          </a:p>
        </p:txBody>
      </p:sp>
      <p:sp>
        <p:nvSpPr>
          <p:cNvPr id="8" name="Textplatzhalter 7">
            <a:extLst>
              <a:ext uri="{FF2B5EF4-FFF2-40B4-BE49-F238E27FC236}">
                <a16:creationId xmlns:a16="http://schemas.microsoft.com/office/drawing/2014/main" id="{19059FD4-E039-EEA7-DE61-4A63632588E8}"/>
              </a:ext>
            </a:extLst>
          </p:cNvPr>
          <p:cNvSpPr>
            <a:spLocks noGrp="1"/>
          </p:cNvSpPr>
          <p:nvPr>
            <p:ph type="body" sz="quarter" idx="21"/>
          </p:nvPr>
        </p:nvSpPr>
        <p:spPr/>
        <p:txBody>
          <a:bodyPr/>
          <a:lstStyle/>
          <a:p>
            <a:endParaRPr lang="de-DE"/>
          </a:p>
        </p:txBody>
      </p:sp>
      <p:sp>
        <p:nvSpPr>
          <p:cNvPr id="11" name="Abgerundetes Rechteck 10">
            <a:extLst>
              <a:ext uri="{FF2B5EF4-FFF2-40B4-BE49-F238E27FC236}">
                <a16:creationId xmlns:a16="http://schemas.microsoft.com/office/drawing/2014/main" id="{E49506BD-2A97-DD69-349B-3C37175730E4}"/>
              </a:ext>
            </a:extLst>
          </p:cNvPr>
          <p:cNvSpPr/>
          <p:nvPr/>
        </p:nvSpPr>
        <p:spPr>
          <a:xfrm>
            <a:off x="2503547" y="1095588"/>
            <a:ext cx="4247909" cy="297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Grafik 16">
            <a:extLst>
              <a:ext uri="{FF2B5EF4-FFF2-40B4-BE49-F238E27FC236}">
                <a16:creationId xmlns:a16="http://schemas.microsoft.com/office/drawing/2014/main" id="{93729403-D20C-2A0C-9A28-3089FED4B0CF}"/>
              </a:ext>
            </a:extLst>
          </p:cNvPr>
          <p:cNvSpPr>
            <a:spLocks noChangeAspect="1"/>
          </p:cNvSpPr>
          <p:nvPr/>
        </p:nvSpPr>
        <p:spPr>
          <a:xfrm rot="20422760">
            <a:off x="5549137" y="1389834"/>
            <a:ext cx="2658800" cy="2668776"/>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de-CH" sz="2000" b="1" dirty="0">
                <a:solidFill>
                  <a:schemeClr val="accent1"/>
                </a:solidFill>
                <a:latin typeface="+mj-lt"/>
              </a:rPr>
              <a:t>Ziel: </a:t>
            </a:r>
            <a:br>
              <a:rPr lang="de-CH" sz="2000" b="1" dirty="0">
                <a:solidFill>
                  <a:schemeClr val="accent1"/>
                </a:solidFill>
                <a:latin typeface="+mj-lt"/>
              </a:rPr>
            </a:br>
            <a:r>
              <a:rPr lang="de-CH" sz="2000" b="1" dirty="0">
                <a:solidFill>
                  <a:schemeClr val="accent1"/>
                </a:solidFill>
                <a:latin typeface="+mj-lt"/>
              </a:rPr>
              <a:t>70 Partner</a:t>
            </a:r>
            <a:br>
              <a:rPr lang="de-CH" sz="2000" b="1" dirty="0">
                <a:solidFill>
                  <a:schemeClr val="accent1"/>
                </a:solidFill>
                <a:latin typeface="+mj-lt"/>
              </a:rPr>
            </a:br>
            <a:r>
              <a:rPr lang="de-CH" sz="1200" b="1" dirty="0">
                <a:solidFill>
                  <a:schemeClr val="accent1"/>
                </a:solidFill>
                <a:latin typeface="+mj-lt"/>
              </a:rPr>
              <a:t>Bund, Kantone, Gemeinden, Natur-, Klima- und Umweltschutzorganisationen, Gesundheitswesen, Firmen, Vereine, Kirchen, Bildung, Wissenschaft, Medien</a:t>
            </a:r>
          </a:p>
        </p:txBody>
      </p:sp>
      <p:sp>
        <p:nvSpPr>
          <p:cNvPr id="4" name="Titel 3">
            <a:extLst>
              <a:ext uri="{FF2B5EF4-FFF2-40B4-BE49-F238E27FC236}">
                <a16:creationId xmlns:a16="http://schemas.microsoft.com/office/drawing/2014/main" id="{7A57EDF2-2CCC-E048-7CE2-5A6CCEF4ACCE}"/>
              </a:ext>
            </a:extLst>
          </p:cNvPr>
          <p:cNvSpPr>
            <a:spLocks noGrp="1"/>
          </p:cNvSpPr>
          <p:nvPr>
            <p:ph type="title"/>
          </p:nvPr>
        </p:nvSpPr>
        <p:spPr>
          <a:xfrm>
            <a:off x="606425" y="759222"/>
            <a:ext cx="10690225" cy="672732"/>
          </a:xfrm>
          <a:solidFill>
            <a:schemeClr val="bg1"/>
          </a:solidFill>
        </p:spPr>
        <p:txBody>
          <a:bodyPr/>
          <a:lstStyle/>
          <a:p>
            <a:r>
              <a:rPr lang="de-DE" dirty="0"/>
              <a:t>2024-2028: Biodiversität jetzt!</a:t>
            </a:r>
            <a:br>
              <a:rPr lang="de-DE" b="1" dirty="0"/>
            </a:br>
            <a:r>
              <a:rPr lang="de-DE" sz="2000" b="1" dirty="0">
                <a:latin typeface="+mn-lt"/>
              </a:rPr>
              <a:t>Nationales Projekt mit Pusch zur Förderung der Biodiversität im Siedlungsraum</a:t>
            </a:r>
          </a:p>
        </p:txBody>
      </p:sp>
      <p:sp>
        <p:nvSpPr>
          <p:cNvPr id="2" name="Rechteck 1">
            <a:extLst>
              <a:ext uri="{FF2B5EF4-FFF2-40B4-BE49-F238E27FC236}">
                <a16:creationId xmlns:a16="http://schemas.microsoft.com/office/drawing/2014/main" id="{60F027E4-9E75-05EA-5BE1-235196D5652B}"/>
              </a:ext>
            </a:extLst>
          </p:cNvPr>
          <p:cNvSpPr/>
          <p:nvPr/>
        </p:nvSpPr>
        <p:spPr>
          <a:xfrm>
            <a:off x="606425" y="1832789"/>
            <a:ext cx="3584575" cy="361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839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draußen, Himmel, Baum, Haus enthält.&#10;&#10;Automatisch generierte Beschreibung">
            <a:extLst>
              <a:ext uri="{FF2B5EF4-FFF2-40B4-BE49-F238E27FC236}">
                <a16:creationId xmlns:a16="http://schemas.microsoft.com/office/drawing/2014/main" id="{1CCB080D-5E1A-AF72-45D7-2BC7069EA4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61" b="261"/>
          <a:stretch>
            <a:fillRect/>
          </a:stretch>
        </p:blipFill>
        <p:spPr/>
      </p:pic>
      <p:sp>
        <p:nvSpPr>
          <p:cNvPr id="3" name="Bildplatzhalter 2">
            <a:extLst>
              <a:ext uri="{FF2B5EF4-FFF2-40B4-BE49-F238E27FC236}">
                <a16:creationId xmlns:a16="http://schemas.microsoft.com/office/drawing/2014/main" id="{B75A71EB-4C87-92E4-F6FC-1985159EE44E}"/>
              </a:ext>
            </a:extLst>
          </p:cNvPr>
          <p:cNvSpPr>
            <a:spLocks noGrp="1"/>
          </p:cNvSpPr>
          <p:nvPr>
            <p:ph type="pic" sz="quarter" idx="17"/>
          </p:nvPr>
        </p:nvSpPr>
        <p:spPr/>
        <p:txBody>
          <a:bodyPr/>
          <a:lstStyle/>
          <a:p>
            <a:pPr algn="l"/>
            <a:r>
              <a:rPr lang="de-CH" b="1" dirty="0">
                <a:solidFill>
                  <a:srgbClr val="00B050"/>
                </a:solidFill>
              </a:rPr>
              <a:t>Aktuell (Frühling 2024):</a:t>
            </a:r>
          </a:p>
          <a:p>
            <a:pPr marL="342900" indent="-342900" algn="l">
              <a:buFont typeface="Arial" panose="020B0604020202020204" pitchFamily="34" charset="0"/>
              <a:buChar char="•"/>
            </a:pPr>
            <a:r>
              <a:rPr lang="de-CH" dirty="0"/>
              <a:t>Finanzsuche durch Verein «Biodiversität jetzt!» bei Stiftungen, Behörden, Lotteriefonds etc.</a:t>
            </a:r>
          </a:p>
          <a:p>
            <a:pPr marL="342900" indent="-342900" algn="l">
              <a:buFont typeface="Arial" panose="020B0604020202020204" pitchFamily="34" charset="0"/>
              <a:buChar char="•"/>
            </a:pPr>
            <a:r>
              <a:rPr lang="de-CH" dirty="0"/>
              <a:t>Organisation der Partnerallianz</a:t>
            </a:r>
          </a:p>
          <a:p>
            <a:pPr marL="342900" indent="-342900" algn="l">
              <a:buFont typeface="Arial" panose="020B0604020202020204" pitchFamily="34" charset="0"/>
              <a:buChar char="•"/>
            </a:pPr>
            <a:r>
              <a:rPr lang="de-CH" dirty="0"/>
              <a:t>Vorgesehener Start: Februar 2025</a:t>
            </a:r>
          </a:p>
          <a:p>
            <a:endParaRPr lang="de-DE" dirty="0"/>
          </a:p>
        </p:txBody>
      </p:sp>
      <p:sp>
        <p:nvSpPr>
          <p:cNvPr id="4" name="Titel 3">
            <a:extLst>
              <a:ext uri="{FF2B5EF4-FFF2-40B4-BE49-F238E27FC236}">
                <a16:creationId xmlns:a16="http://schemas.microsoft.com/office/drawing/2014/main" id="{2884047D-4E29-C0C3-0F70-215BFB3358BF}"/>
              </a:ext>
            </a:extLst>
          </p:cNvPr>
          <p:cNvSpPr>
            <a:spLocks noGrp="1"/>
          </p:cNvSpPr>
          <p:nvPr>
            <p:ph type="title"/>
          </p:nvPr>
        </p:nvSpPr>
        <p:spPr/>
        <p:txBody>
          <a:bodyPr/>
          <a:lstStyle/>
          <a:p>
            <a:r>
              <a:rPr lang="de-DE" dirty="0"/>
              <a:t>Zielgruppen und Stand der Arbeiten</a:t>
            </a:r>
          </a:p>
        </p:txBody>
      </p:sp>
      <p:sp>
        <p:nvSpPr>
          <p:cNvPr id="5" name="Inhaltsplatzhalter 4">
            <a:extLst>
              <a:ext uri="{FF2B5EF4-FFF2-40B4-BE49-F238E27FC236}">
                <a16:creationId xmlns:a16="http://schemas.microsoft.com/office/drawing/2014/main" id="{151EE616-ECB2-9C95-DE5D-A88B956BA2DF}"/>
              </a:ext>
            </a:extLst>
          </p:cNvPr>
          <p:cNvSpPr>
            <a:spLocks noGrp="1"/>
          </p:cNvSpPr>
          <p:nvPr>
            <p:ph idx="1"/>
          </p:nvPr>
        </p:nvSpPr>
        <p:spPr>
          <a:xfrm>
            <a:off x="606425" y="2495614"/>
            <a:ext cx="5331604" cy="4362386"/>
          </a:xfrm>
        </p:spPr>
        <p:txBody>
          <a:bodyPr/>
          <a:lstStyle/>
          <a:p>
            <a:r>
              <a:rPr lang="de-CH" b="1" dirty="0">
                <a:solidFill>
                  <a:srgbClr val="00B050"/>
                </a:solidFill>
              </a:rPr>
              <a:t>Hauptzielgruppe: </a:t>
            </a:r>
          </a:p>
          <a:p>
            <a:pPr marL="342900" indent="-342900">
              <a:buFont typeface="Arial" panose="020B0604020202020204" pitchFamily="34" charset="0"/>
              <a:buChar char="•"/>
            </a:pPr>
            <a:r>
              <a:rPr lang="de-CH" dirty="0"/>
              <a:t>private </a:t>
            </a:r>
            <a:r>
              <a:rPr lang="de-CH" dirty="0" err="1"/>
              <a:t>Eigentümer:innen</a:t>
            </a:r>
            <a:r>
              <a:rPr lang="de-CH" dirty="0"/>
              <a:t> und </a:t>
            </a:r>
            <a:r>
              <a:rPr lang="de-CH" dirty="0" err="1"/>
              <a:t>Hobbygärtner:innen</a:t>
            </a:r>
            <a:r>
              <a:rPr lang="de-CH" dirty="0"/>
              <a:t> </a:t>
            </a:r>
          </a:p>
          <a:p>
            <a:pPr marL="342900" indent="-342900">
              <a:buFont typeface="Arial" panose="020B0604020202020204" pitchFamily="34" charset="0"/>
              <a:buChar char="•"/>
            </a:pPr>
            <a:r>
              <a:rPr lang="de-CH" dirty="0"/>
              <a:t>Institutionelle </a:t>
            </a:r>
            <a:r>
              <a:rPr lang="de-CH" dirty="0" err="1"/>
              <a:t>Eigentümer:innen</a:t>
            </a:r>
            <a:r>
              <a:rPr lang="de-CH" dirty="0"/>
              <a:t> </a:t>
            </a:r>
          </a:p>
          <a:p>
            <a:pPr marL="342900" indent="-342900">
              <a:buFont typeface="Arial" panose="020B0604020202020204" pitchFamily="34" charset="0"/>
              <a:buChar char="•"/>
            </a:pPr>
            <a:r>
              <a:rPr lang="de-CH" dirty="0"/>
              <a:t>Raumwirksame Dienstleistungsanbietende (Planung, Ausführung, Unterhalt) </a:t>
            </a:r>
            <a:br>
              <a:rPr lang="de-CH" dirty="0"/>
            </a:br>
            <a:endParaRPr lang="de-CH" dirty="0"/>
          </a:p>
          <a:p>
            <a:r>
              <a:rPr lang="de-CH" dirty="0">
                <a:solidFill>
                  <a:srgbClr val="00B050"/>
                </a:solidFill>
              </a:rPr>
              <a:t>Neben-Zielgruppen: </a:t>
            </a:r>
          </a:p>
          <a:p>
            <a:pPr marL="342900" indent="-342900">
              <a:buFont typeface="Arial" panose="020B0604020202020204" pitchFamily="34" charset="0"/>
              <a:buChar char="•"/>
            </a:pPr>
            <a:r>
              <a:rPr lang="de-CH" dirty="0"/>
              <a:t>Mietende</a:t>
            </a:r>
          </a:p>
          <a:p>
            <a:pPr marL="342900" indent="-342900">
              <a:buFont typeface="Arial" panose="020B0604020202020204" pitchFamily="34" charset="0"/>
              <a:buChar char="•"/>
            </a:pPr>
            <a:r>
              <a:rPr lang="de-CH" dirty="0"/>
              <a:t>Kinder und Jugendliche (5-18J.) </a:t>
            </a:r>
          </a:p>
          <a:p>
            <a:endParaRPr lang="de-CH" dirty="0"/>
          </a:p>
        </p:txBody>
      </p:sp>
      <p:sp>
        <p:nvSpPr>
          <p:cNvPr id="6" name="Textplatzhalter 5">
            <a:extLst>
              <a:ext uri="{FF2B5EF4-FFF2-40B4-BE49-F238E27FC236}">
                <a16:creationId xmlns:a16="http://schemas.microsoft.com/office/drawing/2014/main" id="{1EC26099-86DD-D64F-61ED-3E4DC4E39A59}"/>
              </a:ext>
            </a:extLst>
          </p:cNvPr>
          <p:cNvSpPr>
            <a:spLocks noGrp="1"/>
          </p:cNvSpPr>
          <p:nvPr>
            <p:ph type="body" sz="quarter" idx="13"/>
          </p:nvPr>
        </p:nvSpPr>
        <p:spPr/>
        <p:txBody>
          <a:bodyPr/>
          <a:lstStyle/>
          <a:p>
            <a:r>
              <a:rPr lang="de-DE" dirty="0"/>
              <a:t>Biodiversität im Siedlungsraum</a:t>
            </a:r>
          </a:p>
        </p:txBody>
      </p:sp>
      <p:sp>
        <p:nvSpPr>
          <p:cNvPr id="7" name="Textplatzhalter 6">
            <a:extLst>
              <a:ext uri="{FF2B5EF4-FFF2-40B4-BE49-F238E27FC236}">
                <a16:creationId xmlns:a16="http://schemas.microsoft.com/office/drawing/2014/main" id="{B102DB9D-5C70-A183-C533-7A497F141E86}"/>
              </a:ext>
            </a:extLst>
          </p:cNvPr>
          <p:cNvSpPr>
            <a:spLocks noGrp="1"/>
          </p:cNvSpPr>
          <p:nvPr>
            <p:ph type="body" sz="quarter" idx="20"/>
          </p:nvPr>
        </p:nvSpPr>
        <p:spPr/>
        <p:txBody>
          <a:bodyPr/>
          <a:lstStyle/>
          <a:p>
            <a:endParaRPr lang="de-DE"/>
          </a:p>
        </p:txBody>
      </p:sp>
      <p:sp>
        <p:nvSpPr>
          <p:cNvPr id="8" name="Textplatzhalter 7">
            <a:extLst>
              <a:ext uri="{FF2B5EF4-FFF2-40B4-BE49-F238E27FC236}">
                <a16:creationId xmlns:a16="http://schemas.microsoft.com/office/drawing/2014/main" id="{8A765416-0C5D-9597-65BC-9EEBFBDCF1E0}"/>
              </a:ext>
            </a:extLst>
          </p:cNvPr>
          <p:cNvSpPr>
            <a:spLocks noGrp="1"/>
          </p:cNvSpPr>
          <p:nvPr>
            <p:ph type="body" sz="quarter" idx="21"/>
          </p:nvPr>
        </p:nvSpPr>
        <p:spPr/>
        <p:txBody>
          <a:bodyPr/>
          <a:lstStyle/>
          <a:p>
            <a:endParaRPr lang="de-DE"/>
          </a:p>
        </p:txBody>
      </p:sp>
    </p:spTree>
    <p:extLst>
      <p:ext uri="{BB962C8B-B14F-4D97-AF65-F5344CB8AC3E}">
        <p14:creationId xmlns:p14="http://schemas.microsoft.com/office/powerpoint/2010/main" val="2869220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D75EEC-A149-676C-2A1E-F537D98CB01C}"/>
              </a:ext>
            </a:extLst>
          </p:cNvPr>
          <p:cNvSpPr>
            <a:spLocks noGrp="1"/>
          </p:cNvSpPr>
          <p:nvPr>
            <p:ph type="title"/>
          </p:nvPr>
        </p:nvSpPr>
        <p:spPr>
          <a:xfrm>
            <a:off x="606425" y="759222"/>
            <a:ext cx="4986775" cy="672732"/>
          </a:xfrm>
        </p:spPr>
        <p:txBody>
          <a:bodyPr/>
          <a:lstStyle/>
          <a:p>
            <a:r>
              <a:rPr lang="en-US" dirty="0" err="1"/>
              <a:t>Erfolg</a:t>
            </a:r>
            <a:r>
              <a:rPr lang="en-US" dirty="0"/>
              <a:t> in der </a:t>
            </a:r>
            <a:r>
              <a:rPr lang="en-US" dirty="0" err="1"/>
              <a:t>Nordwestschweiz</a:t>
            </a:r>
            <a:endParaRPr lang="en-US" dirty="0"/>
          </a:p>
        </p:txBody>
      </p:sp>
      <p:sp>
        <p:nvSpPr>
          <p:cNvPr id="12" name="Content Placeholder 2">
            <a:extLst>
              <a:ext uri="{FF2B5EF4-FFF2-40B4-BE49-F238E27FC236}">
                <a16:creationId xmlns:a16="http://schemas.microsoft.com/office/drawing/2014/main" id="{D30904DE-074F-9C5C-B32D-C897A05A5FF9}"/>
              </a:ext>
            </a:extLst>
          </p:cNvPr>
          <p:cNvSpPr>
            <a:spLocks noGrp="1"/>
          </p:cNvSpPr>
          <p:nvPr>
            <p:ph idx="1"/>
          </p:nvPr>
        </p:nvSpPr>
        <p:spPr>
          <a:xfrm>
            <a:off x="606425" y="2413796"/>
            <a:ext cx="4938592" cy="3852004"/>
          </a:xfrm>
        </p:spPr>
        <p:txBody>
          <a:bodyPr/>
          <a:lstStyle/>
          <a:p>
            <a:r>
              <a:rPr lang="en-US" dirty="0"/>
              <a:t>2023 </a:t>
            </a:r>
            <a:r>
              <a:rPr lang="en-US" dirty="0" err="1"/>
              <a:t>erste</a:t>
            </a:r>
            <a:r>
              <a:rPr lang="en-US" dirty="0"/>
              <a:t> Brut </a:t>
            </a:r>
            <a:r>
              <a:rPr lang="en-US" dirty="0" err="1"/>
              <a:t>seit</a:t>
            </a:r>
            <a:r>
              <a:rPr lang="en-US" dirty="0"/>
              <a:t> 40 Jahren</a:t>
            </a:r>
          </a:p>
          <a:p>
            <a:endParaRPr lang="en-US" dirty="0"/>
          </a:p>
          <a:p>
            <a:r>
              <a:rPr lang="en-US" dirty="0"/>
              <a:t>Grosser Dank an alle, die </a:t>
            </a:r>
            <a:r>
              <a:rPr lang="en-US" dirty="0" err="1"/>
              <a:t>seit</a:t>
            </a:r>
            <a:r>
              <a:rPr lang="en-US" dirty="0"/>
              <a:t> </a:t>
            </a:r>
            <a:r>
              <a:rPr lang="en-US" dirty="0" err="1"/>
              <a:t>vielen</a:t>
            </a:r>
            <a:r>
              <a:rPr lang="en-US" dirty="0"/>
              <a:t> Jahren </a:t>
            </a:r>
            <a:r>
              <a:rPr lang="en-US" dirty="0" err="1"/>
              <a:t>beigetragen</a:t>
            </a:r>
            <a:r>
              <a:rPr lang="en-US" dirty="0"/>
              <a:t> </a:t>
            </a:r>
            <a:r>
              <a:rPr lang="en-US" dirty="0" err="1"/>
              <a:t>haben</a:t>
            </a:r>
            <a:r>
              <a:rPr lang="en-US" dirty="0"/>
              <a:t>!</a:t>
            </a:r>
          </a:p>
        </p:txBody>
      </p:sp>
      <p:sp>
        <p:nvSpPr>
          <p:cNvPr id="4" name="Textplatzhalter 3">
            <a:extLst>
              <a:ext uri="{FF2B5EF4-FFF2-40B4-BE49-F238E27FC236}">
                <a16:creationId xmlns:a16="http://schemas.microsoft.com/office/drawing/2014/main" id="{8EA3C705-B658-CF36-F510-44EB12851934}"/>
              </a:ext>
            </a:extLst>
          </p:cNvPr>
          <p:cNvSpPr>
            <a:spLocks noGrp="1"/>
          </p:cNvSpPr>
          <p:nvPr>
            <p:ph type="body" sz="quarter" idx="13"/>
          </p:nvPr>
        </p:nvSpPr>
        <p:spPr>
          <a:xfrm>
            <a:off x="606425" y="-1"/>
            <a:ext cx="4986775" cy="759223"/>
          </a:xfrm>
        </p:spPr>
        <p:txBody>
          <a:bodyPr anchor="b">
            <a:normAutofit/>
          </a:bodyPr>
          <a:lstStyle/>
          <a:p>
            <a:pPr>
              <a:spcAft>
                <a:spcPts val="600"/>
              </a:spcAft>
            </a:pPr>
            <a:r>
              <a:rPr lang="de-DE" dirty="0"/>
              <a:t>Steinkauz</a:t>
            </a:r>
          </a:p>
        </p:txBody>
      </p:sp>
      <p:pic>
        <p:nvPicPr>
          <p:cNvPr id="5" name="Bildplatzhalter 8" descr="Ein Bild, das Vogel, Eule, Raubvogel, Baum enthält.&#10;&#10;Automatisch generierte Beschreibung">
            <a:extLst>
              <a:ext uri="{FF2B5EF4-FFF2-40B4-BE49-F238E27FC236}">
                <a16:creationId xmlns:a16="http://schemas.microsoft.com/office/drawing/2014/main" id="{25D447A8-36E4-FFC3-2C67-C338D2A00E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5017" y="10"/>
            <a:ext cx="6646983" cy="6857990"/>
          </a:xfrm>
          <a:prstGeom prst="rect">
            <a:avLst/>
          </a:prstGeom>
          <a:noFill/>
        </p:spPr>
      </p:pic>
      <p:sp>
        <p:nvSpPr>
          <p:cNvPr id="14" name="Text Placeholder 5">
            <a:extLst>
              <a:ext uri="{FF2B5EF4-FFF2-40B4-BE49-F238E27FC236}">
                <a16:creationId xmlns:a16="http://schemas.microsoft.com/office/drawing/2014/main" id="{98141E36-80C3-C33D-368D-50102DAE4674}"/>
              </a:ext>
            </a:extLst>
          </p:cNvPr>
          <p:cNvSpPr>
            <a:spLocks noGrp="1"/>
          </p:cNvSpPr>
          <p:nvPr>
            <p:ph type="body" sz="quarter" idx="20"/>
          </p:nvPr>
        </p:nvSpPr>
        <p:spPr>
          <a:xfrm>
            <a:off x="10302000" y="5673600"/>
            <a:ext cx="1890000" cy="1184400"/>
          </a:xfrm>
        </p:spPr>
        <p:txBody>
          <a:bodyPr/>
          <a:lstStyle/>
          <a:p>
            <a:endParaRPr lang="en-US"/>
          </a:p>
        </p:txBody>
      </p:sp>
      <p:sp>
        <p:nvSpPr>
          <p:cNvPr id="16" name="Text Placeholder 6">
            <a:extLst>
              <a:ext uri="{FF2B5EF4-FFF2-40B4-BE49-F238E27FC236}">
                <a16:creationId xmlns:a16="http://schemas.microsoft.com/office/drawing/2014/main" id="{98D07864-A7FB-F2FC-276A-1A787A2E9C4D}"/>
              </a:ext>
            </a:extLst>
          </p:cNvPr>
          <p:cNvSpPr>
            <a:spLocks noGrp="1"/>
          </p:cNvSpPr>
          <p:nvPr>
            <p:ph type="body" sz="quarter" idx="21"/>
          </p:nvPr>
        </p:nvSpPr>
        <p:spPr>
          <a:xfrm>
            <a:off x="11075229" y="5994263"/>
            <a:ext cx="874800" cy="655200"/>
          </a:xfrm>
        </p:spPr>
        <p:txBody>
          <a:bodyPr/>
          <a:lstStyle/>
          <a:p>
            <a:endParaRPr lang="en-US"/>
          </a:p>
        </p:txBody>
      </p:sp>
    </p:spTree>
    <p:extLst>
      <p:ext uri="{BB962C8B-B14F-4D97-AF65-F5344CB8AC3E}">
        <p14:creationId xmlns:p14="http://schemas.microsoft.com/office/powerpoint/2010/main" val="70347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0EA200-6A0D-7AD3-F20F-86B53F8BFD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285493" cy="6858001"/>
          </a:xfrm>
          <a:prstGeom prst="rect">
            <a:avLst/>
          </a:prstGeom>
        </p:spPr>
      </p:pic>
      <p:sp>
        <p:nvSpPr>
          <p:cNvPr id="6" name="Text Placeholder 5">
            <a:extLst>
              <a:ext uri="{FF2B5EF4-FFF2-40B4-BE49-F238E27FC236}">
                <a16:creationId xmlns:a16="http://schemas.microsoft.com/office/drawing/2014/main" id="{D58AAD52-F94D-E05A-4D34-6B8B0363A128}"/>
              </a:ext>
            </a:extLst>
          </p:cNvPr>
          <p:cNvSpPr>
            <a:spLocks noGrp="1"/>
          </p:cNvSpPr>
          <p:nvPr>
            <p:ph type="body" sz="quarter" idx="20"/>
          </p:nvPr>
        </p:nvSpPr>
        <p:spPr/>
        <p:txBody>
          <a:bodyPr/>
          <a:lstStyle/>
          <a:p>
            <a:endParaRPr lang="en-CH"/>
          </a:p>
        </p:txBody>
      </p:sp>
      <p:sp>
        <p:nvSpPr>
          <p:cNvPr id="7" name="Text Placeholder 6">
            <a:extLst>
              <a:ext uri="{FF2B5EF4-FFF2-40B4-BE49-F238E27FC236}">
                <a16:creationId xmlns:a16="http://schemas.microsoft.com/office/drawing/2014/main" id="{17BC42EA-4397-8EAA-B65F-43782047B6E5}"/>
              </a:ext>
            </a:extLst>
          </p:cNvPr>
          <p:cNvSpPr>
            <a:spLocks noGrp="1"/>
          </p:cNvSpPr>
          <p:nvPr>
            <p:ph type="body" sz="quarter" idx="21"/>
          </p:nvPr>
        </p:nvSpPr>
        <p:spPr/>
        <p:txBody>
          <a:bodyPr/>
          <a:lstStyle/>
          <a:p>
            <a:endParaRPr lang="en-CH"/>
          </a:p>
        </p:txBody>
      </p:sp>
      <p:sp>
        <p:nvSpPr>
          <p:cNvPr id="2" name="Title 2">
            <a:extLst>
              <a:ext uri="{FF2B5EF4-FFF2-40B4-BE49-F238E27FC236}">
                <a16:creationId xmlns:a16="http://schemas.microsoft.com/office/drawing/2014/main" id="{5CCAE9B6-5697-DCEB-FCA9-C8FF2B495A7E}"/>
              </a:ext>
            </a:extLst>
          </p:cNvPr>
          <p:cNvSpPr txBox="1">
            <a:spLocks/>
          </p:cNvSpPr>
          <p:nvPr/>
        </p:nvSpPr>
        <p:spPr>
          <a:xfrm>
            <a:off x="606425" y="565610"/>
            <a:ext cx="10979150" cy="581698"/>
          </a:xfrm>
          <a:prstGeom prst="rect">
            <a:avLst/>
          </a:prstGeom>
        </p:spPr>
        <p:txBody>
          <a:bodyPr vert="horz" lIns="0" tIns="90000" rIns="0" bIns="0" rtlCol="0" anchor="t" anchorCtr="0">
            <a:noAutofit/>
          </a:bodyPr>
          <a:lstStyle>
            <a:lvl1pPr algn="l" defTabSz="914400" rtl="0" eaLnBrk="1" latinLnBrk="0" hangingPunct="1">
              <a:lnSpc>
                <a:spcPct val="90000"/>
              </a:lnSpc>
              <a:spcBef>
                <a:spcPct val="0"/>
              </a:spcBef>
              <a:buNone/>
              <a:defRPr sz="4200" kern="1200">
                <a:solidFill>
                  <a:schemeClr val="tx1"/>
                </a:solidFill>
                <a:latin typeface="+mj-lt"/>
                <a:ea typeface="+mj-ea"/>
                <a:cs typeface="+mj-cs"/>
              </a:defRPr>
            </a:lvl1pPr>
          </a:lstStyle>
          <a:p>
            <a:r>
              <a:rPr lang="en-US" dirty="0" err="1">
                <a:solidFill>
                  <a:schemeClr val="bg1"/>
                </a:solidFill>
              </a:rPr>
              <a:t>Herzlichen</a:t>
            </a:r>
            <a:r>
              <a:rPr lang="en-US" dirty="0">
                <a:solidFill>
                  <a:schemeClr val="bg1"/>
                </a:solidFill>
              </a:rPr>
              <a:t> Dank!</a:t>
            </a:r>
          </a:p>
        </p:txBody>
      </p:sp>
    </p:spTree>
    <p:extLst>
      <p:ext uri="{BB962C8B-B14F-4D97-AF65-F5344CB8AC3E}">
        <p14:creationId xmlns:p14="http://schemas.microsoft.com/office/powerpoint/2010/main" val="1427103850"/>
      </p:ext>
    </p:extLst>
  </p:cSld>
  <p:clrMapOvr>
    <a:masterClrMapping/>
  </p:clrMapOvr>
</p:sld>
</file>

<file path=ppt/theme/theme1.xml><?xml version="1.0" encoding="utf-8"?>
<a:theme xmlns:a="http://schemas.openxmlformats.org/drawingml/2006/main" name="Birdlife_Master">
  <a:themeElements>
    <a:clrScheme name="Birdlife_Farben">
      <a:dk1>
        <a:sysClr val="windowText" lastClr="000000"/>
      </a:dk1>
      <a:lt1>
        <a:sysClr val="window" lastClr="FFFFFF"/>
      </a:lt1>
      <a:dk2>
        <a:srgbClr val="000000"/>
      </a:dk2>
      <a:lt2>
        <a:srgbClr val="FFFFFF"/>
      </a:lt2>
      <a:accent1>
        <a:srgbClr val="50AF31"/>
      </a:accent1>
      <a:accent2>
        <a:srgbClr val="D3EBCB"/>
      </a:accent2>
      <a:accent3>
        <a:srgbClr val="006EAB"/>
      </a:accent3>
      <a:accent4>
        <a:srgbClr val="DAEEE7"/>
      </a:accent4>
      <a:accent5>
        <a:srgbClr val="CD1719"/>
      </a:accent5>
      <a:accent6>
        <a:srgbClr val="7C7C7C"/>
      </a:accent6>
      <a:hlink>
        <a:srgbClr val="000000"/>
      </a:hlink>
      <a:folHlink>
        <a:srgbClr val="000000"/>
      </a:folHlink>
    </a:clrScheme>
    <a:fontScheme name="Birdlife_Schriften">
      <a:majorFont>
        <a:latin typeface="Euclid Circular A SemiBold"/>
        <a:ea typeface=""/>
        <a:cs typeface=""/>
      </a:majorFont>
      <a:minorFont>
        <a:latin typeface="Euclid Circular 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240">
          <a:tailEnd type="oval"/>
        </a:ln>
      </a:spPr>
      <a:bodyPr/>
      <a:lstStyle/>
      <a:style>
        <a:lnRef idx="1">
          <a:schemeClr val="accent1"/>
        </a:lnRef>
        <a:fillRef idx="0">
          <a:schemeClr val="accent1"/>
        </a:fillRef>
        <a:effectRef idx="0">
          <a:schemeClr val="accent1"/>
        </a:effectRef>
        <a:fontRef idx="minor">
          <a:schemeClr val="tx1"/>
        </a:fontRef>
      </a:style>
    </a:lnDef>
    <a:txDef>
      <a:spPr>
        <a:solidFill>
          <a:schemeClr val="bg1">
            <a:alpha val="80000"/>
          </a:schemeClr>
        </a:solidFill>
      </a:spPr>
      <a:bodyPr wrap="square" lIns="180000" tIns="144000" rIns="144000" bIns="144000" rtlCol="0">
        <a:spAutoFit/>
      </a:bodyPr>
      <a:lstStyle>
        <a:defPPr algn="l">
          <a:defRPr sz="2100" dirty="0"/>
        </a:defPPr>
      </a:lstStyle>
    </a:txDef>
  </a:objectDefaults>
  <a:extraClrSchemeLst/>
  <a:extLst>
    <a:ext uri="{05A4C25C-085E-4340-85A3-A5531E510DB2}">
      <thm15:themeFamily xmlns:thm15="http://schemas.microsoft.com/office/thememl/2012/main" name="Birdlife_PowerPoint_l04.pptx" id="{884EE144-6EF1-4FE0-B887-E43FC21A1E01}" vid="{41D3A6B3-965D-49F6-B5EA-3671C76C7AC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074ed78-0612-432e-86b4-ee4b9bd6be11">
      <Terms xmlns="http://schemas.microsoft.com/office/infopath/2007/PartnerControls"/>
    </lcf76f155ced4ddcb4097134ff3c332f>
    <TaxCatchAll xmlns="f5aefbbf-e803-4937-bb7d-adf8d334ee86" xsi:nil="true"/>
    <MediaLengthInSeconds xmlns="a074ed78-0612-432e-86b4-ee4b9bd6be11" xsi:nil="true"/>
    <SharedWithUsers xmlns="f5aefbbf-e803-4937-bb7d-adf8d334ee86">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165BC84425904F8913C4CF5529758B" ma:contentTypeVersion="16" ma:contentTypeDescription="Create a new document." ma:contentTypeScope="" ma:versionID="310b9acb8dcecbd94cb9dcc9ea06ba73">
  <xsd:schema xmlns:xsd="http://www.w3.org/2001/XMLSchema" xmlns:xs="http://www.w3.org/2001/XMLSchema" xmlns:p="http://schemas.microsoft.com/office/2006/metadata/properties" xmlns:ns2="a074ed78-0612-432e-86b4-ee4b9bd6be11" xmlns:ns3="f5aefbbf-e803-4937-bb7d-adf8d334ee86" targetNamespace="http://schemas.microsoft.com/office/2006/metadata/properties" ma:root="true" ma:fieldsID="f5d0d602d1040b5a2f4a4b71bff6efc8" ns2:_="" ns3:_="">
    <xsd:import namespace="a074ed78-0612-432e-86b4-ee4b9bd6be11"/>
    <xsd:import namespace="f5aefbbf-e803-4937-bb7d-adf8d334e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ed78-0612-432e-86b4-ee4b9bd6b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a79c879-9543-4900-8ef9-38b0cbbc33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efbbf-e803-4937-bb7d-adf8d334ee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2d59bb3-eec1-4a3b-9905-abe9b00e8567}" ma:internalName="TaxCatchAll" ma:showField="CatchAllData" ma:web="f5aefbbf-e803-4937-bb7d-adf8d334e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71861A-144E-4BFD-9D03-B95781573E3D}">
  <ds:schemaRefs>
    <ds:schemaRef ds:uri="http://www.w3.org/XML/1998/namespace"/>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f5aefbbf-e803-4937-bb7d-adf8d334ee86"/>
    <ds:schemaRef ds:uri="a074ed78-0612-432e-86b4-ee4b9bd6be11"/>
  </ds:schemaRefs>
</ds:datastoreItem>
</file>

<file path=customXml/itemProps2.xml><?xml version="1.0" encoding="utf-8"?>
<ds:datastoreItem xmlns:ds="http://schemas.openxmlformats.org/officeDocument/2006/customXml" ds:itemID="{F03F87CC-6CA5-4562-BD3B-F90A09AD28ED}">
  <ds:schemaRefs>
    <ds:schemaRef ds:uri="http://schemas.microsoft.com/sharepoint/v3/contenttype/forms"/>
  </ds:schemaRefs>
</ds:datastoreItem>
</file>

<file path=customXml/itemProps3.xml><?xml version="1.0" encoding="utf-8"?>
<ds:datastoreItem xmlns:ds="http://schemas.openxmlformats.org/officeDocument/2006/customXml" ds:itemID="{9B2A3648-BD92-498A-8A0B-002A34CE0C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ed78-0612-432e-86b4-ee4b9bd6be11"/>
    <ds:schemaRef ds:uri="f5aefbbf-e803-4937-bb7d-adf8d334ee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Birdlife_Master</Template>
  <TotalTime>338</TotalTime>
  <Words>2038</Words>
  <Application>Microsoft Office PowerPoint</Application>
  <PresentationFormat>Widescreen</PresentationFormat>
  <Paragraphs>215</Paragraphs>
  <Slides>17</Slides>
  <Notes>16</Notes>
  <HiddenSlides>1</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Birdlife_Master</vt:lpstr>
      <vt:lpstr>Aktuelles von BirdLife Schweiz</vt:lpstr>
      <vt:lpstr>Ökologische Infrastruktur</vt:lpstr>
      <vt:lpstr>Ö. I. Ausblick 2024 </vt:lpstr>
      <vt:lpstr>Vogel des Jahres 2024: Zwergtaucher</vt:lpstr>
      <vt:lpstr>Biodiversität im Siedlungsraum</vt:lpstr>
      <vt:lpstr>2024-2028: Biodiversität jetzt! Nationales Projekt mit Pusch zur Förderung der Biodiversität im Siedlungsraum</vt:lpstr>
      <vt:lpstr>Zielgruppen und Stand der Arbeiten</vt:lpstr>
      <vt:lpstr>Erfolg in der Nordwestschweiz</vt:lpstr>
      <vt:lpstr>PowerPoint Presentation</vt:lpstr>
      <vt:lpstr>Erneuerbare Energien</vt:lpstr>
      <vt:lpstr>Stromgesetz (Mantelerlass)</vt:lpstr>
      <vt:lpstr>Sensibilisierung: Ja zur Biodiversität</vt:lpstr>
      <vt:lpstr>Geschäftsstelle &amp; Verband</vt:lpstr>
      <vt:lpstr>Reserven</vt:lpstr>
      <vt:lpstr>Mitmachaktionen 24</vt:lpstr>
      <vt:lpstr>PowerPoint Presentation</vt:lpstr>
      <vt:lpstr>Herzlichen Dank für die gute Zusammenarbeit!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max. 2 Zeilen</dc:title>
  <dc:creator>Nathaly Brupbacher</dc:creator>
  <cp:lastModifiedBy>Nathaly Brupbacher</cp:lastModifiedBy>
  <cp:revision>42</cp:revision>
  <dcterms:created xsi:type="dcterms:W3CDTF">2022-12-02T10:18:53Z</dcterms:created>
  <dcterms:modified xsi:type="dcterms:W3CDTF">2024-03-01T16:38:35Z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0x01010096165BC84425904F8913C4CF5529758B</vt:lpwstr>
  </property>
  <property fmtid="{D5CDD505-2E9C-101B-9397-08002B2CF9AE}" pid="3" name="Order">
    <vt:r8>78000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