
<file path=[Content_Types].xml><?xml version="1.0" encoding="utf-8"?>
<Types xmlns="http://schemas.openxmlformats.org/package/2006/content-types">
  <Default Extension="xml" ContentType="application/xml"/>
  <Default Extension="jpeg" ContentType="image/jpeg"/>
  <Default Extension="mp3" ContentType="audio/unknown"/>
  <Default Extension="tiff" ContentType="image/tiff"/>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handoutMasterIdLst>
    <p:handoutMasterId r:id="rId55"/>
  </p:handoutMasterIdLst>
  <p:sldIdLst>
    <p:sldId id="256" r:id="rId2"/>
    <p:sldId id="257" r:id="rId3"/>
    <p:sldId id="258" r:id="rId4"/>
    <p:sldId id="316" r:id="rId5"/>
    <p:sldId id="264" r:id="rId6"/>
    <p:sldId id="265" r:id="rId7"/>
    <p:sldId id="278" r:id="rId8"/>
    <p:sldId id="259" r:id="rId9"/>
    <p:sldId id="305" r:id="rId10"/>
    <p:sldId id="277" r:id="rId11"/>
    <p:sldId id="282" r:id="rId12"/>
    <p:sldId id="268" r:id="rId13"/>
    <p:sldId id="279" r:id="rId14"/>
    <p:sldId id="261" r:id="rId15"/>
    <p:sldId id="273" r:id="rId16"/>
    <p:sldId id="313" r:id="rId17"/>
    <p:sldId id="314" r:id="rId18"/>
    <p:sldId id="280" r:id="rId19"/>
    <p:sldId id="311" r:id="rId20"/>
    <p:sldId id="269" r:id="rId21"/>
    <p:sldId id="274" r:id="rId22"/>
    <p:sldId id="281" r:id="rId23"/>
    <p:sldId id="272" r:id="rId24"/>
    <p:sldId id="275" r:id="rId25"/>
    <p:sldId id="283" r:id="rId26"/>
    <p:sldId id="276" r:id="rId27"/>
    <p:sldId id="306" r:id="rId28"/>
    <p:sldId id="285" r:id="rId29"/>
    <p:sldId id="284" r:id="rId30"/>
    <p:sldId id="312" r:id="rId31"/>
    <p:sldId id="286" r:id="rId32"/>
    <p:sldId id="298" r:id="rId33"/>
    <p:sldId id="262" r:id="rId34"/>
    <p:sldId id="289" r:id="rId35"/>
    <p:sldId id="287" r:id="rId36"/>
    <p:sldId id="293" r:id="rId37"/>
    <p:sldId id="294" r:id="rId38"/>
    <p:sldId id="292" r:id="rId39"/>
    <p:sldId id="263" r:id="rId40"/>
    <p:sldId id="300" r:id="rId41"/>
    <p:sldId id="301" r:id="rId42"/>
    <p:sldId id="310" r:id="rId43"/>
    <p:sldId id="299" r:id="rId44"/>
    <p:sldId id="303" r:id="rId45"/>
    <p:sldId id="297" r:id="rId46"/>
    <p:sldId id="309" r:id="rId47"/>
    <p:sldId id="315" r:id="rId48"/>
    <p:sldId id="302" r:id="rId49"/>
    <p:sldId id="308" r:id="rId50"/>
    <p:sldId id="295" r:id="rId51"/>
    <p:sldId id="296" r:id="rId52"/>
    <p:sldId id="317" r:id="rId53"/>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222" autoAdjust="0"/>
  </p:normalViewPr>
  <p:slideViewPr>
    <p:cSldViewPr snapToGrid="0" snapToObjects="1" showGuides="1">
      <p:cViewPr>
        <p:scale>
          <a:sx n="125" d="100"/>
          <a:sy n="125" d="100"/>
        </p:scale>
        <p:origin x="-1392" y="-5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handoutMaster" Target="handoutMasters/handout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EB4CB63-B617-BD4D-B19F-5B990CB7600A}" type="datetimeFigureOut">
              <a:rPr lang="de-DE" smtClean="0"/>
              <a:t>08.02.17</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6BC0B58-4140-6649-8F15-5F5A6E822031}" type="slidenum">
              <a:rPr lang="de-DE" smtClean="0"/>
              <a:t>‹Nr.›</a:t>
            </a:fld>
            <a:endParaRPr lang="de-DE"/>
          </a:p>
        </p:txBody>
      </p:sp>
    </p:spTree>
    <p:extLst>
      <p:ext uri="{BB962C8B-B14F-4D97-AF65-F5344CB8AC3E}">
        <p14:creationId xmlns:p14="http://schemas.microsoft.com/office/powerpoint/2010/main" val="22634332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F8525E-80BB-41F8-B682-462A851545BF}" type="datetimeFigureOut">
              <a:rPr lang="de-CH" smtClean="0"/>
              <a:t>08.02.17</a:t>
            </a:fld>
            <a:endParaRPr lang="de-CH"/>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0E27E3-9ED6-4A89-ADCF-2707D078D151}" type="slidenum">
              <a:rPr lang="de-CH" smtClean="0"/>
              <a:t>‹Nr.›</a:t>
            </a:fld>
            <a:endParaRPr lang="de-CH"/>
          </a:p>
        </p:txBody>
      </p:sp>
    </p:spTree>
    <p:extLst>
      <p:ext uri="{BB962C8B-B14F-4D97-AF65-F5344CB8AC3E}">
        <p14:creationId xmlns:p14="http://schemas.microsoft.com/office/powerpoint/2010/main" val="2636389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s://de.wikipedia.org/wiki/Baikalsee"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1</a:t>
            </a:fld>
            <a:endParaRPr lang="de-CH"/>
          </a:p>
        </p:txBody>
      </p:sp>
    </p:spTree>
    <p:extLst>
      <p:ext uri="{BB962C8B-B14F-4D97-AF65-F5344CB8AC3E}">
        <p14:creationId xmlns:p14="http://schemas.microsoft.com/office/powerpoint/2010/main" val="3775974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CH" dirty="0">
                <a:solidFill>
                  <a:srgbClr val="FF0000"/>
                </a:solidFill>
              </a:rPr>
              <a:t>Die Wasseramsel ist</a:t>
            </a:r>
            <a:r>
              <a:rPr lang="de-CH" baseline="0" dirty="0">
                <a:solidFill>
                  <a:srgbClr val="FF0000"/>
                </a:solidFill>
              </a:rPr>
              <a:t> grundsätzlich ein Standvogel. Die meisten Wasseramseln bleiben während ihres gesamten </a:t>
            </a:r>
            <a:r>
              <a:rPr lang="de-CH" baseline="0" dirty="0" smtClean="0">
                <a:solidFill>
                  <a:srgbClr val="FF0000"/>
                </a:solidFill>
              </a:rPr>
              <a:t>Lebens (im Schnitt 3 Jahre) </a:t>
            </a:r>
            <a:r>
              <a:rPr lang="de-CH" baseline="0" dirty="0">
                <a:solidFill>
                  <a:srgbClr val="FF0000"/>
                </a:solidFill>
              </a:rPr>
              <a:t>im selben Revier. </a:t>
            </a:r>
          </a:p>
          <a:p>
            <a:pPr marL="171450" indent="-171450">
              <a:buFont typeface="Arial" panose="020B0604020202020204" pitchFamily="34" charset="0"/>
              <a:buChar char="•"/>
            </a:pPr>
            <a:r>
              <a:rPr lang="de-CH" baseline="0" dirty="0">
                <a:solidFill>
                  <a:srgbClr val="FF0000"/>
                </a:solidFill>
              </a:rPr>
              <a:t>Es gibt jedoch Ausnahmen: </a:t>
            </a:r>
          </a:p>
          <a:p>
            <a:pPr marL="628650" lvl="1" indent="-171450">
              <a:buFont typeface="Arial" panose="020B0604020202020204" pitchFamily="34" charset="0"/>
              <a:buChar char="•"/>
            </a:pPr>
            <a:r>
              <a:rPr lang="de-CH" baseline="0" dirty="0">
                <a:solidFill>
                  <a:srgbClr val="FF0000"/>
                </a:solidFill>
              </a:rPr>
              <a:t>Aus dem Norden Skandinaviens ziehen Wasseramseln in südlichere Winterquartiere. Auch in anderen Gebieten, kann es zu Wanderungsbewegungen kommen. Wenn die Bäche / Flüsse in ihrem Revier zufrieren, wandern die Wasseramsel in ein geeignetes Winterquartier ab und kehrt nach dem Winter wieder in ihr Brutrevier zurück.</a:t>
            </a:r>
          </a:p>
          <a:p>
            <a:pPr marL="628650" lvl="1" indent="-171450">
              <a:buFont typeface="Arial" panose="020B0604020202020204" pitchFamily="34" charset="0"/>
              <a:buChar char="•"/>
            </a:pPr>
            <a:r>
              <a:rPr lang="de-CH" baseline="0" dirty="0">
                <a:solidFill>
                  <a:srgbClr val="FF0000"/>
                </a:solidFill>
              </a:rPr>
              <a:t>Zudem streifen Jungvögel bis zur Jugendmauser umher und </a:t>
            </a:r>
            <a:r>
              <a:rPr lang="de-CH" baseline="0" dirty="0" smtClean="0">
                <a:solidFill>
                  <a:srgbClr val="FF0000"/>
                </a:solidFill>
              </a:rPr>
              <a:t>entfernen sich </a:t>
            </a:r>
            <a:r>
              <a:rPr lang="de-CH" baseline="0" dirty="0">
                <a:solidFill>
                  <a:srgbClr val="FF0000"/>
                </a:solidFill>
              </a:rPr>
              <a:t>dabei </a:t>
            </a:r>
            <a:r>
              <a:rPr lang="de-CH" baseline="0" dirty="0" smtClean="0">
                <a:solidFill>
                  <a:srgbClr val="FF0000"/>
                </a:solidFill>
              </a:rPr>
              <a:t>in der Regel von wenigen Kilometern bis </a:t>
            </a:r>
            <a:r>
              <a:rPr lang="de-CH" baseline="0" dirty="0">
                <a:solidFill>
                  <a:srgbClr val="FF0000"/>
                </a:solidFill>
              </a:rPr>
              <a:t>zu 50 Kilometer vom Revier ihrer </a:t>
            </a:r>
            <a:r>
              <a:rPr lang="de-CH" baseline="0" dirty="0" smtClean="0">
                <a:solidFill>
                  <a:srgbClr val="FF0000"/>
                </a:solidFill>
              </a:rPr>
              <a:t>Eltern. Es sind aber auch Wanderungen aus der Schweiz bis nach Polen bekannt. Nach </a:t>
            </a:r>
            <a:r>
              <a:rPr lang="de-CH" baseline="0" dirty="0">
                <a:solidFill>
                  <a:srgbClr val="FF0000"/>
                </a:solidFill>
              </a:rPr>
              <a:t>der Jugendmauser und der Besetzung eines Reviers </a:t>
            </a:r>
            <a:r>
              <a:rPr lang="de-CH" baseline="0" dirty="0" smtClean="0">
                <a:solidFill>
                  <a:srgbClr val="FF0000"/>
                </a:solidFill>
              </a:rPr>
              <a:t>bleiben Wasseramseln an Ort, wenn das Gewässer nicht gefriert. </a:t>
            </a:r>
          </a:p>
          <a:p>
            <a:pPr marL="628650" lvl="1" indent="-171450">
              <a:buFont typeface="Arial" panose="020B0604020202020204" pitchFamily="34" charset="0"/>
              <a:buChar char="•"/>
            </a:pPr>
            <a:endParaRPr lang="de-CH" baseline="0" dirty="0" smtClean="0">
              <a:solidFill>
                <a:srgbClr val="FF0000"/>
              </a:solidFill>
            </a:endParaRPr>
          </a:p>
          <a:p>
            <a:pPr marL="628650" lvl="1" indent="-171450">
              <a:buFont typeface="Arial" panose="020B0604020202020204" pitchFamily="34" charset="0"/>
              <a:buChar char="•"/>
            </a:pPr>
            <a:r>
              <a:rPr lang="de-CH" baseline="0" dirty="0" smtClean="0">
                <a:solidFill>
                  <a:srgbClr val="FF0000"/>
                </a:solidFill>
              </a:rPr>
              <a:t>In der Schweiz ist ein Vertikalzug zu beobachten. Da Wasseramseln bis auf 2500 Meter brüten können, wo sie aber nicht überwintern können, sind im Winter vermehrt Wasseramseln in tieferen Lagen zu sehen.</a:t>
            </a:r>
            <a:endParaRPr lang="de-CH" baseline="0" dirty="0">
              <a:solidFill>
                <a:srgbClr val="FF0000"/>
              </a:solidFill>
            </a:endParaRPr>
          </a:p>
          <a:p>
            <a:pPr marL="628650" lvl="1" indent="-171450">
              <a:buFont typeface="Arial" panose="020B0604020202020204" pitchFamily="34" charset="0"/>
              <a:buChar char="•"/>
            </a:pPr>
            <a:endParaRPr lang="de-CH" baseline="0" dirty="0">
              <a:solidFill>
                <a:srgbClr val="FF0000"/>
              </a:solidFill>
            </a:endParaRPr>
          </a:p>
        </p:txBody>
      </p:sp>
      <p:sp>
        <p:nvSpPr>
          <p:cNvPr id="4" name="Foliennummernplatzhalter 3"/>
          <p:cNvSpPr>
            <a:spLocks noGrp="1"/>
          </p:cNvSpPr>
          <p:nvPr>
            <p:ph type="sldNum" sz="quarter" idx="10"/>
          </p:nvPr>
        </p:nvSpPr>
        <p:spPr/>
        <p:txBody>
          <a:bodyPr/>
          <a:lstStyle/>
          <a:p>
            <a:fld id="{B00E27E3-9ED6-4A89-ADCF-2707D078D151}" type="slidenum">
              <a:rPr lang="de-CH" smtClean="0"/>
              <a:t>11</a:t>
            </a:fld>
            <a:endParaRPr lang="de-CH"/>
          </a:p>
        </p:txBody>
      </p:sp>
    </p:spTree>
    <p:extLst>
      <p:ext uri="{BB962C8B-B14F-4D97-AF65-F5344CB8AC3E}">
        <p14:creationId xmlns:p14="http://schemas.microsoft.com/office/powerpoint/2010/main" val="3928752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CH" baseline="0" dirty="0" smtClean="0"/>
              <a:t>Vorkommen </a:t>
            </a:r>
            <a:r>
              <a:rPr lang="de-CH" baseline="0" dirty="0"/>
              <a:t>der Wasseramsel in allen Teilen der Schweiz.</a:t>
            </a:r>
          </a:p>
          <a:p>
            <a:pPr marL="171450" indent="-171450">
              <a:buFont typeface="Arial" panose="020B0604020202020204" pitchFamily="34" charset="0"/>
              <a:buChar char="•"/>
            </a:pPr>
            <a:r>
              <a:rPr lang="de-CH" baseline="0" dirty="0"/>
              <a:t>Im Mittelland flächenhafte Ausbreitung</a:t>
            </a:r>
          </a:p>
          <a:p>
            <a:pPr marL="171450" indent="-171450">
              <a:buFont typeface="Arial" panose="020B0604020202020204" pitchFamily="34" charset="0"/>
              <a:buChar char="•"/>
            </a:pPr>
            <a:r>
              <a:rPr lang="de-CH" baseline="0" dirty="0"/>
              <a:t>In den Bergen ausschliesslich in den Tälern. </a:t>
            </a:r>
          </a:p>
          <a:p>
            <a:pPr marL="171450" indent="-171450">
              <a:buFont typeface="Arial" panose="020B0604020202020204" pitchFamily="34" charset="0"/>
              <a:buChar char="•"/>
            </a:pPr>
            <a:r>
              <a:rPr lang="de-CH" baseline="0" dirty="0"/>
              <a:t>Karte zeigt Abhängigkeit von Fliessgewässern. </a:t>
            </a:r>
            <a:endParaRPr lang="de-CH" dirty="0"/>
          </a:p>
        </p:txBody>
      </p:sp>
      <p:sp>
        <p:nvSpPr>
          <p:cNvPr id="4" name="Foliennummernplatzhalter 3"/>
          <p:cNvSpPr>
            <a:spLocks noGrp="1"/>
          </p:cNvSpPr>
          <p:nvPr>
            <p:ph type="sldNum" sz="quarter" idx="10"/>
          </p:nvPr>
        </p:nvSpPr>
        <p:spPr/>
        <p:txBody>
          <a:bodyPr/>
          <a:lstStyle/>
          <a:p>
            <a:fld id="{B00E27E3-9ED6-4A89-ADCF-2707D078D151}" type="slidenum">
              <a:rPr lang="de-CH" smtClean="0"/>
              <a:t>12</a:t>
            </a:fld>
            <a:endParaRPr lang="de-CH"/>
          </a:p>
        </p:txBody>
      </p:sp>
    </p:spTree>
    <p:extLst>
      <p:ext uri="{BB962C8B-B14F-4D97-AF65-F5344CB8AC3E}">
        <p14:creationId xmlns:p14="http://schemas.microsoft.com/office/powerpoint/2010/main" val="2940674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CH" baseline="0" dirty="0" smtClean="0"/>
              <a:t>Die </a:t>
            </a:r>
            <a:r>
              <a:rPr lang="de-CH" baseline="0" dirty="0"/>
              <a:t>rötlich eingefärbten Flächen, stellen Gebiete dar, in welchen im Sommer (Mai bis Juni) Wasseramseln nachgewiesen wurden. </a:t>
            </a:r>
          </a:p>
          <a:p>
            <a:pPr marL="171450" indent="-171450">
              <a:buFont typeface="Arial" panose="020B0604020202020204" pitchFamily="34" charset="0"/>
              <a:buChar char="•"/>
            </a:pPr>
            <a:r>
              <a:rPr lang="de-CH" baseline="0" dirty="0"/>
              <a:t>Die gepunkteten Flächen, bezeichnen die Gebiete, in welchen Wasseramseln im Winter (Dezember, Januar) nachgewiesen werden konnten. </a:t>
            </a:r>
          </a:p>
          <a:p>
            <a:pPr marL="171450" indent="-171450">
              <a:buFont typeface="Arial" panose="020B0604020202020204" pitchFamily="34" charset="0"/>
              <a:buChar char="•"/>
            </a:pPr>
            <a:r>
              <a:rPr lang="de-CH" baseline="0" dirty="0"/>
              <a:t>Vor allem im Wallis und Graubünden ist schön zu erkennen, wie sich die Sommer und Winterreviere unterscheiden. Wegen den </a:t>
            </a:r>
            <a:r>
              <a:rPr lang="de-CH" baseline="0" dirty="0" smtClean="0"/>
              <a:t>zugefrorenen </a:t>
            </a:r>
            <a:r>
              <a:rPr lang="de-CH" baseline="0" dirty="0"/>
              <a:t>Bächen und Flüssen müssen die </a:t>
            </a:r>
            <a:r>
              <a:rPr lang="de-CH" baseline="0" dirty="0" smtClean="0"/>
              <a:t>Wasseramseln </a:t>
            </a:r>
            <a:r>
              <a:rPr lang="de-CH" baseline="0" dirty="0"/>
              <a:t>in tiefere Lagen ausweichen. </a:t>
            </a:r>
          </a:p>
          <a:p>
            <a:pPr marL="171450" indent="-171450">
              <a:buFont typeface="Arial" panose="020B0604020202020204" pitchFamily="34" charset="0"/>
              <a:buChar char="•"/>
            </a:pPr>
            <a:r>
              <a:rPr lang="de-CH" baseline="0" dirty="0"/>
              <a:t>Sehr hoch gelegene Gebiete </a:t>
            </a:r>
            <a:r>
              <a:rPr lang="de-CH" baseline="0" dirty="0" smtClean="0"/>
              <a:t>sind ganzjährig </a:t>
            </a:r>
            <a:r>
              <a:rPr lang="de-CH" baseline="0" dirty="0"/>
              <a:t>ohne Wasseramsel-Nachweise. </a:t>
            </a:r>
          </a:p>
        </p:txBody>
      </p:sp>
      <p:sp>
        <p:nvSpPr>
          <p:cNvPr id="4" name="Foliennummernplatzhalter 3"/>
          <p:cNvSpPr>
            <a:spLocks noGrp="1"/>
          </p:cNvSpPr>
          <p:nvPr>
            <p:ph type="sldNum" sz="quarter" idx="10"/>
          </p:nvPr>
        </p:nvSpPr>
        <p:spPr/>
        <p:txBody>
          <a:bodyPr/>
          <a:lstStyle/>
          <a:p>
            <a:fld id="{B00E27E3-9ED6-4A89-ADCF-2707D078D151}" type="slidenum">
              <a:rPr lang="de-CH" smtClean="0"/>
              <a:t>13</a:t>
            </a:fld>
            <a:endParaRPr lang="de-CH"/>
          </a:p>
        </p:txBody>
      </p:sp>
    </p:spTree>
    <p:extLst>
      <p:ext uri="{BB962C8B-B14F-4D97-AF65-F5344CB8AC3E}">
        <p14:creationId xmlns:p14="http://schemas.microsoft.com/office/powerpoint/2010/main" val="3488397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baseline="0" dirty="0"/>
          </a:p>
          <a:p>
            <a:r>
              <a:rPr lang="de-CH" baseline="0" dirty="0"/>
              <a:t>Die Wasseramsel verbringt den grössten Teil ihres Lebens am oder im Wasser. Sie jagt einen erheblichen </a:t>
            </a:r>
            <a:r>
              <a:rPr lang="de-CH" baseline="0" dirty="0" smtClean="0"/>
              <a:t>Teil  ihrer </a:t>
            </a:r>
            <a:r>
              <a:rPr lang="de-CH" baseline="0" dirty="0"/>
              <a:t>Beute im Wasser. Dafür ist sie perfekt angepasst. -&gt; Die Wasseramsel ist der einzige Singvogel, der gut schwimmen und tauchen kann. </a:t>
            </a:r>
            <a:endParaRPr lang="de-CH" dirty="0"/>
          </a:p>
        </p:txBody>
      </p:sp>
      <p:sp>
        <p:nvSpPr>
          <p:cNvPr id="4" name="Foliennummernplatzhalter 3"/>
          <p:cNvSpPr>
            <a:spLocks noGrp="1"/>
          </p:cNvSpPr>
          <p:nvPr>
            <p:ph type="sldNum" sz="quarter" idx="10"/>
          </p:nvPr>
        </p:nvSpPr>
        <p:spPr/>
        <p:txBody>
          <a:bodyPr/>
          <a:lstStyle/>
          <a:p>
            <a:fld id="{B00E27E3-9ED6-4A89-ADCF-2707D078D151}" type="slidenum">
              <a:rPr lang="de-CH" smtClean="0"/>
              <a:t>14</a:t>
            </a:fld>
            <a:endParaRPr lang="de-CH"/>
          </a:p>
        </p:txBody>
      </p:sp>
    </p:spTree>
    <p:extLst>
      <p:ext uri="{BB962C8B-B14F-4D97-AF65-F5344CB8AC3E}">
        <p14:creationId xmlns:p14="http://schemas.microsoft.com/office/powerpoint/2010/main" val="3544567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CH" dirty="0"/>
              <a:t>Die</a:t>
            </a:r>
            <a:r>
              <a:rPr lang="de-CH" baseline="0" dirty="0"/>
              <a:t> Nasenlöcher sind durch feine Häutchen verschliessbar. Dadurch kann beim Tauchen kein Wasser in die Nase eindringen. </a:t>
            </a:r>
          </a:p>
          <a:p>
            <a:pPr marL="171450" indent="-171450">
              <a:buFont typeface="Arial" panose="020B0604020202020204" pitchFamily="34" charset="0"/>
              <a:buChar char="•"/>
            </a:pPr>
            <a:r>
              <a:rPr lang="de-CH" baseline="0" dirty="0"/>
              <a:t>Die Nickhaut ist ein feines Häutchen, mit welchem an der Hornhaut haftende Wasserteilchen entfernt werden können. Die Aussage, dass die Nickhaut während dem Tauchen schützend über das Auge gelegt wird, ist jedoch nicht zutreffend. Denn die Nickhaut ist zwar lichtdurchlässig aber nicht durchsichtig und würde die Sicht unter Wasser behindern. </a:t>
            </a:r>
          </a:p>
          <a:p>
            <a:pPr marL="171450" indent="-171450">
              <a:buFont typeface="Arial" panose="020B0604020202020204" pitchFamily="34" charset="0"/>
              <a:buChar char="•"/>
            </a:pPr>
            <a:r>
              <a:rPr lang="de-CH" baseline="0" dirty="0"/>
              <a:t>Das pelzartige Gefieder schützt vor Durchnässung und Wärmeverlust. </a:t>
            </a:r>
            <a:endParaRPr lang="de-CH" baseline="0" dirty="0" smtClean="0"/>
          </a:p>
          <a:p>
            <a:pPr marL="171450" indent="-171450">
              <a:buFont typeface="Arial" panose="020B0604020202020204" pitchFamily="34" charset="0"/>
              <a:buChar char="•"/>
            </a:pPr>
            <a:r>
              <a:rPr lang="de-CH" baseline="0" dirty="0" smtClean="0"/>
              <a:t>Die </a:t>
            </a:r>
            <a:r>
              <a:rPr lang="de-CH" baseline="0" dirty="0"/>
              <a:t>Bürzeldrüse der Wasseramsel ist 10 Mal grösser, als bei </a:t>
            </a:r>
            <a:r>
              <a:rPr lang="de-CH" baseline="0" dirty="0" smtClean="0"/>
              <a:t>Sperlingsvögeln </a:t>
            </a:r>
            <a:r>
              <a:rPr lang="de-CH" baseline="0" dirty="0"/>
              <a:t>gleicher Grösse. In der Bürzeldrüse wird ein öliges Sekret gebildet, das zur Gefiederpflege genutzt wird und dieses wasserabweisend macht. </a:t>
            </a:r>
          </a:p>
          <a:p>
            <a:pPr marL="171450" indent="-171450">
              <a:buFont typeface="Arial" panose="020B0604020202020204" pitchFamily="34" charset="0"/>
              <a:buChar char="•"/>
            </a:pPr>
            <a:r>
              <a:rPr lang="de-CH" baseline="0" dirty="0"/>
              <a:t>Die kurzen rundlichen Flügel werden zur Fortbewegung unter Wasser genutzt. </a:t>
            </a:r>
            <a:endParaRPr lang="de-CH" dirty="0"/>
          </a:p>
        </p:txBody>
      </p:sp>
      <p:sp>
        <p:nvSpPr>
          <p:cNvPr id="4" name="Foliennummernplatzhalter 3"/>
          <p:cNvSpPr>
            <a:spLocks noGrp="1"/>
          </p:cNvSpPr>
          <p:nvPr>
            <p:ph type="sldNum" sz="quarter" idx="10"/>
          </p:nvPr>
        </p:nvSpPr>
        <p:spPr/>
        <p:txBody>
          <a:bodyPr/>
          <a:lstStyle/>
          <a:p>
            <a:fld id="{B00E27E3-9ED6-4A89-ADCF-2707D078D151}" type="slidenum">
              <a:rPr lang="de-CH" smtClean="0"/>
              <a:t>15</a:t>
            </a:fld>
            <a:endParaRPr lang="de-CH"/>
          </a:p>
        </p:txBody>
      </p:sp>
    </p:spTree>
    <p:extLst>
      <p:ext uri="{BB962C8B-B14F-4D97-AF65-F5344CB8AC3E}">
        <p14:creationId xmlns:p14="http://schemas.microsoft.com/office/powerpoint/2010/main" val="1005861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Sehr</a:t>
            </a:r>
            <a:r>
              <a:rPr lang="de-DE" baseline="0" dirty="0" smtClean="0"/>
              <a:t> dichtes, fast pelzartiges Gefieder schützt gegen die Nässe, zudem hat die Wasseramsel eine bis zu 10 mal </a:t>
            </a:r>
            <a:r>
              <a:rPr lang="de-DE" baseline="0" dirty="0" err="1" smtClean="0"/>
              <a:t>grössere</a:t>
            </a:r>
            <a:r>
              <a:rPr lang="de-DE" baseline="0" dirty="0" smtClean="0"/>
              <a:t> Bürzeldrüse, als bei vergleichbaren Singvögeln. </a:t>
            </a:r>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16</a:t>
            </a:fld>
            <a:endParaRPr lang="de-CH"/>
          </a:p>
        </p:txBody>
      </p:sp>
    </p:spTree>
    <p:extLst>
      <p:ext uri="{BB962C8B-B14F-4D97-AF65-F5344CB8AC3E}">
        <p14:creationId xmlns:p14="http://schemas.microsoft.com/office/powerpoint/2010/main" val="2269145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Weisse</a:t>
            </a:r>
            <a:r>
              <a:rPr lang="de-DE" dirty="0" smtClean="0"/>
              <a:t> Nickhaut</a:t>
            </a:r>
            <a:r>
              <a:rPr lang="de-DE" baseline="0" dirty="0" smtClean="0"/>
              <a:t> (Scheibenwischer)Das Anpassungsvermögen der Augen der Wasseramseln ist sehr hoch. Während wenig spezialisierte Singvögel bis zu 12 Dioptrien akkommodieren, machen es die Wasseramseln bis über 50 Dioptrien. Somit können sie über und unter Wasser scharf sehen, da sie unterschiedliche Brechzahlen des Wassers und der Luft ausgleichen können. </a:t>
            </a:r>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17</a:t>
            </a:fld>
            <a:endParaRPr lang="de-CH"/>
          </a:p>
        </p:txBody>
      </p:sp>
    </p:spTree>
    <p:extLst>
      <p:ext uri="{BB962C8B-B14F-4D97-AF65-F5344CB8AC3E}">
        <p14:creationId xmlns:p14="http://schemas.microsoft.com/office/powerpoint/2010/main" val="1291661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CH" baseline="0" dirty="0" smtClean="0"/>
              <a:t>Die </a:t>
            </a:r>
            <a:r>
              <a:rPr lang="de-CH" baseline="0" dirty="0"/>
              <a:t>Wasseramsel taucht mit </a:t>
            </a:r>
            <a:r>
              <a:rPr lang="de-CH" baseline="0" dirty="0" err="1"/>
              <a:t>abwärtsgerichtetem</a:t>
            </a:r>
            <a:r>
              <a:rPr lang="de-CH" baseline="0" dirty="0"/>
              <a:t> Kopf, angehobenem Schwanz und schräg zum Bach geneigter Körperachse (laufend, von einem Stein oder aus dem Flug) gegen die Strömung in den Bach ein. Dabei wirkt die Strömung dem Auftrieb des Körpers entgegen und drückt den Vogel an den Grund des Baches. Dieser Druck ist so gross, dass die Wasseramsel am Bachbett gehen und nach Nahrung suchen kann. </a:t>
            </a:r>
          </a:p>
          <a:p>
            <a:pPr marL="171450" indent="-171450">
              <a:buFont typeface="Arial" panose="020B0604020202020204" pitchFamily="34" charset="0"/>
              <a:buChar char="•"/>
            </a:pPr>
            <a:r>
              <a:rPr lang="de-CH" baseline="0" dirty="0"/>
              <a:t>5 – 10s durchschnittliche Zeitdauer. Aber Tauchen bis zu 30s und 1,5m Tiefe möglich.  </a:t>
            </a:r>
            <a:endParaRPr lang="de-CH" baseline="0" dirty="0" smtClean="0"/>
          </a:p>
          <a:p>
            <a:pPr marL="171450" indent="-171450">
              <a:buFont typeface="Arial" panose="020B0604020202020204" pitchFamily="34" charset="0"/>
              <a:buChar char="•"/>
            </a:pPr>
            <a:endParaRPr lang="de-CH" baseline="0" dirty="0" smtClean="0"/>
          </a:p>
          <a:p>
            <a:pPr marL="171450" indent="-171450">
              <a:buFont typeface="Arial" panose="020B0604020202020204" pitchFamily="34" charset="0"/>
              <a:buChar char="•"/>
            </a:pPr>
            <a:r>
              <a:rPr lang="de-DE" sz="1200" kern="1200" dirty="0" smtClean="0">
                <a:solidFill>
                  <a:schemeClr val="tx1"/>
                </a:solidFill>
                <a:latin typeface="+mn-lt"/>
                <a:ea typeface="+mn-ea"/>
                <a:cs typeface="+mn-cs"/>
              </a:rPr>
              <a:t>Beim Tauchen sind die Armschwingen weitgehend angelegt, während die Ruderarbeit durch die biegsamen Handschwingen erfolgt</a:t>
            </a:r>
            <a:endParaRPr lang="de-CH" baseline="0" dirty="0" smtClean="0"/>
          </a:p>
          <a:p>
            <a:pPr marL="171450" indent="-171450">
              <a:buFont typeface="Arial" panose="020B0604020202020204" pitchFamily="34" charset="0"/>
              <a:buChar char="•"/>
            </a:pPr>
            <a:endParaRPr lang="de-CH" baseline="0" dirty="0" smtClean="0"/>
          </a:p>
          <a:p>
            <a:pPr marL="171450" indent="-171450">
              <a:buFont typeface="Arial" panose="020B0604020202020204" pitchFamily="34" charset="0"/>
              <a:buChar char="•"/>
            </a:pPr>
            <a:r>
              <a:rPr lang="de-CH" baseline="0" dirty="0" smtClean="0"/>
              <a:t>Die Knochen enthalten weniger Luft, wie bei fast allen Vögeln, die tauchen. </a:t>
            </a:r>
            <a:endParaRPr lang="de-CH" baseline="0" dirty="0"/>
          </a:p>
        </p:txBody>
      </p:sp>
      <p:sp>
        <p:nvSpPr>
          <p:cNvPr id="4" name="Foliennummernplatzhalter 3"/>
          <p:cNvSpPr>
            <a:spLocks noGrp="1"/>
          </p:cNvSpPr>
          <p:nvPr>
            <p:ph type="sldNum" sz="quarter" idx="10"/>
          </p:nvPr>
        </p:nvSpPr>
        <p:spPr/>
        <p:txBody>
          <a:bodyPr/>
          <a:lstStyle/>
          <a:p>
            <a:fld id="{B00E27E3-9ED6-4A89-ADCF-2707D078D151}" type="slidenum">
              <a:rPr lang="de-CH" smtClean="0"/>
              <a:t>18</a:t>
            </a:fld>
            <a:endParaRPr lang="de-CH"/>
          </a:p>
        </p:txBody>
      </p:sp>
    </p:spTree>
    <p:extLst>
      <p:ext uri="{BB962C8B-B14F-4D97-AF65-F5344CB8AC3E}">
        <p14:creationId xmlns:p14="http://schemas.microsoft.com/office/powerpoint/2010/main" val="2230042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CH" dirty="0"/>
              <a:t>Das Jagdrevier</a:t>
            </a:r>
            <a:r>
              <a:rPr lang="de-CH" baseline="0" dirty="0"/>
              <a:t> der Wasseramsel sind Bäche/Flüsse und die angrenzenden Ufer- und Lufträume. Die Wasseramsel hat sich so angepasst, dass sie in ihrer Nische nahezu keine Nahrungskonkurrenten hat. </a:t>
            </a:r>
          </a:p>
          <a:p>
            <a:pPr marL="171450" indent="-171450">
              <a:buFont typeface="Arial" panose="020B0604020202020204" pitchFamily="34" charset="0"/>
              <a:buChar char="•"/>
            </a:pPr>
            <a:r>
              <a:rPr lang="de-CH" baseline="0" dirty="0"/>
              <a:t>Die Nahrung der Wasseramsel ist sehr </a:t>
            </a:r>
            <a:r>
              <a:rPr lang="de-CH" baseline="0" dirty="0" smtClean="0"/>
              <a:t>vielfältig, Würmer, Krebstiere (z.B. Asseln), Spinnentiere, Larven von Köcher- </a:t>
            </a:r>
            <a:r>
              <a:rPr lang="de-CH" baseline="0" dirty="0" err="1" smtClean="0"/>
              <a:t>Eintags</a:t>
            </a:r>
            <a:r>
              <a:rPr lang="de-CH" baseline="0" dirty="0" smtClean="0"/>
              <a:t>- und Steinfliegen, im Winter vor allem Bachflohkrebse, kleine Schnecken, Strudelwürmer oder selten auch ein kleines Fischchen. </a:t>
            </a:r>
          </a:p>
          <a:p>
            <a:pPr marL="171450" indent="-171450">
              <a:buFont typeface="Arial" panose="020B0604020202020204" pitchFamily="34" charset="0"/>
              <a:buChar char="•"/>
            </a:pPr>
            <a:r>
              <a:rPr lang="de-CH" baseline="0" dirty="0" smtClean="0"/>
              <a:t>Bei Hochwasser weicht die Wasseramsel auf Insekten aus, die sie am Ufer erbeuten kann. </a:t>
            </a:r>
          </a:p>
        </p:txBody>
      </p:sp>
      <p:sp>
        <p:nvSpPr>
          <p:cNvPr id="4" name="Foliennummernplatzhalter 3"/>
          <p:cNvSpPr>
            <a:spLocks noGrp="1"/>
          </p:cNvSpPr>
          <p:nvPr>
            <p:ph type="sldNum" sz="quarter" idx="10"/>
          </p:nvPr>
        </p:nvSpPr>
        <p:spPr/>
        <p:txBody>
          <a:bodyPr/>
          <a:lstStyle/>
          <a:p>
            <a:fld id="{B00E27E3-9ED6-4A89-ADCF-2707D078D151}" type="slidenum">
              <a:rPr lang="de-CH" smtClean="0"/>
              <a:t>20</a:t>
            </a:fld>
            <a:endParaRPr lang="de-CH"/>
          </a:p>
        </p:txBody>
      </p:sp>
    </p:spTree>
    <p:extLst>
      <p:ext uri="{BB962C8B-B14F-4D97-AF65-F5344CB8AC3E}">
        <p14:creationId xmlns:p14="http://schemas.microsoft.com/office/powerpoint/2010/main" val="483448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CH" dirty="0"/>
              <a:t>Fast</a:t>
            </a:r>
            <a:r>
              <a:rPr lang="de-CH" baseline="0" dirty="0"/>
              <a:t> so vielfältig wie die Nahrung der Wasseramsel ist ihr Jagdverhalten. </a:t>
            </a:r>
          </a:p>
          <a:p>
            <a:pPr marL="171450" indent="-171450">
              <a:buFont typeface="Arial" panose="020B0604020202020204" pitchFamily="34" charset="0"/>
              <a:buChar char="•"/>
            </a:pPr>
            <a:r>
              <a:rPr lang="de-CH" baseline="0" dirty="0"/>
              <a:t>Laufend sucht die Wasseramsel nach </a:t>
            </a:r>
            <a:r>
              <a:rPr lang="de-CH" baseline="0" dirty="0" smtClean="0"/>
              <a:t>Insekten, z.B. </a:t>
            </a:r>
            <a:r>
              <a:rPr lang="de-CH" baseline="0" dirty="0"/>
              <a:t>Käfer ab. Dreht dazu Blätter und kleinere Steine mit dem Schnabel </a:t>
            </a:r>
            <a:r>
              <a:rPr lang="de-CH" baseline="0" dirty="0" smtClean="0"/>
              <a:t>um, um </a:t>
            </a:r>
            <a:r>
              <a:rPr lang="de-CH" baseline="0" dirty="0"/>
              <a:t>diese freizulegen.  </a:t>
            </a:r>
          </a:p>
          <a:p>
            <a:pPr marL="171450" indent="-171450">
              <a:buFont typeface="Arial" panose="020B0604020202020204" pitchFamily="34" charset="0"/>
              <a:buChar char="•"/>
            </a:pPr>
            <a:r>
              <a:rPr lang="de-CH" dirty="0"/>
              <a:t>Schwimmend</a:t>
            </a:r>
            <a:r>
              <a:rPr lang="de-CH" baseline="0" dirty="0"/>
              <a:t> jagt die Wasseramsel auf der Wasseroberfläche treibende Insekten. Da die Wasseramsel zwischen den Krallen keine Schwimmhäute hat, benutzt sie ihre </a:t>
            </a:r>
            <a:r>
              <a:rPr lang="de-CH" baseline="0" dirty="0" smtClean="0"/>
              <a:t>kleinen Flügel, </a:t>
            </a:r>
            <a:r>
              <a:rPr lang="de-CH" baseline="0" dirty="0"/>
              <a:t>um sich fortzubewegen. </a:t>
            </a:r>
          </a:p>
          <a:p>
            <a:pPr marL="171450" indent="-171450">
              <a:buFont typeface="Arial" panose="020B0604020202020204" pitchFamily="34" charset="0"/>
              <a:buChar char="•"/>
            </a:pPr>
            <a:r>
              <a:rPr lang="de-CH" baseline="0" dirty="0"/>
              <a:t>Wie bereits beschrieben, hat die Wasseramsel eine spezielle Tauchtechnik. Mit ihren starken Krallen kann sie sich am Boden festhalten. Sie dreht dann mit dem Schnabel Steine um Schnecken und Krebse freizulegen oder fängt Wasserflöhe direkt aus dem Wasser (in Strudeln hinter Steinen). </a:t>
            </a:r>
          </a:p>
          <a:p>
            <a:pPr marL="171450" indent="-171450">
              <a:buFont typeface="Arial" panose="020B0604020202020204" pitchFamily="34" charset="0"/>
              <a:buChar char="•"/>
            </a:pPr>
            <a:r>
              <a:rPr lang="de-CH" baseline="0" dirty="0"/>
              <a:t>Obwohl man aufgrund der Lebensweise der Wasseramsel annehmen könnte, dass sie auch viel Fische frisst, ist dem nicht so. Beobachtungen und Untersuchungen haben gezeigt, dass der Fischanteil an der Nahrung der Wasseramsel </a:t>
            </a:r>
            <a:r>
              <a:rPr lang="de-CH" baseline="0" dirty="0" smtClean="0"/>
              <a:t>gering </a:t>
            </a:r>
            <a:r>
              <a:rPr lang="de-CH" baseline="0" dirty="0"/>
              <a:t>ist. Sie frisst höchsten Fische, die kleiner als 6cm sind und kann gut auch an fischfreien Gewässern leben. </a:t>
            </a:r>
          </a:p>
          <a:p>
            <a:pPr marL="171450" indent="-171450">
              <a:buFont typeface="Arial" panose="020B0604020202020204" pitchFamily="34" charset="0"/>
              <a:buChar char="•"/>
            </a:pPr>
            <a:r>
              <a:rPr lang="de-CH" baseline="0" dirty="0"/>
              <a:t>Um Insekten aus der Luft zu fangen, wendet die Wasseramsel einen Schwirrflug mit raschen Flügelschlägen an. </a:t>
            </a:r>
            <a:endParaRPr lang="de-CH" dirty="0"/>
          </a:p>
        </p:txBody>
      </p:sp>
      <p:sp>
        <p:nvSpPr>
          <p:cNvPr id="4" name="Foliennummernplatzhalter 3"/>
          <p:cNvSpPr>
            <a:spLocks noGrp="1"/>
          </p:cNvSpPr>
          <p:nvPr>
            <p:ph type="sldNum" sz="quarter" idx="10"/>
          </p:nvPr>
        </p:nvSpPr>
        <p:spPr/>
        <p:txBody>
          <a:bodyPr/>
          <a:lstStyle/>
          <a:p>
            <a:fld id="{B00E27E3-9ED6-4A89-ADCF-2707D078D151}" type="slidenum">
              <a:rPr lang="de-CH" smtClean="0"/>
              <a:t>21</a:t>
            </a:fld>
            <a:endParaRPr lang="de-CH"/>
          </a:p>
        </p:txBody>
      </p:sp>
    </p:spTree>
    <p:extLst>
      <p:ext uri="{BB962C8B-B14F-4D97-AF65-F5344CB8AC3E}">
        <p14:creationId xmlns:p14="http://schemas.microsoft.com/office/powerpoint/2010/main" val="3943669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CH" dirty="0"/>
              <a:t>Name</a:t>
            </a:r>
            <a:r>
              <a:rPr lang="de-CH" baseline="0" dirty="0"/>
              <a:t> aufgrund ihrer </a:t>
            </a:r>
            <a:r>
              <a:rPr lang="de-CH" baseline="0" dirty="0" smtClean="0"/>
              <a:t>Ähnlichkeit mit der Amsel und dem Lebensraum erhalten.</a:t>
            </a:r>
            <a:endParaRPr lang="de-CH" baseline="0" dirty="0"/>
          </a:p>
          <a:p>
            <a:pPr marL="171450" indent="-171450">
              <a:buFont typeface="Arial" panose="020B0604020202020204" pitchFamily="34" charset="0"/>
              <a:buChar char="•"/>
            </a:pPr>
            <a:r>
              <a:rPr lang="de-CH" baseline="0" dirty="0"/>
              <a:t>Früher auch Bach-, Strom- oder </a:t>
            </a:r>
            <a:r>
              <a:rPr lang="de-CH" baseline="0" dirty="0" err="1"/>
              <a:t>Seeamsel</a:t>
            </a:r>
            <a:r>
              <a:rPr lang="de-CH" baseline="0" dirty="0"/>
              <a:t>/Drossel genannt</a:t>
            </a:r>
            <a:r>
              <a:rPr lang="de-CH" baseline="0" dirty="0" smtClean="0"/>
              <a:t>.</a:t>
            </a:r>
          </a:p>
          <a:p>
            <a:pPr marL="171450" indent="-171450">
              <a:buFont typeface="Arial" panose="020B0604020202020204" pitchFamily="34" charset="0"/>
              <a:buChar char="•"/>
            </a:pPr>
            <a:endParaRPr lang="de-CH" baseline="0" dirty="0" smtClean="0"/>
          </a:p>
          <a:p>
            <a:pPr marL="171450" indent="-171450">
              <a:buFont typeface="Arial" panose="020B0604020202020204" pitchFamily="34" charset="0"/>
              <a:buChar char="•"/>
            </a:pPr>
            <a:r>
              <a:rPr lang="de-DE" sz="1200" kern="1200" dirty="0" smtClean="0">
                <a:solidFill>
                  <a:schemeClr val="tx1"/>
                </a:solidFill>
                <a:latin typeface="+mn-lt"/>
                <a:ea typeface="+mn-ea"/>
                <a:cs typeface="+mn-cs"/>
              </a:rPr>
              <a:t>Die Wasseramsel ist mit 13 Unterarten von Westeuropa und Nordwestafrika ostwärts bis in die Region um den </a:t>
            </a:r>
            <a:r>
              <a:rPr lang="de-DE" sz="1200" kern="1200" dirty="0" smtClean="0">
                <a:solidFill>
                  <a:schemeClr val="tx1"/>
                </a:solidFill>
                <a:latin typeface="+mn-lt"/>
                <a:ea typeface="+mn-ea"/>
                <a:cs typeface="+mn-cs"/>
                <a:hlinkClick r:id="rId3"/>
              </a:rPr>
              <a:t>Baikalsee und in die Hochlagen Westchinas verbreitet.</a:t>
            </a:r>
            <a:endParaRPr lang="de-CH" baseline="0" dirty="0" smtClean="0"/>
          </a:p>
          <a:p>
            <a:pPr marL="171450" indent="-171450">
              <a:buFont typeface="Arial" panose="020B0604020202020204" pitchFamily="34" charset="0"/>
              <a:buChar char="•"/>
            </a:pPr>
            <a:endParaRPr lang="de-CH" baseline="0" dirty="0"/>
          </a:p>
          <a:p>
            <a:pPr marL="171450" indent="-171450">
              <a:buFont typeface="Arial" panose="020B0604020202020204" pitchFamily="34" charset="0"/>
              <a:buChar char="•"/>
            </a:pPr>
            <a:r>
              <a:rPr lang="de-CH" baseline="0" dirty="0" smtClean="0"/>
              <a:t>Die </a:t>
            </a:r>
            <a:r>
              <a:rPr lang="de-CH" baseline="0" dirty="0"/>
              <a:t>Wasseramsel gehört zur Familie der </a:t>
            </a:r>
            <a:r>
              <a:rPr lang="de-CH" baseline="0" dirty="0" err="1"/>
              <a:t>Cinclidae</a:t>
            </a:r>
            <a:r>
              <a:rPr lang="de-CH" baseline="0" dirty="0"/>
              <a:t>. Neben der in der Schweiz vorkommenden Wasseramsel </a:t>
            </a:r>
            <a:r>
              <a:rPr lang="de-CH" baseline="0" dirty="0" smtClean="0"/>
              <a:t>(</a:t>
            </a:r>
            <a:r>
              <a:rPr lang="de-CH" i="1" baseline="0" dirty="0" err="1" smtClean="0"/>
              <a:t>Cinclus</a:t>
            </a:r>
            <a:r>
              <a:rPr lang="de-CH" i="1" baseline="0" dirty="0" smtClean="0"/>
              <a:t> </a:t>
            </a:r>
            <a:r>
              <a:rPr lang="de-CH" i="1" baseline="0" dirty="0" err="1"/>
              <a:t>cinclus</a:t>
            </a:r>
            <a:r>
              <a:rPr lang="de-CH" baseline="0" dirty="0"/>
              <a:t>) gehören noch vier weitere Arten zu dieser </a:t>
            </a:r>
            <a:r>
              <a:rPr lang="de-CH" baseline="0" dirty="0" smtClean="0"/>
              <a:t>Familie.</a:t>
            </a:r>
            <a:endParaRPr lang="de-CH" baseline="0" dirty="0"/>
          </a:p>
          <a:p>
            <a:pPr marL="628650" lvl="1" indent="-171450">
              <a:buFont typeface="Arial" panose="020B0604020202020204" pitchFamily="34" charset="0"/>
              <a:buChar char="•"/>
            </a:pPr>
            <a:r>
              <a:rPr lang="de-CH" baseline="0" dirty="0"/>
              <a:t>Pallaswasseramsel </a:t>
            </a:r>
            <a:r>
              <a:rPr lang="de-CH" baseline="0" dirty="0" smtClean="0"/>
              <a:t>(</a:t>
            </a:r>
            <a:r>
              <a:rPr lang="de-CH" i="1" baseline="0" dirty="0" err="1" smtClean="0"/>
              <a:t>Cinclus</a:t>
            </a:r>
            <a:r>
              <a:rPr lang="de-CH" i="1" baseline="0" dirty="0" smtClean="0"/>
              <a:t> </a:t>
            </a:r>
            <a:r>
              <a:rPr lang="de-CH" i="1" baseline="0" dirty="0" err="1"/>
              <a:t>pallasii</a:t>
            </a:r>
            <a:r>
              <a:rPr lang="de-CH" baseline="0" dirty="0"/>
              <a:t>) Vorkommen: Ostasien </a:t>
            </a:r>
          </a:p>
          <a:p>
            <a:pPr marL="628650" lvl="1" indent="-171450">
              <a:buFont typeface="Arial" panose="020B0604020202020204" pitchFamily="34" charset="0"/>
              <a:buChar char="•"/>
            </a:pPr>
            <a:r>
              <a:rPr lang="de-CH" baseline="0" dirty="0"/>
              <a:t>Grauwasseramsel </a:t>
            </a:r>
            <a:r>
              <a:rPr lang="de-CH" baseline="0" dirty="0" smtClean="0"/>
              <a:t>(</a:t>
            </a:r>
            <a:r>
              <a:rPr lang="de-CH" i="1" baseline="0" dirty="0" err="1" smtClean="0"/>
              <a:t>Cinclus</a:t>
            </a:r>
            <a:r>
              <a:rPr lang="de-CH" i="1" baseline="0" dirty="0" smtClean="0"/>
              <a:t> </a:t>
            </a:r>
            <a:r>
              <a:rPr lang="de-CH" i="1" baseline="0" dirty="0" err="1"/>
              <a:t>mexicanus</a:t>
            </a:r>
            <a:r>
              <a:rPr lang="de-CH" baseline="0" dirty="0"/>
              <a:t>), Vorkommen: Nordamerika</a:t>
            </a:r>
          </a:p>
          <a:p>
            <a:pPr marL="628650" lvl="1" indent="-171450">
              <a:buFont typeface="Arial" panose="020B0604020202020204" pitchFamily="34" charset="0"/>
              <a:buChar char="•"/>
            </a:pPr>
            <a:r>
              <a:rPr lang="de-CH" baseline="0" dirty="0"/>
              <a:t>Weisskopf-Wasseramsel </a:t>
            </a:r>
            <a:r>
              <a:rPr lang="de-CH" baseline="0" dirty="0" smtClean="0"/>
              <a:t>(</a:t>
            </a:r>
            <a:r>
              <a:rPr lang="de-CH" i="1" baseline="0" dirty="0" err="1" smtClean="0"/>
              <a:t>Cinclus</a:t>
            </a:r>
            <a:r>
              <a:rPr lang="de-CH" i="1" baseline="0" dirty="0" smtClean="0"/>
              <a:t> </a:t>
            </a:r>
            <a:r>
              <a:rPr lang="de-CH" i="1" baseline="0" dirty="0" err="1"/>
              <a:t>leucocephalus</a:t>
            </a:r>
            <a:r>
              <a:rPr lang="de-CH" baseline="0" dirty="0"/>
              <a:t>), Vorkommen: Anden, Venezuela und Bolivien</a:t>
            </a:r>
          </a:p>
          <a:p>
            <a:pPr marL="628650" lvl="1" indent="-171450">
              <a:buFont typeface="Arial" panose="020B0604020202020204" pitchFamily="34" charset="0"/>
              <a:buChar char="•"/>
            </a:pPr>
            <a:r>
              <a:rPr lang="de-CH" baseline="0" dirty="0"/>
              <a:t>Rostkehl-Wasseramsel </a:t>
            </a:r>
            <a:r>
              <a:rPr lang="de-CH" baseline="0" dirty="0" smtClean="0"/>
              <a:t>(</a:t>
            </a:r>
            <a:r>
              <a:rPr lang="de-CH" i="1" baseline="0" dirty="0" err="1" smtClean="0"/>
              <a:t>Cinclus</a:t>
            </a:r>
            <a:r>
              <a:rPr lang="de-CH" i="1" baseline="0" dirty="0" smtClean="0"/>
              <a:t> </a:t>
            </a:r>
            <a:r>
              <a:rPr lang="de-CH" i="1" baseline="0" dirty="0" err="1"/>
              <a:t>schulzii</a:t>
            </a:r>
            <a:r>
              <a:rPr lang="de-CH" baseline="0" dirty="0"/>
              <a:t>) Vorkommen: sehr begrenzt (Südbolivien und Nordargentinien)</a:t>
            </a:r>
          </a:p>
          <a:p>
            <a:pPr marL="628650" lvl="1" indent="-171450">
              <a:buFont typeface="Arial" panose="020B0604020202020204" pitchFamily="34" charset="0"/>
              <a:buChar char="•"/>
            </a:pPr>
            <a:endParaRPr lang="de-CH" dirty="0"/>
          </a:p>
        </p:txBody>
      </p:sp>
      <p:sp>
        <p:nvSpPr>
          <p:cNvPr id="4" name="Foliennummernplatzhalter 3"/>
          <p:cNvSpPr>
            <a:spLocks noGrp="1"/>
          </p:cNvSpPr>
          <p:nvPr>
            <p:ph type="sldNum" sz="quarter" idx="10"/>
          </p:nvPr>
        </p:nvSpPr>
        <p:spPr/>
        <p:txBody>
          <a:bodyPr/>
          <a:lstStyle/>
          <a:p>
            <a:fld id="{B00E27E3-9ED6-4A89-ADCF-2707D078D151}" type="slidenum">
              <a:rPr lang="de-CH" smtClean="0"/>
              <a:t>3</a:t>
            </a:fld>
            <a:endParaRPr lang="de-CH"/>
          </a:p>
        </p:txBody>
      </p:sp>
    </p:spTree>
    <p:extLst>
      <p:ext uri="{BB962C8B-B14F-4D97-AF65-F5344CB8AC3E}">
        <p14:creationId xmlns:p14="http://schemas.microsoft.com/office/powerpoint/2010/main" val="3198794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CH" dirty="0"/>
              <a:t> Geschwindigkeiten bis 50 km/h möglich </a:t>
            </a:r>
          </a:p>
          <a:p>
            <a:pPr marL="171450" indent="-171450">
              <a:buFont typeface="Arial" panose="020B0604020202020204" pitchFamily="34" charset="0"/>
              <a:buChar char="•"/>
            </a:pPr>
            <a:r>
              <a:rPr lang="de-CH" dirty="0"/>
              <a:t>Wegen kurzem</a:t>
            </a:r>
            <a:r>
              <a:rPr lang="de-CH" baseline="0" dirty="0"/>
              <a:t> Schwanz keine plötzlichen Wendemanöver möglich </a:t>
            </a:r>
          </a:p>
          <a:p>
            <a:pPr marL="171450" indent="-171450">
              <a:buFont typeface="Arial" panose="020B0604020202020204" pitchFamily="34" charset="0"/>
              <a:buChar char="•"/>
            </a:pPr>
            <a:r>
              <a:rPr lang="de-CH" baseline="0" dirty="0"/>
              <a:t>Flughöhe </a:t>
            </a:r>
          </a:p>
          <a:p>
            <a:pPr marL="628650" lvl="1" indent="-171450">
              <a:buFont typeface="Arial" panose="020B0604020202020204" pitchFamily="34" charset="0"/>
              <a:buChar char="•"/>
            </a:pPr>
            <a:r>
              <a:rPr lang="de-CH" baseline="0" dirty="0"/>
              <a:t>Normalerweise in 1m Höhe dem Bachverlauf folgend </a:t>
            </a:r>
          </a:p>
          <a:p>
            <a:pPr marL="628650" lvl="1" indent="-171450">
              <a:buFont typeface="Arial" panose="020B0604020202020204" pitchFamily="34" charset="0"/>
              <a:buChar char="•"/>
            </a:pPr>
            <a:r>
              <a:rPr lang="de-CH" baseline="0" dirty="0"/>
              <a:t>In mehreren Metern Höhe, wenn die Wasseramsel weitere Strecken zurücklegen will</a:t>
            </a:r>
          </a:p>
          <a:p>
            <a:pPr marL="628650" lvl="1" indent="-171450">
              <a:buFont typeface="Arial" panose="020B0604020202020204" pitchFamily="34" charset="0"/>
              <a:buChar char="•"/>
            </a:pPr>
            <a:r>
              <a:rPr lang="de-CH" baseline="0" dirty="0"/>
              <a:t>In Höhe der Baumkrone nur um Insekten zu jagen, während der Balz oder um Nebenbuhler zu vertreiben. </a:t>
            </a:r>
          </a:p>
          <a:p>
            <a:pPr marL="171450" lvl="0" indent="-171450">
              <a:buFont typeface="Arial" panose="020B0604020202020204" pitchFamily="34" charset="0"/>
              <a:buChar char="•"/>
            </a:pPr>
            <a:r>
              <a:rPr lang="de-CH" baseline="0" dirty="0"/>
              <a:t>Schwirrflug: Jagd / Unentschlossenheit</a:t>
            </a:r>
            <a:endParaRPr lang="de-CH" dirty="0"/>
          </a:p>
        </p:txBody>
      </p:sp>
      <p:sp>
        <p:nvSpPr>
          <p:cNvPr id="4" name="Foliennummernplatzhalter 3"/>
          <p:cNvSpPr>
            <a:spLocks noGrp="1"/>
          </p:cNvSpPr>
          <p:nvPr>
            <p:ph type="sldNum" sz="quarter" idx="10"/>
          </p:nvPr>
        </p:nvSpPr>
        <p:spPr/>
        <p:txBody>
          <a:bodyPr/>
          <a:lstStyle/>
          <a:p>
            <a:fld id="{B00E27E3-9ED6-4A89-ADCF-2707D078D151}" type="slidenum">
              <a:rPr lang="de-CH" smtClean="0"/>
              <a:t>22</a:t>
            </a:fld>
            <a:endParaRPr lang="de-CH"/>
          </a:p>
        </p:txBody>
      </p:sp>
    </p:spTree>
    <p:extLst>
      <p:ext uri="{BB962C8B-B14F-4D97-AF65-F5344CB8AC3E}">
        <p14:creationId xmlns:p14="http://schemas.microsoft.com/office/powerpoint/2010/main" val="2278393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CH" dirty="0"/>
              <a:t>Das Knicksen ist eine</a:t>
            </a:r>
            <a:r>
              <a:rPr lang="de-CH" baseline="0" dirty="0"/>
              <a:t> typische Bewegung für die Wasseramsel. Dabei werden die Beine in den Fersengelenken kurz federnd gebeugt. Dies führt dazu, dass sich der Körper der Wasseramsel bei gleichbleibender Haltung hebt und senkt. </a:t>
            </a:r>
            <a:r>
              <a:rPr lang="de-CH" dirty="0"/>
              <a:t> </a:t>
            </a:r>
          </a:p>
          <a:p>
            <a:pPr marL="171450" indent="-171450">
              <a:buFont typeface="Arial" panose="020B0604020202020204" pitchFamily="34" charset="0"/>
              <a:buChar char="•"/>
            </a:pPr>
            <a:r>
              <a:rPr lang="de-CH" dirty="0"/>
              <a:t>Im</a:t>
            </a:r>
            <a:r>
              <a:rPr lang="de-CH" baseline="0" dirty="0"/>
              <a:t> Englischen hat das Knicksen der Wasseramsel ihr den Namen (</a:t>
            </a:r>
            <a:r>
              <a:rPr lang="de-CH" baseline="0" dirty="0" err="1"/>
              <a:t>white</a:t>
            </a:r>
            <a:r>
              <a:rPr lang="de-CH" baseline="0" dirty="0"/>
              <a:t> </a:t>
            </a:r>
            <a:r>
              <a:rPr lang="de-CH" baseline="0" dirty="0" err="1"/>
              <a:t>throated</a:t>
            </a:r>
            <a:r>
              <a:rPr lang="de-CH" baseline="0" dirty="0"/>
              <a:t>) </a:t>
            </a:r>
            <a:r>
              <a:rPr lang="de-CH" baseline="0" dirty="0" err="1"/>
              <a:t>dipper</a:t>
            </a:r>
            <a:r>
              <a:rPr lang="de-CH" baseline="0" dirty="0"/>
              <a:t> eingebracht. Der Name ist vom Verb </a:t>
            </a:r>
            <a:r>
              <a:rPr lang="de-CH" baseline="0" dirty="0" err="1"/>
              <a:t>to</a:t>
            </a:r>
            <a:r>
              <a:rPr lang="de-CH" baseline="0" dirty="0"/>
              <a:t> </a:t>
            </a:r>
            <a:r>
              <a:rPr lang="de-CH" baseline="0" dirty="0" err="1"/>
              <a:t>dip</a:t>
            </a:r>
            <a:r>
              <a:rPr lang="de-CH" baseline="0" dirty="0"/>
              <a:t> abgeleitet, das mit </a:t>
            </a:r>
            <a:r>
              <a:rPr lang="de-CH" baseline="0" dirty="0" smtClean="0"/>
              <a:t>„sich senken“ </a:t>
            </a:r>
            <a:r>
              <a:rPr lang="de-CH" baseline="0" dirty="0"/>
              <a:t>ins deutsche übersetzt werden kann. </a:t>
            </a:r>
          </a:p>
          <a:p>
            <a:pPr marL="171450" indent="-171450">
              <a:buFont typeface="Arial" panose="020B0604020202020204" pitchFamily="34" charset="0"/>
              <a:buChar char="•"/>
            </a:pPr>
            <a:r>
              <a:rPr lang="de-CH" baseline="0" dirty="0"/>
              <a:t>Das Knicksen bringt eine innere Erregung zum Ausdruck. Dabei spielt auch die Frequenz eine Rolle. Je unruhiger eine Wasseramsel ist, desto öfters knickst sie. Gründe für diese innere Unruhe können Weibchen, Nebenbuhler oder Gefahren sein. </a:t>
            </a:r>
          </a:p>
          <a:p>
            <a:pPr marL="171450" indent="-171450">
              <a:buFont typeface="Arial" panose="020B0604020202020204" pitchFamily="34" charset="0"/>
              <a:buChar char="•"/>
            </a:pPr>
            <a:r>
              <a:rPr lang="de-CH" baseline="0" dirty="0"/>
              <a:t>Zudem legen Beobachtungen nahe, dass das Knicksen im Zusammenhang mit dem Blinzeln (Nickhaut) auch als Kommunikationsmittel genutzt </a:t>
            </a:r>
            <a:r>
              <a:rPr lang="de-CH" baseline="0" dirty="0" smtClean="0"/>
              <a:t>wird. Diese </a:t>
            </a:r>
            <a:r>
              <a:rPr lang="de-CH" baseline="0" dirty="0"/>
              <a:t>Kommunikation hat den Vorteil, dass sie nicht durch das Rauschen des Baches übertönt werden kann.</a:t>
            </a:r>
          </a:p>
          <a:p>
            <a:pPr marL="171450" indent="-171450">
              <a:buFont typeface="Arial" panose="020B0604020202020204" pitchFamily="34" charset="0"/>
              <a:buChar char="•"/>
            </a:pPr>
            <a:endParaRPr lang="de-CH" dirty="0"/>
          </a:p>
        </p:txBody>
      </p:sp>
      <p:sp>
        <p:nvSpPr>
          <p:cNvPr id="4" name="Foliennummernplatzhalter 3"/>
          <p:cNvSpPr>
            <a:spLocks noGrp="1"/>
          </p:cNvSpPr>
          <p:nvPr>
            <p:ph type="sldNum" sz="quarter" idx="10"/>
          </p:nvPr>
        </p:nvSpPr>
        <p:spPr/>
        <p:txBody>
          <a:bodyPr/>
          <a:lstStyle/>
          <a:p>
            <a:fld id="{B00E27E3-9ED6-4A89-ADCF-2707D078D151}" type="slidenum">
              <a:rPr lang="de-CH" smtClean="0"/>
              <a:t>23</a:t>
            </a:fld>
            <a:endParaRPr lang="de-CH"/>
          </a:p>
        </p:txBody>
      </p:sp>
    </p:spTree>
    <p:extLst>
      <p:ext uri="{BB962C8B-B14F-4D97-AF65-F5344CB8AC3E}">
        <p14:creationId xmlns:p14="http://schemas.microsoft.com/office/powerpoint/2010/main" val="26245990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CH" dirty="0" smtClean="0">
                <a:solidFill>
                  <a:srgbClr val="FF0000"/>
                </a:solidFill>
              </a:rPr>
              <a:t>Die </a:t>
            </a:r>
            <a:r>
              <a:rPr lang="de-CH" smtClean="0">
                <a:solidFill>
                  <a:srgbClr val="FF0000"/>
                </a:solidFill>
              </a:rPr>
              <a:t>Wasseramsel singt</a:t>
            </a:r>
            <a:r>
              <a:rPr lang="de-CH" baseline="0" smtClean="0">
                <a:solidFill>
                  <a:srgbClr val="FF0000"/>
                </a:solidFill>
              </a:rPr>
              <a:t> </a:t>
            </a:r>
            <a:r>
              <a:rPr lang="de-CH" baseline="0" dirty="0" smtClean="0">
                <a:solidFill>
                  <a:srgbClr val="FF0000"/>
                </a:solidFill>
              </a:rPr>
              <a:t>ähnlich wie eine Amsel, aber gepresster, weniger melodiös</a:t>
            </a:r>
            <a:endParaRPr lang="de-CH" dirty="0">
              <a:solidFill>
                <a:srgbClr val="FF0000"/>
              </a:solidFill>
            </a:endParaRPr>
          </a:p>
          <a:p>
            <a:pPr marL="171450" indent="-171450">
              <a:buFont typeface="Arial" panose="020B0604020202020204" pitchFamily="34" charset="0"/>
              <a:buChar char="•"/>
            </a:pPr>
            <a:r>
              <a:rPr lang="de-CH" baseline="0" dirty="0" smtClean="0"/>
              <a:t>Quelle </a:t>
            </a:r>
            <a:r>
              <a:rPr lang="de-CH" baseline="0" dirty="0"/>
              <a:t>Gesang: http://www.xeno-canto.org/sounds/uploaded/ZNCDXTUOFL/cinclus_cinclus_aquaticus_Poland_Jarek_Matusiak20110401.mp3</a:t>
            </a:r>
            <a:endParaRPr lang="de-CH" dirty="0"/>
          </a:p>
        </p:txBody>
      </p:sp>
      <p:sp>
        <p:nvSpPr>
          <p:cNvPr id="4" name="Foliennummernplatzhalter 3"/>
          <p:cNvSpPr>
            <a:spLocks noGrp="1"/>
          </p:cNvSpPr>
          <p:nvPr>
            <p:ph type="sldNum" sz="quarter" idx="10"/>
          </p:nvPr>
        </p:nvSpPr>
        <p:spPr/>
        <p:txBody>
          <a:bodyPr/>
          <a:lstStyle/>
          <a:p>
            <a:fld id="{B00E27E3-9ED6-4A89-ADCF-2707D078D151}" type="slidenum">
              <a:rPr lang="de-CH" smtClean="0"/>
              <a:t>24</a:t>
            </a:fld>
            <a:endParaRPr lang="de-CH"/>
          </a:p>
        </p:txBody>
      </p:sp>
    </p:spTree>
    <p:extLst>
      <p:ext uri="{BB962C8B-B14F-4D97-AF65-F5344CB8AC3E}">
        <p14:creationId xmlns:p14="http://schemas.microsoft.com/office/powerpoint/2010/main" val="2465384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lvl="0" indent="-171450">
              <a:buFont typeface="Arial" panose="020B0604020202020204" pitchFamily="34" charset="0"/>
              <a:buChar char="•"/>
            </a:pPr>
            <a:endParaRPr lang="de-CH" baseline="0" dirty="0" smtClean="0"/>
          </a:p>
          <a:p>
            <a:pPr marL="171450" lvl="0" indent="-171450">
              <a:buFont typeface="Arial" panose="020B0604020202020204" pitchFamily="34" charset="0"/>
              <a:buChar char="•"/>
            </a:pPr>
            <a:r>
              <a:rPr lang="de-DE" sz="1200" kern="1200" dirty="0" smtClean="0">
                <a:solidFill>
                  <a:schemeClr val="tx1"/>
                </a:solidFill>
                <a:latin typeface="+mn-lt"/>
                <a:ea typeface="+mn-ea"/>
                <a:cs typeface="+mn-cs"/>
              </a:rPr>
              <a:t>Die Paarbildung beginnt bereits im Herbst und erreicht im Spätwinter ihren Höhepunkt. Bei der Balz </a:t>
            </a:r>
            <a:r>
              <a:rPr lang="de-DE" sz="1200" kern="1200" dirty="0" err="1" smtClean="0">
                <a:solidFill>
                  <a:schemeClr val="tx1"/>
                </a:solidFill>
                <a:latin typeface="+mn-lt"/>
                <a:ea typeface="+mn-ea"/>
                <a:cs typeface="+mn-cs"/>
              </a:rPr>
              <a:t>umschwimmt</a:t>
            </a:r>
            <a:r>
              <a:rPr lang="de-DE" sz="1200" kern="1200" dirty="0" smtClean="0">
                <a:solidFill>
                  <a:schemeClr val="tx1"/>
                </a:solidFill>
                <a:latin typeface="+mn-lt"/>
                <a:ea typeface="+mn-ea"/>
                <a:cs typeface="+mn-cs"/>
              </a:rPr>
              <a:t> oder </a:t>
            </a:r>
            <a:r>
              <a:rPr lang="de-DE" sz="1200" kern="1200" dirty="0" err="1" smtClean="0">
                <a:solidFill>
                  <a:schemeClr val="tx1"/>
                </a:solidFill>
                <a:latin typeface="+mn-lt"/>
                <a:ea typeface="+mn-ea"/>
                <a:cs typeface="+mn-cs"/>
              </a:rPr>
              <a:t>umtänzelt</a:t>
            </a:r>
            <a:r>
              <a:rPr lang="de-DE" sz="1200" kern="1200" dirty="0" smtClean="0">
                <a:solidFill>
                  <a:schemeClr val="tx1"/>
                </a:solidFill>
                <a:latin typeface="+mn-lt"/>
                <a:ea typeface="+mn-ea"/>
                <a:cs typeface="+mn-cs"/>
              </a:rPr>
              <a:t> das Männchen singend und mit tiefen </a:t>
            </a:r>
            <a:r>
              <a:rPr lang="de-DE" sz="1200" i="1" kern="1200" dirty="0" smtClean="0">
                <a:solidFill>
                  <a:schemeClr val="tx1"/>
                </a:solidFill>
                <a:latin typeface="+mn-lt"/>
                <a:ea typeface="+mn-ea"/>
                <a:cs typeface="+mn-cs"/>
              </a:rPr>
              <a:t>zurr</a:t>
            </a:r>
            <a:r>
              <a:rPr lang="de-DE" sz="1200" i="0" kern="1200" dirty="0" smtClean="0">
                <a:solidFill>
                  <a:schemeClr val="tx1"/>
                </a:solidFill>
                <a:latin typeface="+mn-lt"/>
                <a:ea typeface="+mn-ea"/>
                <a:cs typeface="+mn-cs"/>
              </a:rPr>
              <a:t>-Rufen das Weibchen; dabei zuckt es mit den Flügeln, knickst ständig und präsentiert die weiße Brust. Fliegt das Weibchen auf, wird es oft bis über die Baumkronen verfolgt; auch eindrucksvolle </a:t>
            </a:r>
            <a:r>
              <a:rPr lang="de-DE" sz="1200" i="0" kern="1200" dirty="0" err="1" smtClean="0">
                <a:solidFill>
                  <a:schemeClr val="tx1"/>
                </a:solidFill>
                <a:latin typeface="+mn-lt"/>
                <a:ea typeface="+mn-ea"/>
                <a:cs typeface="+mn-cs"/>
              </a:rPr>
              <a:t>Imponierflüge</a:t>
            </a:r>
            <a:r>
              <a:rPr lang="de-DE" sz="1200" i="0" kern="1200" dirty="0" smtClean="0">
                <a:solidFill>
                  <a:schemeClr val="tx1"/>
                </a:solidFill>
                <a:latin typeface="+mn-lt"/>
                <a:ea typeface="+mn-ea"/>
                <a:cs typeface="+mn-cs"/>
              </a:rPr>
              <a:t> mit anschließendem </a:t>
            </a:r>
            <a:r>
              <a:rPr lang="de-DE" sz="1200" i="1" kern="1200" dirty="0" err="1" smtClean="0">
                <a:solidFill>
                  <a:schemeClr val="tx1"/>
                </a:solidFill>
                <a:latin typeface="+mn-lt"/>
                <a:ea typeface="+mn-ea"/>
                <a:cs typeface="+mn-cs"/>
              </a:rPr>
              <a:t>Imponiertauchen</a:t>
            </a:r>
            <a:r>
              <a:rPr lang="de-DE" sz="1200" i="0" kern="1200" dirty="0" smtClean="0">
                <a:solidFill>
                  <a:schemeClr val="tx1"/>
                </a:solidFill>
                <a:latin typeface="+mn-lt"/>
                <a:ea typeface="+mn-ea"/>
                <a:cs typeface="+mn-cs"/>
              </a:rPr>
              <a:t>, bei dem das Männchen klatschend in das Wasser stürzt, gehören zum Balzritual. Nach und nach wird auch das Weibchen aktiv, </a:t>
            </a:r>
            <a:r>
              <a:rPr lang="de-DE" sz="1200" i="0" kern="1200" dirty="0" err="1" smtClean="0">
                <a:solidFill>
                  <a:schemeClr val="tx1"/>
                </a:solidFill>
                <a:latin typeface="+mn-lt"/>
                <a:ea typeface="+mn-ea"/>
                <a:cs typeface="+mn-cs"/>
              </a:rPr>
              <a:t>umtänzelt</a:t>
            </a:r>
            <a:r>
              <a:rPr lang="de-DE" sz="1200" i="0" kern="1200" dirty="0" smtClean="0">
                <a:solidFill>
                  <a:schemeClr val="tx1"/>
                </a:solidFill>
                <a:latin typeface="+mn-lt"/>
                <a:ea typeface="+mn-ea"/>
                <a:cs typeface="+mn-cs"/>
              </a:rPr>
              <a:t> mit Knicksen und Flügelzittern das Männchen; gelegentlich stehen beide</a:t>
            </a:r>
            <a:r>
              <a:rPr lang="de-DE" sz="1200" i="0" kern="1200" baseline="0" dirty="0" smtClean="0">
                <a:solidFill>
                  <a:schemeClr val="tx1"/>
                </a:solidFill>
                <a:latin typeface="+mn-lt"/>
                <a:ea typeface="+mn-ea"/>
                <a:cs typeface="+mn-cs"/>
              </a:rPr>
              <a:t> </a:t>
            </a:r>
            <a:r>
              <a:rPr lang="de-DE" sz="1200" i="0" kern="1200" dirty="0" smtClean="0">
                <a:solidFill>
                  <a:schemeClr val="tx1"/>
                </a:solidFill>
                <a:latin typeface="+mn-lt"/>
                <a:ea typeface="+mn-ea"/>
                <a:cs typeface="+mn-cs"/>
              </a:rPr>
              <a:t>Partner in dieser Pose Brust an Brust, mit zitternd hängenden, oft auch erhobenen Flügeln gegenüber oder springen sich singend an. Wenn das Weibchen vom Männchen dargebotenes Futter annimmt, ist die Paarbildung abgeschlossen.</a:t>
            </a:r>
            <a:endParaRPr lang="de-CH"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aseline="0" dirty="0" smtClean="0"/>
              <a:t>Es konnten Paare beobachtet werden, die 4 Jahre zusammenblieben. In diesen Jahren fand, wenn überhaupt, nur eine eingeschränkte Balz statt. </a:t>
            </a:r>
          </a:p>
          <a:p>
            <a:pPr marL="171450" indent="-171450">
              <a:buFont typeface="Arial" panose="020B0604020202020204" pitchFamily="34" charset="0"/>
              <a:buChar char="•"/>
            </a:pPr>
            <a:endParaRPr lang="de-CH" dirty="0"/>
          </a:p>
        </p:txBody>
      </p:sp>
      <p:sp>
        <p:nvSpPr>
          <p:cNvPr id="4" name="Foliennummernplatzhalter 3"/>
          <p:cNvSpPr>
            <a:spLocks noGrp="1"/>
          </p:cNvSpPr>
          <p:nvPr>
            <p:ph type="sldNum" sz="quarter" idx="10"/>
          </p:nvPr>
        </p:nvSpPr>
        <p:spPr/>
        <p:txBody>
          <a:bodyPr/>
          <a:lstStyle/>
          <a:p>
            <a:fld id="{B00E27E3-9ED6-4A89-ADCF-2707D078D151}" type="slidenum">
              <a:rPr lang="de-CH" smtClean="0"/>
              <a:t>25</a:t>
            </a:fld>
            <a:endParaRPr lang="de-CH"/>
          </a:p>
        </p:txBody>
      </p:sp>
    </p:spTree>
    <p:extLst>
      <p:ext uri="{BB962C8B-B14F-4D97-AF65-F5344CB8AC3E}">
        <p14:creationId xmlns:p14="http://schemas.microsoft.com/office/powerpoint/2010/main" val="13714185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CH" baseline="0" dirty="0" smtClean="0"/>
              <a:t>Oft </a:t>
            </a:r>
            <a:r>
              <a:rPr lang="de-CH" baseline="0" dirty="0"/>
              <a:t>Gefahr, dass das Nest bei Hochwasser </a:t>
            </a:r>
            <a:r>
              <a:rPr lang="de-CH" baseline="0" dirty="0" smtClean="0"/>
              <a:t>weggespült </a:t>
            </a:r>
            <a:r>
              <a:rPr lang="de-CH" baseline="0" dirty="0"/>
              <a:t>wird</a:t>
            </a:r>
          </a:p>
          <a:p>
            <a:pPr marL="171450" indent="-171450">
              <a:buFont typeface="Arial" panose="020B0604020202020204" pitchFamily="34" charset="0"/>
              <a:buChar char="•"/>
            </a:pPr>
            <a:r>
              <a:rPr lang="de-CH" baseline="0" dirty="0" smtClean="0"/>
              <a:t>Nah am Wasser damit der </a:t>
            </a:r>
            <a:r>
              <a:rPr lang="de-CH" baseline="0" dirty="0"/>
              <a:t>Kot der Jungen ins Wasser fällt und das Nest nicht verrät und </a:t>
            </a:r>
            <a:r>
              <a:rPr lang="de-CH" baseline="0" dirty="0" smtClean="0"/>
              <a:t>damit Gefahr </a:t>
            </a:r>
            <a:r>
              <a:rPr lang="de-CH" baseline="0" dirty="0"/>
              <a:t>frühzeitig erkannt und geflüchtet werden kann. </a:t>
            </a:r>
          </a:p>
          <a:p>
            <a:pPr marL="171450" indent="-171450">
              <a:buFont typeface="Arial" panose="020B0604020202020204" pitchFamily="34" charset="0"/>
              <a:buChar char="•"/>
            </a:pPr>
            <a:endParaRPr lang="de-CH" baseline="0" dirty="0"/>
          </a:p>
          <a:p>
            <a:pPr marL="171450" indent="-171450">
              <a:buFont typeface="Arial" panose="020B0604020202020204" pitchFamily="34" charset="0"/>
              <a:buChar char="•"/>
            </a:pPr>
            <a:r>
              <a:rPr lang="de-CH" baseline="0" dirty="0"/>
              <a:t>Beginn Nestbau: Anfang März. Ohne Verzögerungen kann Nest innert 10-14 Tagen fertiggestellt sein. </a:t>
            </a:r>
            <a:endParaRPr lang="de-CH" dirty="0"/>
          </a:p>
        </p:txBody>
      </p:sp>
      <p:sp>
        <p:nvSpPr>
          <p:cNvPr id="4" name="Foliennummernplatzhalter 3"/>
          <p:cNvSpPr>
            <a:spLocks noGrp="1"/>
          </p:cNvSpPr>
          <p:nvPr>
            <p:ph type="sldNum" sz="quarter" idx="10"/>
          </p:nvPr>
        </p:nvSpPr>
        <p:spPr/>
        <p:txBody>
          <a:bodyPr/>
          <a:lstStyle/>
          <a:p>
            <a:fld id="{B00E27E3-9ED6-4A89-ADCF-2707D078D151}" type="slidenum">
              <a:rPr lang="de-CH" smtClean="0"/>
              <a:t>26</a:t>
            </a:fld>
            <a:endParaRPr lang="de-CH"/>
          </a:p>
        </p:txBody>
      </p:sp>
    </p:spTree>
    <p:extLst>
      <p:ext uri="{BB962C8B-B14F-4D97-AF65-F5344CB8AC3E}">
        <p14:creationId xmlns:p14="http://schemas.microsoft.com/office/powerpoint/2010/main" val="147643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 Folie zeigt</a:t>
            </a:r>
            <a:r>
              <a:rPr lang="de-CH" baseline="0" dirty="0"/>
              <a:t> Beispiele von Nestern der </a:t>
            </a:r>
            <a:r>
              <a:rPr lang="de-CH" baseline="0" dirty="0" smtClean="0"/>
              <a:t>Wasseramsel </a:t>
            </a:r>
            <a:r>
              <a:rPr lang="de-CH" baseline="0" dirty="0"/>
              <a:t>(nur eine </a:t>
            </a:r>
            <a:r>
              <a:rPr lang="de-CH" baseline="0" dirty="0" smtClean="0"/>
              <a:t>Auswahl)</a:t>
            </a:r>
            <a:r>
              <a:rPr lang="de-CH" baseline="0" dirty="0"/>
              <a:t>. </a:t>
            </a:r>
          </a:p>
        </p:txBody>
      </p:sp>
      <p:sp>
        <p:nvSpPr>
          <p:cNvPr id="4" name="Foliennummernplatzhalter 3"/>
          <p:cNvSpPr>
            <a:spLocks noGrp="1"/>
          </p:cNvSpPr>
          <p:nvPr>
            <p:ph type="sldNum" sz="quarter" idx="10"/>
          </p:nvPr>
        </p:nvSpPr>
        <p:spPr/>
        <p:txBody>
          <a:bodyPr/>
          <a:lstStyle/>
          <a:p>
            <a:fld id="{B00E27E3-9ED6-4A89-ADCF-2707D078D151}" type="slidenum">
              <a:rPr lang="de-CH" smtClean="0"/>
              <a:t>27</a:t>
            </a:fld>
            <a:endParaRPr lang="de-CH"/>
          </a:p>
        </p:txBody>
      </p:sp>
    </p:spTree>
    <p:extLst>
      <p:ext uri="{BB962C8B-B14F-4D97-AF65-F5344CB8AC3E}">
        <p14:creationId xmlns:p14="http://schemas.microsoft.com/office/powerpoint/2010/main" val="3382277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Innen polstert</a:t>
            </a:r>
            <a:r>
              <a:rPr lang="de-CH" baseline="0" dirty="0" smtClean="0"/>
              <a:t> das Wasseramselweibchen das Nest mit trockenen Buchenblättern und legt 4-6 Eier</a:t>
            </a:r>
            <a:endParaRPr lang="de-CH" baseline="0" dirty="0"/>
          </a:p>
        </p:txBody>
      </p:sp>
      <p:sp>
        <p:nvSpPr>
          <p:cNvPr id="4" name="Foliennummernplatzhalter 3"/>
          <p:cNvSpPr>
            <a:spLocks noGrp="1"/>
          </p:cNvSpPr>
          <p:nvPr>
            <p:ph type="sldNum" sz="quarter" idx="10"/>
          </p:nvPr>
        </p:nvSpPr>
        <p:spPr/>
        <p:txBody>
          <a:bodyPr/>
          <a:lstStyle/>
          <a:p>
            <a:fld id="{B00E27E3-9ED6-4A89-ADCF-2707D078D151}" type="slidenum">
              <a:rPr lang="de-CH" smtClean="0"/>
              <a:t>28</a:t>
            </a:fld>
            <a:endParaRPr lang="de-CH"/>
          </a:p>
        </p:txBody>
      </p:sp>
    </p:spTree>
    <p:extLst>
      <p:ext uri="{BB962C8B-B14F-4D97-AF65-F5344CB8AC3E}">
        <p14:creationId xmlns:p14="http://schemas.microsoft.com/office/powerpoint/2010/main" val="19002902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CH" dirty="0"/>
              <a:t>Wie auch</a:t>
            </a:r>
            <a:r>
              <a:rPr lang="de-CH" baseline="0" dirty="0"/>
              <a:t> die Balz so beginnt die Brut schon sehr früh. Bereits ab Februar / Anfangs März </a:t>
            </a:r>
            <a:r>
              <a:rPr lang="de-CH" baseline="0" dirty="0" smtClean="0"/>
              <a:t>beginnen die Wasseramsel </a:t>
            </a:r>
            <a:r>
              <a:rPr lang="de-CH" baseline="0" dirty="0"/>
              <a:t>mit der </a:t>
            </a:r>
            <a:r>
              <a:rPr lang="de-CH" baseline="0" dirty="0" smtClean="0"/>
              <a:t>Eiablage, in den Alpen erst gegen Ende April</a:t>
            </a:r>
            <a:endParaRPr lang="de-CH" baseline="0" dirty="0"/>
          </a:p>
          <a:p>
            <a:pPr marL="171450" indent="-171450">
              <a:buFont typeface="Arial" panose="020B0604020202020204" pitchFamily="34" charset="0"/>
              <a:buChar char="•"/>
            </a:pPr>
            <a:r>
              <a:rPr lang="de-CH" baseline="0" dirty="0"/>
              <a:t>In der Regel umfasst das Gelege 4-6 Eier. Die Bebrütung beginnt erst, wenn das Gelege vollständig ist. </a:t>
            </a:r>
          </a:p>
          <a:p>
            <a:pPr marL="171450" indent="-171450">
              <a:buFont typeface="Arial" panose="020B0604020202020204" pitchFamily="34" charset="0"/>
              <a:buChar char="•"/>
            </a:pPr>
            <a:r>
              <a:rPr lang="de-CH" baseline="0" dirty="0"/>
              <a:t>Während 14-18 Tagen bebrütet ausschliesslich das Weibchen das Gelege. Das Männchen hält in dieser Zeit Wache und füttert das </a:t>
            </a:r>
            <a:r>
              <a:rPr lang="de-CH" baseline="0" dirty="0" smtClean="0"/>
              <a:t>Weibchen auch. </a:t>
            </a:r>
            <a:r>
              <a:rPr lang="de-CH" baseline="0" dirty="0"/>
              <a:t>Das Weibchen muss jedoch auch selbst auf Futtersuche gehen. </a:t>
            </a:r>
          </a:p>
          <a:p>
            <a:pPr marL="171450" indent="-171450">
              <a:buFont typeface="Arial" panose="020B0604020202020204" pitchFamily="34" charset="0"/>
              <a:buChar char="•"/>
            </a:pPr>
            <a:r>
              <a:rPr lang="de-CH" baseline="0" dirty="0" smtClean="0"/>
              <a:t>Bei </a:t>
            </a:r>
            <a:r>
              <a:rPr lang="de-CH" baseline="0" dirty="0"/>
              <a:t>frühem Brutbeginn oder Verlust der Brut kann es zu einer Ersatz- oder Zweitbrut (7-10 Tage nachdem Junge ausgeflogen sind) kommen. </a:t>
            </a:r>
          </a:p>
          <a:p>
            <a:pPr marL="171450" indent="-171450">
              <a:buFont typeface="Arial" panose="020B0604020202020204" pitchFamily="34" charset="0"/>
              <a:buChar char="•"/>
            </a:pPr>
            <a:endParaRPr lang="de-CH" baseline="0" dirty="0"/>
          </a:p>
          <a:p>
            <a:pPr marL="171450" indent="-171450">
              <a:buFont typeface="Arial" panose="020B0604020202020204" pitchFamily="34" charset="0"/>
              <a:buChar char="•"/>
            </a:pPr>
            <a:endParaRPr lang="de-CH" dirty="0"/>
          </a:p>
        </p:txBody>
      </p:sp>
      <p:sp>
        <p:nvSpPr>
          <p:cNvPr id="4" name="Foliennummernplatzhalter 3"/>
          <p:cNvSpPr>
            <a:spLocks noGrp="1"/>
          </p:cNvSpPr>
          <p:nvPr>
            <p:ph type="sldNum" sz="quarter" idx="10"/>
          </p:nvPr>
        </p:nvSpPr>
        <p:spPr/>
        <p:txBody>
          <a:bodyPr/>
          <a:lstStyle/>
          <a:p>
            <a:fld id="{B00E27E3-9ED6-4A89-ADCF-2707D078D151}" type="slidenum">
              <a:rPr lang="de-CH" smtClean="0"/>
              <a:t>29</a:t>
            </a:fld>
            <a:endParaRPr lang="de-CH"/>
          </a:p>
        </p:txBody>
      </p:sp>
    </p:spTree>
    <p:extLst>
      <p:ext uri="{BB962C8B-B14F-4D97-AF65-F5344CB8AC3E}">
        <p14:creationId xmlns:p14="http://schemas.microsoft.com/office/powerpoint/2010/main" val="3057332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Nest mit 13 Tage alten Jungvögeln</a:t>
            </a:r>
            <a:endParaRPr lang="de-CH" dirty="0"/>
          </a:p>
        </p:txBody>
      </p:sp>
      <p:sp>
        <p:nvSpPr>
          <p:cNvPr id="4" name="Foliennummernplatzhalter 3"/>
          <p:cNvSpPr>
            <a:spLocks noGrp="1"/>
          </p:cNvSpPr>
          <p:nvPr>
            <p:ph type="sldNum" sz="quarter" idx="10"/>
          </p:nvPr>
        </p:nvSpPr>
        <p:spPr/>
        <p:txBody>
          <a:bodyPr/>
          <a:lstStyle/>
          <a:p>
            <a:fld id="{B00E27E3-9ED6-4A89-ADCF-2707D078D151}" type="slidenum">
              <a:rPr lang="de-CH" smtClean="0"/>
              <a:t>30</a:t>
            </a:fld>
            <a:endParaRPr lang="de-CH"/>
          </a:p>
        </p:txBody>
      </p:sp>
    </p:spTree>
    <p:extLst>
      <p:ext uri="{BB962C8B-B14F-4D97-AF65-F5344CB8AC3E}">
        <p14:creationId xmlns:p14="http://schemas.microsoft.com/office/powerpoint/2010/main" val="19002902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CH" baseline="0" dirty="0" smtClean="0"/>
              <a:t>Ab </a:t>
            </a:r>
            <a:r>
              <a:rPr lang="de-CH" baseline="0" dirty="0"/>
              <a:t>einem Alter von circa 10 Tagen verlassen die Jungen bei Störung/Gefahr </a:t>
            </a:r>
            <a:r>
              <a:rPr lang="de-CH" baseline="0" dirty="0" smtClean="0"/>
              <a:t>fluchtartig </a:t>
            </a:r>
            <a:r>
              <a:rPr lang="de-CH" baseline="0" dirty="0"/>
              <a:t>das Nest. In diesem Alter können die Jungen zwar schwimmen aber noch nicht fliegen. Dies führt dazu, dass </a:t>
            </a:r>
            <a:r>
              <a:rPr lang="de-CH" baseline="0" dirty="0" smtClean="0"/>
              <a:t>sie oft </a:t>
            </a:r>
            <a:r>
              <a:rPr lang="de-CH" baseline="0" dirty="0"/>
              <a:t>sterben. </a:t>
            </a:r>
          </a:p>
          <a:p>
            <a:pPr marL="171450" indent="-171450">
              <a:buFont typeface="Arial" panose="020B0604020202020204" pitchFamily="34" charset="0"/>
              <a:buChar char="•"/>
            </a:pPr>
            <a:r>
              <a:rPr lang="de-CH" baseline="0" dirty="0" smtClean="0"/>
              <a:t>Auch als flügge Jungvögel werden </a:t>
            </a:r>
            <a:r>
              <a:rPr lang="de-CH" baseline="0" dirty="0"/>
              <a:t>sie immer noch von beiden Elternteilen ausserhalb des Nestes gefüttert. </a:t>
            </a:r>
            <a:r>
              <a:rPr lang="de-CH" baseline="0" dirty="0" smtClean="0"/>
              <a:t>Danach machen die Jungvögel oft einen Mauserzug, in der Regel nur bis circa 50 km, Funde sind aber auch aus Polen bekannt.</a:t>
            </a:r>
            <a:endParaRPr lang="de-CH" baseline="0" dirty="0"/>
          </a:p>
          <a:p>
            <a:pPr marL="171450" indent="-171450">
              <a:buFont typeface="Arial" panose="020B0604020202020204" pitchFamily="34" charset="0"/>
              <a:buChar char="•"/>
            </a:pPr>
            <a:r>
              <a:rPr lang="de-CH" dirty="0" smtClean="0"/>
              <a:t>Rund drei Viertel der Jungvögel</a:t>
            </a:r>
            <a:r>
              <a:rPr lang="de-CH" baseline="0" dirty="0" smtClean="0"/>
              <a:t> sterben in den ersten beiden Jahren. Die meisten Wasseramseln werden 3-4 Jahre alt. Das bekannt Höchstalter beträgt 10 Jahre. </a:t>
            </a:r>
            <a:endParaRPr lang="de-CH" dirty="0"/>
          </a:p>
        </p:txBody>
      </p:sp>
      <p:sp>
        <p:nvSpPr>
          <p:cNvPr id="4" name="Foliennummernplatzhalter 3"/>
          <p:cNvSpPr>
            <a:spLocks noGrp="1"/>
          </p:cNvSpPr>
          <p:nvPr>
            <p:ph type="sldNum" sz="quarter" idx="10"/>
          </p:nvPr>
        </p:nvSpPr>
        <p:spPr/>
        <p:txBody>
          <a:bodyPr/>
          <a:lstStyle/>
          <a:p>
            <a:fld id="{B00E27E3-9ED6-4A89-ADCF-2707D078D151}" type="slidenum">
              <a:rPr lang="de-CH" smtClean="0"/>
              <a:t>31</a:t>
            </a:fld>
            <a:endParaRPr lang="de-CH"/>
          </a:p>
        </p:txBody>
      </p:sp>
    </p:spTree>
    <p:extLst>
      <p:ext uri="{BB962C8B-B14F-4D97-AF65-F5344CB8AC3E}">
        <p14:creationId xmlns:p14="http://schemas.microsoft.com/office/powerpoint/2010/main" val="1250303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Erstaunlicherweise</a:t>
            </a:r>
            <a:r>
              <a:rPr lang="de-DE" baseline="0" dirty="0" smtClean="0"/>
              <a:t> erwähnt er nicht, dass der Vogel taucht, die Vermischung mit Tauchern lässt darauf </a:t>
            </a:r>
            <a:r>
              <a:rPr lang="de-DE" baseline="0" dirty="0" err="1" smtClean="0"/>
              <a:t>schliessen</a:t>
            </a:r>
            <a:r>
              <a:rPr lang="de-DE" baseline="0" dirty="0" smtClean="0"/>
              <a:t>, dass es ihm nicht bekannt war, dass dies der einzige Singvogel ist, der tauchen kann. </a:t>
            </a:r>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4</a:t>
            </a:fld>
            <a:endParaRPr lang="de-CH"/>
          </a:p>
        </p:txBody>
      </p:sp>
    </p:spTree>
    <p:extLst>
      <p:ext uri="{BB962C8B-B14F-4D97-AF65-F5344CB8AC3E}">
        <p14:creationId xmlns:p14="http://schemas.microsoft.com/office/powerpoint/2010/main" val="16327647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CH" dirty="0"/>
              <a:t>Jahr 2000 = 100</a:t>
            </a:r>
            <a:r>
              <a:rPr lang="de-CH" baseline="0" dirty="0"/>
              <a:t> </a:t>
            </a:r>
          </a:p>
          <a:p>
            <a:pPr marL="171450" indent="-171450">
              <a:buFont typeface="Arial" panose="020B0604020202020204" pitchFamily="34" charset="0"/>
              <a:buChar char="•"/>
            </a:pPr>
            <a:r>
              <a:rPr lang="de-CH" baseline="0" dirty="0"/>
              <a:t>Von 2000 bis 2009 hat der Brutbestand der Wasseramsel in der Schweiz um 50% zugenommen. </a:t>
            </a:r>
          </a:p>
          <a:p>
            <a:pPr marL="171450" indent="-171450">
              <a:buFont typeface="Arial" panose="020B0604020202020204" pitchFamily="34" charset="0"/>
              <a:buChar char="•"/>
            </a:pPr>
            <a:r>
              <a:rPr lang="de-CH" baseline="0" dirty="0"/>
              <a:t>Seit 2009 ist der Brutbestand jedoch wieder rückläufig </a:t>
            </a:r>
          </a:p>
          <a:p>
            <a:pPr marL="171450" indent="-171450">
              <a:buFont typeface="Arial" panose="020B0604020202020204" pitchFamily="34" charset="0"/>
              <a:buChar char="•"/>
            </a:pPr>
            <a:endParaRPr lang="de-CH" baseline="0" dirty="0"/>
          </a:p>
          <a:p>
            <a:pPr marL="171450" indent="-171450">
              <a:buFont typeface="Arial" panose="020B0604020202020204" pitchFamily="34" charset="0"/>
              <a:buChar char="•"/>
            </a:pPr>
            <a:r>
              <a:rPr lang="de-CH" dirty="0"/>
              <a:t>Der</a:t>
            </a:r>
            <a:r>
              <a:rPr lang="de-CH" baseline="0" dirty="0"/>
              <a:t> bei Wasservogelzählungen ermittelte Bestand hat jedoch seit 1995 mit wenigen Ausnahmen ständig leicht zugenommen (Quelle: Entwicklung Bestände Mitte Jan und Mitte Nov). </a:t>
            </a:r>
          </a:p>
          <a:p>
            <a:pPr marL="171450" indent="-171450">
              <a:buFont typeface="Arial" panose="020B0604020202020204" pitchFamily="34" charset="0"/>
              <a:buChar char="•"/>
            </a:pPr>
            <a:r>
              <a:rPr lang="de-CH" dirty="0"/>
              <a:t>Die</a:t>
            </a:r>
            <a:r>
              <a:rPr lang="de-CH" baseline="0" dirty="0"/>
              <a:t> Wasseramsel wird auch auf den </a:t>
            </a:r>
            <a:r>
              <a:rPr lang="de-CH" baseline="0" dirty="0" smtClean="0"/>
              <a:t>Roten </a:t>
            </a:r>
            <a:r>
              <a:rPr lang="de-CH" baseline="0" dirty="0"/>
              <a:t>Listen der Schweiz und Europa als «nicht gefährdet» geführt. </a:t>
            </a:r>
            <a:endParaRPr lang="de-CH" baseline="0" dirty="0" smtClean="0"/>
          </a:p>
          <a:p>
            <a:pPr marL="171450" indent="-171450">
              <a:buFont typeface="Arial" panose="020B0604020202020204" pitchFamily="34" charset="0"/>
              <a:buChar char="•"/>
            </a:pPr>
            <a:endParaRPr lang="de-CH" baseline="0" dirty="0" smtClean="0"/>
          </a:p>
          <a:p>
            <a:pPr marL="171450" indent="-171450">
              <a:buFont typeface="Arial" panose="020B0604020202020204" pitchFamily="34" charset="0"/>
              <a:buChar char="•"/>
            </a:pPr>
            <a:r>
              <a:rPr lang="de-CH" baseline="0" dirty="0" smtClean="0"/>
              <a:t>Hochwasser und kalte Winter dezimieren die Wasseramseln stark, sie können solche Ausfälle aber innerhalb von 1-2 Jahren wieder ausgleichen. </a:t>
            </a:r>
          </a:p>
          <a:p>
            <a:pPr marL="171450" indent="-171450">
              <a:buFont typeface="Arial" panose="020B0604020202020204" pitchFamily="34" charset="0"/>
              <a:buChar char="•"/>
            </a:pPr>
            <a:endParaRPr lang="de-CH" baseline="0" dirty="0"/>
          </a:p>
        </p:txBody>
      </p:sp>
      <p:sp>
        <p:nvSpPr>
          <p:cNvPr id="4" name="Foliennummernplatzhalter 3"/>
          <p:cNvSpPr>
            <a:spLocks noGrp="1"/>
          </p:cNvSpPr>
          <p:nvPr>
            <p:ph type="sldNum" sz="quarter" idx="10"/>
          </p:nvPr>
        </p:nvSpPr>
        <p:spPr/>
        <p:txBody>
          <a:bodyPr/>
          <a:lstStyle/>
          <a:p>
            <a:fld id="{B00E27E3-9ED6-4A89-ADCF-2707D078D151}" type="slidenum">
              <a:rPr lang="de-CH" smtClean="0"/>
              <a:t>32</a:t>
            </a:fld>
            <a:endParaRPr lang="de-CH"/>
          </a:p>
        </p:txBody>
      </p:sp>
    </p:spTree>
    <p:extLst>
      <p:ext uri="{BB962C8B-B14F-4D97-AF65-F5344CB8AC3E}">
        <p14:creationId xmlns:p14="http://schemas.microsoft.com/office/powerpoint/2010/main" val="22423289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CH" dirty="0" smtClean="0"/>
              <a:t>Die </a:t>
            </a:r>
            <a:r>
              <a:rPr lang="de-CH" dirty="0"/>
              <a:t>grösste</a:t>
            </a:r>
            <a:r>
              <a:rPr lang="de-CH" baseline="0" dirty="0"/>
              <a:t> Gefährdung durch Prädatoren besteht </a:t>
            </a:r>
            <a:r>
              <a:rPr lang="de-CH" baseline="0" dirty="0" smtClean="0"/>
              <a:t>darin, </a:t>
            </a:r>
            <a:r>
              <a:rPr lang="de-CH" baseline="0" dirty="0"/>
              <a:t>dass das Nest aufgespürt und geplündert wird und somit die Brut verloren ist. </a:t>
            </a:r>
            <a:endParaRPr lang="de-CH" dirty="0"/>
          </a:p>
          <a:p>
            <a:pPr marL="171450" indent="-171450">
              <a:buFont typeface="Arial" panose="020B0604020202020204" pitchFamily="34" charset="0"/>
              <a:buChar char="•"/>
            </a:pPr>
            <a:r>
              <a:rPr lang="de-CH" dirty="0"/>
              <a:t>Wanderratten und</a:t>
            </a:r>
            <a:r>
              <a:rPr lang="de-CH" baseline="0" dirty="0"/>
              <a:t> Katzen werden vor allem zur Gefahr, wenn das Nest der Wasseramsel an Gebäuden oder anderen Bauten im Siedlungsgebiet angebracht ist. </a:t>
            </a:r>
          </a:p>
          <a:p>
            <a:pPr marL="171450" indent="-171450">
              <a:buFont typeface="Arial" panose="020B0604020202020204" pitchFamily="34" charset="0"/>
              <a:buChar char="•"/>
            </a:pPr>
            <a:r>
              <a:rPr lang="de-CH" baseline="0" dirty="0" smtClean="0"/>
              <a:t>Greifvögel(</a:t>
            </a:r>
            <a:r>
              <a:rPr lang="de-CH" baseline="0" dirty="0"/>
              <a:t>vor allem der Sperber) können </a:t>
            </a:r>
            <a:r>
              <a:rPr lang="de-CH" baseline="0" dirty="0" smtClean="0"/>
              <a:t>Wasseramseln </a:t>
            </a:r>
            <a:r>
              <a:rPr lang="de-CH" baseline="0" dirty="0"/>
              <a:t>erbeuten. Dies ist jedoch eher selten, da sich die Wasseramsel bei Gefahr in Büschen am Ufer verstecken oder abtauchen kann. </a:t>
            </a:r>
          </a:p>
          <a:p>
            <a:pPr marL="171450" indent="-171450">
              <a:buFont typeface="Arial" panose="020B0604020202020204" pitchFamily="34" charset="0"/>
              <a:buChar char="•"/>
            </a:pPr>
            <a:endParaRPr lang="de-CH" baseline="0" dirty="0"/>
          </a:p>
        </p:txBody>
      </p:sp>
      <p:sp>
        <p:nvSpPr>
          <p:cNvPr id="4" name="Foliennummernplatzhalter 3"/>
          <p:cNvSpPr>
            <a:spLocks noGrp="1"/>
          </p:cNvSpPr>
          <p:nvPr>
            <p:ph type="sldNum" sz="quarter" idx="10"/>
          </p:nvPr>
        </p:nvSpPr>
        <p:spPr/>
        <p:txBody>
          <a:bodyPr/>
          <a:lstStyle/>
          <a:p>
            <a:fld id="{B00E27E3-9ED6-4A89-ADCF-2707D078D151}" type="slidenum">
              <a:rPr lang="de-CH" smtClean="0"/>
              <a:t>33</a:t>
            </a:fld>
            <a:endParaRPr lang="de-CH"/>
          </a:p>
        </p:txBody>
      </p:sp>
    </p:spTree>
    <p:extLst>
      <p:ext uri="{BB962C8B-B14F-4D97-AF65-F5344CB8AC3E}">
        <p14:creationId xmlns:p14="http://schemas.microsoft.com/office/powerpoint/2010/main" val="13779904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CH" baseline="0" dirty="0" smtClean="0"/>
              <a:t>Hochwasserkann dazu </a:t>
            </a:r>
            <a:r>
              <a:rPr lang="de-CH" baseline="0" dirty="0"/>
              <a:t>führen, dass Nest samt Gelege/Jungen weggespült </a:t>
            </a:r>
            <a:r>
              <a:rPr lang="de-CH" baseline="0" dirty="0" smtClean="0"/>
              <a:t>wird, Nahrungsaufnahme wird erschwert</a:t>
            </a:r>
            <a:endParaRPr lang="de-CH" baseline="0" dirty="0"/>
          </a:p>
          <a:p>
            <a:pPr marL="171450" indent="-171450">
              <a:buFont typeface="Arial" panose="020B0604020202020204" pitchFamily="34" charset="0"/>
              <a:buChar char="•"/>
            </a:pPr>
            <a:r>
              <a:rPr lang="de-CH" baseline="0" dirty="0"/>
              <a:t>Speziell zu Beginn der Brut kann ein Kälteeinbruch zu einem Abbruch der Bruttätigkeit oder bei frisch geschlüpften Jungen zu deren Verlust führen.  </a:t>
            </a:r>
            <a:endParaRPr lang="de-CH" baseline="0" dirty="0" smtClean="0"/>
          </a:p>
          <a:p>
            <a:pPr marL="171450" indent="-171450">
              <a:buFont typeface="Arial" panose="020B0604020202020204" pitchFamily="34" charset="0"/>
              <a:buChar char="•"/>
            </a:pPr>
            <a:r>
              <a:rPr lang="de-CH" baseline="0" dirty="0" smtClean="0"/>
              <a:t>Beim Zufrieren von Gewässern weicht die Wasseramsel in tiefere Lagen aus. </a:t>
            </a:r>
            <a:endParaRPr lang="de-CH" dirty="0"/>
          </a:p>
        </p:txBody>
      </p:sp>
      <p:sp>
        <p:nvSpPr>
          <p:cNvPr id="4" name="Foliennummernplatzhalter 3"/>
          <p:cNvSpPr>
            <a:spLocks noGrp="1"/>
          </p:cNvSpPr>
          <p:nvPr>
            <p:ph type="sldNum" sz="quarter" idx="10"/>
          </p:nvPr>
        </p:nvSpPr>
        <p:spPr/>
        <p:txBody>
          <a:bodyPr/>
          <a:lstStyle/>
          <a:p>
            <a:fld id="{B00E27E3-9ED6-4A89-ADCF-2707D078D151}" type="slidenum">
              <a:rPr lang="de-CH" smtClean="0"/>
              <a:t>34</a:t>
            </a:fld>
            <a:endParaRPr lang="de-CH"/>
          </a:p>
        </p:txBody>
      </p:sp>
    </p:spTree>
    <p:extLst>
      <p:ext uri="{BB962C8B-B14F-4D97-AF65-F5344CB8AC3E}">
        <p14:creationId xmlns:p14="http://schemas.microsoft.com/office/powerpoint/2010/main" val="20346180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CH" dirty="0"/>
              <a:t>Durch</a:t>
            </a:r>
            <a:r>
              <a:rPr lang="de-CH" baseline="0" dirty="0"/>
              <a:t> die </a:t>
            </a:r>
            <a:r>
              <a:rPr lang="de-CH" baseline="0" dirty="0" smtClean="0"/>
              <a:t>Verbauung von Flüssen </a:t>
            </a:r>
            <a:r>
              <a:rPr lang="de-CH" baseline="0" dirty="0"/>
              <a:t>wird der Lebensraum der Wasseramsel zerstört. Durch Begradigungen und Ausbauten gehen turbulent </a:t>
            </a:r>
            <a:r>
              <a:rPr lang="de-CH" baseline="0" dirty="0" smtClean="0"/>
              <a:t>fliessende </a:t>
            </a:r>
            <a:r>
              <a:rPr lang="de-CH" baseline="0" dirty="0"/>
              <a:t>Bäche und Flüsse mit Steinen und Inseln als Sitzmöglichkeiten verloren. </a:t>
            </a:r>
            <a:r>
              <a:rPr lang="de-CH" baseline="0" dirty="0" smtClean="0"/>
              <a:t>Mit der Verbauung </a:t>
            </a:r>
            <a:r>
              <a:rPr lang="de-CH" baseline="0" dirty="0"/>
              <a:t>der Ufer </a:t>
            </a:r>
            <a:r>
              <a:rPr lang="de-CH" baseline="0" dirty="0" smtClean="0"/>
              <a:t>verschwinden Nistplätze. Wegen weniger Geschiebe und Verdichtung der Bachsohle wird </a:t>
            </a:r>
            <a:r>
              <a:rPr lang="de-CH" baseline="0" dirty="0"/>
              <a:t>der Lebensraum der Kleintierwelt im Bach zerstört, was wiederum das Nahrungsangebot für die Wasseramsel verschlechtert. </a:t>
            </a:r>
            <a:endParaRPr lang="de-CH" dirty="0"/>
          </a:p>
        </p:txBody>
      </p:sp>
      <p:sp>
        <p:nvSpPr>
          <p:cNvPr id="4" name="Foliennummernplatzhalter 3"/>
          <p:cNvSpPr>
            <a:spLocks noGrp="1"/>
          </p:cNvSpPr>
          <p:nvPr>
            <p:ph type="sldNum" sz="quarter" idx="10"/>
          </p:nvPr>
        </p:nvSpPr>
        <p:spPr/>
        <p:txBody>
          <a:bodyPr/>
          <a:lstStyle/>
          <a:p>
            <a:fld id="{B00E27E3-9ED6-4A89-ADCF-2707D078D151}" type="slidenum">
              <a:rPr lang="de-CH" smtClean="0"/>
              <a:t>35</a:t>
            </a:fld>
            <a:endParaRPr lang="de-CH"/>
          </a:p>
        </p:txBody>
      </p:sp>
    </p:spTree>
    <p:extLst>
      <p:ext uri="{BB962C8B-B14F-4D97-AF65-F5344CB8AC3E}">
        <p14:creationId xmlns:p14="http://schemas.microsoft.com/office/powerpoint/2010/main" val="13200543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CH" dirty="0" smtClean="0"/>
              <a:t>Eutrophierung</a:t>
            </a:r>
            <a:r>
              <a:rPr lang="de-CH" baseline="0" dirty="0" smtClean="0"/>
              <a:t> der Gewässer durch </a:t>
            </a:r>
            <a:r>
              <a:rPr lang="de-CH" dirty="0" smtClean="0"/>
              <a:t>Düngung in der Landwirtschaft</a:t>
            </a:r>
            <a:endParaRPr lang="de-CH" baseline="0" dirty="0"/>
          </a:p>
          <a:p>
            <a:pPr marL="171450" indent="-171450">
              <a:buFont typeface="Arial" panose="020B0604020202020204" pitchFamily="34" charset="0"/>
              <a:buChar char="•"/>
            </a:pPr>
            <a:r>
              <a:rPr lang="de-CH" baseline="0" dirty="0"/>
              <a:t>Belastung mit </a:t>
            </a:r>
            <a:r>
              <a:rPr lang="de-CH" baseline="0" dirty="0" smtClean="0"/>
              <a:t>Umweltchemikalien, Pestiziden</a:t>
            </a:r>
            <a:endParaRPr lang="de-CH" baseline="0" dirty="0"/>
          </a:p>
          <a:p>
            <a:pPr marL="0" indent="0">
              <a:buFont typeface="Arial" panose="020B0604020202020204" pitchFamily="34" charset="0"/>
              <a:buNone/>
            </a:pPr>
            <a:r>
              <a:rPr lang="de-CH" baseline="0" dirty="0">
                <a:sym typeface="Wingdings" panose="05000000000000000000" pitchFamily="2" charset="2"/>
              </a:rPr>
              <a:t> Weniger Nahrung für Wasseramsel </a:t>
            </a:r>
            <a:endParaRPr lang="de-CH" dirty="0"/>
          </a:p>
        </p:txBody>
      </p:sp>
      <p:sp>
        <p:nvSpPr>
          <p:cNvPr id="4" name="Foliennummernplatzhalter 3"/>
          <p:cNvSpPr>
            <a:spLocks noGrp="1"/>
          </p:cNvSpPr>
          <p:nvPr>
            <p:ph type="sldNum" sz="quarter" idx="10"/>
          </p:nvPr>
        </p:nvSpPr>
        <p:spPr/>
        <p:txBody>
          <a:bodyPr/>
          <a:lstStyle/>
          <a:p>
            <a:fld id="{B00E27E3-9ED6-4A89-ADCF-2707D078D151}" type="slidenum">
              <a:rPr lang="de-CH" smtClean="0"/>
              <a:t>36</a:t>
            </a:fld>
            <a:endParaRPr lang="de-CH"/>
          </a:p>
        </p:txBody>
      </p:sp>
    </p:spTree>
    <p:extLst>
      <p:ext uri="{BB962C8B-B14F-4D97-AF65-F5344CB8AC3E}">
        <p14:creationId xmlns:p14="http://schemas.microsoft.com/office/powerpoint/2010/main" val="10073471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CH" dirty="0"/>
              <a:t>Austrocknung von Bächen (zu geringe Restwassermengen)</a:t>
            </a:r>
          </a:p>
          <a:p>
            <a:pPr marL="171450" indent="-171450">
              <a:buFont typeface="Arial" panose="020B0604020202020204" pitchFamily="34" charset="0"/>
              <a:buChar char="•"/>
            </a:pPr>
            <a:r>
              <a:rPr lang="de-CH" dirty="0"/>
              <a:t>Grosse</a:t>
            </a:r>
            <a:r>
              <a:rPr lang="de-CH" baseline="0" dirty="0"/>
              <a:t> periodische </a:t>
            </a:r>
            <a:r>
              <a:rPr lang="de-CH" baseline="0" dirty="0" smtClean="0"/>
              <a:t>Schwankungen Schwall-</a:t>
            </a:r>
            <a:r>
              <a:rPr lang="de-CH" baseline="0" dirty="0" err="1" smtClean="0"/>
              <a:t>Sunk</a:t>
            </a:r>
            <a:r>
              <a:rPr lang="de-CH" baseline="0" dirty="0" smtClean="0"/>
              <a:t> wegen Kraftwerken </a:t>
            </a:r>
            <a:endParaRPr lang="de-CH" baseline="0" dirty="0"/>
          </a:p>
          <a:p>
            <a:pPr marL="171450" indent="-171450">
              <a:buFont typeface="Arial" panose="020B0604020202020204" pitchFamily="34" charset="0"/>
              <a:buChar char="•"/>
            </a:pPr>
            <a:endParaRPr lang="de-CH" baseline="0" dirty="0"/>
          </a:p>
          <a:p>
            <a:pPr marL="0" indent="0">
              <a:buFont typeface="Arial" panose="020B0604020202020204" pitchFamily="34" charset="0"/>
              <a:buNone/>
            </a:pPr>
            <a:r>
              <a:rPr lang="de-CH" baseline="0" dirty="0"/>
              <a:t>-&gt; Entzieht Wasseramsel Nahrungsgrundlage</a:t>
            </a:r>
            <a:endParaRPr lang="de-CH" dirty="0"/>
          </a:p>
        </p:txBody>
      </p:sp>
      <p:sp>
        <p:nvSpPr>
          <p:cNvPr id="4" name="Foliennummernplatzhalter 3"/>
          <p:cNvSpPr>
            <a:spLocks noGrp="1"/>
          </p:cNvSpPr>
          <p:nvPr>
            <p:ph type="sldNum" sz="quarter" idx="10"/>
          </p:nvPr>
        </p:nvSpPr>
        <p:spPr/>
        <p:txBody>
          <a:bodyPr/>
          <a:lstStyle/>
          <a:p>
            <a:fld id="{B00E27E3-9ED6-4A89-ADCF-2707D078D151}" type="slidenum">
              <a:rPr lang="de-CH" smtClean="0"/>
              <a:t>37</a:t>
            </a:fld>
            <a:endParaRPr lang="de-CH"/>
          </a:p>
        </p:txBody>
      </p:sp>
    </p:spTree>
    <p:extLst>
      <p:ext uri="{BB962C8B-B14F-4D97-AF65-F5344CB8AC3E}">
        <p14:creationId xmlns:p14="http://schemas.microsoft.com/office/powerpoint/2010/main" val="33196303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dirty="0" smtClean="0"/>
              <a:t>Tageweise</a:t>
            </a:r>
            <a:r>
              <a:rPr lang="de-CH" baseline="0" dirty="0" smtClean="0"/>
              <a:t> Belagerung von Wasseramsel-Lebensräumen (oft auch Eisvogel und Bergestelze) führen insbesondere während der Brutzeit zu Nahrungsengpässen bei Jungvögeln oder zur Aufgabe von Bruten. </a:t>
            </a:r>
            <a:endParaRPr lang="de-CH" dirty="0"/>
          </a:p>
        </p:txBody>
      </p:sp>
      <p:sp>
        <p:nvSpPr>
          <p:cNvPr id="4" name="Foliennummernplatzhalter 3"/>
          <p:cNvSpPr>
            <a:spLocks noGrp="1"/>
          </p:cNvSpPr>
          <p:nvPr>
            <p:ph type="sldNum" sz="quarter" idx="10"/>
          </p:nvPr>
        </p:nvSpPr>
        <p:spPr/>
        <p:txBody>
          <a:bodyPr/>
          <a:lstStyle/>
          <a:p>
            <a:fld id="{B00E27E3-9ED6-4A89-ADCF-2707D078D151}" type="slidenum">
              <a:rPr lang="de-CH" smtClean="0"/>
              <a:t>38</a:t>
            </a:fld>
            <a:endParaRPr lang="de-CH"/>
          </a:p>
        </p:txBody>
      </p:sp>
    </p:spTree>
    <p:extLst>
      <p:ext uri="{BB962C8B-B14F-4D97-AF65-F5344CB8AC3E}">
        <p14:creationId xmlns:p14="http://schemas.microsoft.com/office/powerpoint/2010/main" val="8307044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endParaRPr lang="de-CH" baseline="0" dirty="0"/>
          </a:p>
        </p:txBody>
      </p:sp>
      <p:sp>
        <p:nvSpPr>
          <p:cNvPr id="4" name="Foliennummernplatzhalter 3"/>
          <p:cNvSpPr>
            <a:spLocks noGrp="1"/>
          </p:cNvSpPr>
          <p:nvPr>
            <p:ph type="sldNum" sz="quarter" idx="10"/>
          </p:nvPr>
        </p:nvSpPr>
        <p:spPr/>
        <p:txBody>
          <a:bodyPr/>
          <a:lstStyle/>
          <a:p>
            <a:fld id="{B00E27E3-9ED6-4A89-ADCF-2707D078D151}" type="slidenum">
              <a:rPr lang="de-CH" smtClean="0"/>
              <a:t>39</a:t>
            </a:fld>
            <a:endParaRPr lang="de-CH"/>
          </a:p>
        </p:txBody>
      </p:sp>
    </p:spTree>
    <p:extLst>
      <p:ext uri="{BB962C8B-B14F-4D97-AF65-F5344CB8AC3E}">
        <p14:creationId xmlns:p14="http://schemas.microsoft.com/office/powerpoint/2010/main" val="37012591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B00E27E3-9ED6-4A89-ADCF-2707D078D151}" type="slidenum">
              <a:rPr lang="de-CH" smtClean="0"/>
              <a:t>40</a:t>
            </a:fld>
            <a:endParaRPr lang="de-CH"/>
          </a:p>
        </p:txBody>
      </p:sp>
    </p:spTree>
    <p:extLst>
      <p:ext uri="{BB962C8B-B14F-4D97-AF65-F5344CB8AC3E}">
        <p14:creationId xmlns:p14="http://schemas.microsoft.com/office/powerpoint/2010/main" val="24434930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CH" dirty="0"/>
              <a:t>Heutige Situation</a:t>
            </a:r>
          </a:p>
          <a:p>
            <a:pPr marL="628650" lvl="1" indent="-171450">
              <a:buFont typeface="Arial" panose="020B0604020202020204" pitchFamily="34" charset="0"/>
              <a:buChar char="•"/>
            </a:pPr>
            <a:r>
              <a:rPr lang="de-CH" dirty="0"/>
              <a:t>Kanalisierte</a:t>
            </a:r>
            <a:r>
              <a:rPr lang="de-CH" baseline="0" dirty="0"/>
              <a:t> </a:t>
            </a:r>
            <a:r>
              <a:rPr lang="de-CH" baseline="0" dirty="0" smtClean="0"/>
              <a:t>Fliessgewässer</a:t>
            </a:r>
          </a:p>
          <a:p>
            <a:pPr marL="628650" lvl="1" indent="-171450">
              <a:buFont typeface="Arial" panose="020B0604020202020204" pitchFamily="34" charset="0"/>
              <a:buChar char="•"/>
            </a:pPr>
            <a:endParaRPr lang="de-CH" baseline="0" dirty="0"/>
          </a:p>
          <a:p>
            <a:pPr marL="171450" lvl="0" indent="-171450">
              <a:buFont typeface="Arial" panose="020B0604020202020204" pitchFamily="34" charset="0"/>
              <a:buChar char="•"/>
            </a:pPr>
            <a:r>
              <a:rPr lang="de-CH" baseline="0" dirty="0"/>
              <a:t>Nötige Massnahmen</a:t>
            </a:r>
          </a:p>
          <a:p>
            <a:pPr marL="628650" lvl="1" indent="-171450">
              <a:buFont typeface="Arial" panose="020B0604020202020204" pitchFamily="34" charset="0"/>
              <a:buChar char="•"/>
            </a:pPr>
            <a:r>
              <a:rPr lang="de-CH" baseline="0" dirty="0"/>
              <a:t>Schaffung von </a:t>
            </a:r>
            <a:r>
              <a:rPr lang="de-CH" baseline="0" dirty="0" smtClean="0"/>
              <a:t>unterschiedlichen Strömungen, Einbau von Störsteinen, falls zu wenig Platz für ein natürliches Gewässer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baseline="0" dirty="0" smtClean="0"/>
              <a:t>(dadurch flachere/tiefere und langsam/schnell fliessende Stellen)</a:t>
            </a:r>
          </a:p>
          <a:p>
            <a:pPr marL="628650" lvl="1" indent="-171450">
              <a:buFont typeface="Arial" panose="020B0604020202020204" pitchFamily="34" charset="0"/>
              <a:buChar char="•"/>
            </a:pPr>
            <a:r>
              <a:rPr lang="de-CH" baseline="0" dirty="0" smtClean="0"/>
              <a:t>Naturnahen Uferbereich, </a:t>
            </a:r>
          </a:p>
          <a:p>
            <a:pPr marL="628650" lvl="1" indent="-171450">
              <a:buFont typeface="Arial" panose="020B0604020202020204" pitchFamily="34" charset="0"/>
              <a:buChar char="•"/>
            </a:pPr>
            <a:r>
              <a:rPr lang="de-CH" baseline="0" dirty="0" smtClean="0"/>
              <a:t>Schaffung von Brutplätzen entweder an Brücken oder an steilen Ufern mit Baumstrünken</a:t>
            </a:r>
            <a:endParaRPr lang="de-CH" baseline="0" dirty="0"/>
          </a:p>
          <a:p>
            <a:pPr marL="628650" lvl="1" indent="-171450">
              <a:buFont typeface="Arial" panose="020B0604020202020204" pitchFamily="34" charset="0"/>
              <a:buChar char="•"/>
            </a:pPr>
            <a:r>
              <a:rPr lang="de-CH" baseline="0" dirty="0" smtClean="0"/>
              <a:t>Weg </a:t>
            </a:r>
            <a:r>
              <a:rPr lang="de-CH" baseline="0" dirty="0"/>
              <a:t>weniger nahe am Fluss (weniger Störungen</a:t>
            </a:r>
            <a:r>
              <a:rPr lang="de-CH" baseline="0" dirty="0" smtClean="0"/>
              <a:t>), Abschnitte ohne Wege </a:t>
            </a:r>
            <a:endParaRPr lang="de-CH" baseline="0" dirty="0"/>
          </a:p>
          <a:p>
            <a:pPr marL="457200" lvl="1" indent="0">
              <a:buFont typeface="Arial" panose="020B0604020202020204" pitchFamily="34" charset="0"/>
              <a:buNone/>
            </a:pPr>
            <a:endParaRPr lang="de-CH" baseline="0" dirty="0"/>
          </a:p>
          <a:p>
            <a:pPr marL="628650" lvl="1" indent="-171450">
              <a:buFont typeface="Arial" panose="020B0604020202020204" pitchFamily="34" charset="0"/>
              <a:buChar char="•"/>
            </a:pPr>
            <a:endParaRPr lang="de-CH" dirty="0"/>
          </a:p>
          <a:p>
            <a:pPr marL="628650" lvl="1" indent="-171450">
              <a:buFont typeface="Arial" panose="020B0604020202020204" pitchFamily="34" charset="0"/>
              <a:buChar char="•"/>
            </a:pPr>
            <a:endParaRPr lang="de-CH" dirty="0"/>
          </a:p>
        </p:txBody>
      </p:sp>
      <p:sp>
        <p:nvSpPr>
          <p:cNvPr id="4" name="Foliennummernplatzhalter 3"/>
          <p:cNvSpPr>
            <a:spLocks noGrp="1"/>
          </p:cNvSpPr>
          <p:nvPr>
            <p:ph type="sldNum" sz="quarter" idx="10"/>
          </p:nvPr>
        </p:nvSpPr>
        <p:spPr/>
        <p:txBody>
          <a:bodyPr/>
          <a:lstStyle/>
          <a:p>
            <a:fld id="{B00E27E3-9ED6-4A89-ADCF-2707D078D151}" type="slidenum">
              <a:rPr lang="de-CH" smtClean="0"/>
              <a:t>41</a:t>
            </a:fld>
            <a:endParaRPr lang="de-CH"/>
          </a:p>
        </p:txBody>
      </p:sp>
    </p:spTree>
    <p:extLst>
      <p:ext uri="{BB962C8B-B14F-4D97-AF65-F5344CB8AC3E}">
        <p14:creationId xmlns:p14="http://schemas.microsoft.com/office/powerpoint/2010/main" val="1381789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(steht</a:t>
            </a:r>
            <a:r>
              <a:rPr lang="de-CH" baseline="0" dirty="0"/>
              <a:t> alles auf der Folie)</a:t>
            </a:r>
            <a:endParaRPr lang="de-CH" dirty="0"/>
          </a:p>
        </p:txBody>
      </p:sp>
      <p:sp>
        <p:nvSpPr>
          <p:cNvPr id="4" name="Foliennummernplatzhalter 3"/>
          <p:cNvSpPr>
            <a:spLocks noGrp="1"/>
          </p:cNvSpPr>
          <p:nvPr>
            <p:ph type="sldNum" sz="quarter" idx="10"/>
          </p:nvPr>
        </p:nvSpPr>
        <p:spPr/>
        <p:txBody>
          <a:bodyPr/>
          <a:lstStyle/>
          <a:p>
            <a:fld id="{B00E27E3-9ED6-4A89-ADCF-2707D078D151}" type="slidenum">
              <a:rPr lang="de-CH" smtClean="0"/>
              <a:t>5</a:t>
            </a:fld>
            <a:endParaRPr lang="de-CH"/>
          </a:p>
        </p:txBody>
      </p:sp>
    </p:spTree>
    <p:extLst>
      <p:ext uri="{BB962C8B-B14F-4D97-AF65-F5344CB8AC3E}">
        <p14:creationId xmlns:p14="http://schemas.microsoft.com/office/powerpoint/2010/main" val="17562296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lvl="0" indent="-171450">
              <a:buFont typeface="Arial" panose="020B0604020202020204" pitchFamily="34" charset="0"/>
              <a:buChar char="•"/>
            </a:pPr>
            <a:r>
              <a:rPr lang="de-CH" baseline="0" dirty="0"/>
              <a:t>Beispiele durchgeführter Revitalisierungen (Erstellung für Wasseramsel geeigneter Lebensräume</a:t>
            </a:r>
            <a:r>
              <a:rPr lang="de-CH" baseline="0" dirty="0" smtClean="0"/>
              <a:t>), wichtig ist genügend Strömung und Störsteine im Wasser sowie Brutmöglichkeiten, welche im Bild rechts mit den fast überall flachen Ufern ohne Strukturen nicht gegeben sind. </a:t>
            </a:r>
            <a:endParaRPr lang="de-CH" dirty="0"/>
          </a:p>
          <a:p>
            <a:pPr marL="628650" lvl="1" indent="-171450">
              <a:buFont typeface="Arial" panose="020B0604020202020204" pitchFamily="34" charset="0"/>
              <a:buChar char="•"/>
            </a:pPr>
            <a:endParaRPr lang="de-CH" dirty="0"/>
          </a:p>
        </p:txBody>
      </p:sp>
      <p:sp>
        <p:nvSpPr>
          <p:cNvPr id="4" name="Foliennummernplatzhalter 3"/>
          <p:cNvSpPr>
            <a:spLocks noGrp="1"/>
          </p:cNvSpPr>
          <p:nvPr>
            <p:ph type="sldNum" sz="quarter" idx="10"/>
          </p:nvPr>
        </p:nvSpPr>
        <p:spPr/>
        <p:txBody>
          <a:bodyPr/>
          <a:lstStyle/>
          <a:p>
            <a:fld id="{B00E27E3-9ED6-4A89-ADCF-2707D078D151}" type="slidenum">
              <a:rPr lang="de-CH" smtClean="0"/>
              <a:t>42</a:t>
            </a:fld>
            <a:endParaRPr lang="de-CH"/>
          </a:p>
        </p:txBody>
      </p:sp>
    </p:spTree>
    <p:extLst>
      <p:ext uri="{BB962C8B-B14F-4D97-AF65-F5344CB8AC3E}">
        <p14:creationId xmlns:p14="http://schemas.microsoft.com/office/powerpoint/2010/main" val="29825491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CH" dirty="0"/>
              <a:t>Wie</a:t>
            </a:r>
            <a:r>
              <a:rPr lang="de-CH" baseline="0" dirty="0"/>
              <a:t> bereits mehrmals erwähnt ist das Fehlen von geeigneten Nistplätzen für die Wasseramsel ein grosses Problem. Diesem Problem kann entgegengewirkt werden, indem an geeigneten Bachläufen Nisthilfen angebracht werden. </a:t>
            </a:r>
          </a:p>
          <a:p>
            <a:pPr marL="171450" indent="-171450">
              <a:buFont typeface="Arial" panose="020B0604020202020204" pitchFamily="34" charset="0"/>
              <a:buChar char="•"/>
            </a:pPr>
            <a:endParaRPr lang="de-CH" dirty="0"/>
          </a:p>
        </p:txBody>
      </p:sp>
      <p:sp>
        <p:nvSpPr>
          <p:cNvPr id="4" name="Foliennummernplatzhalter 3"/>
          <p:cNvSpPr>
            <a:spLocks noGrp="1"/>
          </p:cNvSpPr>
          <p:nvPr>
            <p:ph type="sldNum" sz="quarter" idx="10"/>
          </p:nvPr>
        </p:nvSpPr>
        <p:spPr/>
        <p:txBody>
          <a:bodyPr/>
          <a:lstStyle/>
          <a:p>
            <a:fld id="{B00E27E3-9ED6-4A89-ADCF-2707D078D151}" type="slidenum">
              <a:rPr lang="de-CH" smtClean="0"/>
              <a:t>43</a:t>
            </a:fld>
            <a:endParaRPr lang="de-CH"/>
          </a:p>
        </p:txBody>
      </p:sp>
    </p:spTree>
    <p:extLst>
      <p:ext uri="{BB962C8B-B14F-4D97-AF65-F5344CB8AC3E}">
        <p14:creationId xmlns:p14="http://schemas.microsoft.com/office/powerpoint/2010/main" val="35278446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CH" dirty="0" smtClean="0"/>
              <a:t>Unter Brücken können Nisthilfen sehr gut angebracht werden.</a:t>
            </a:r>
            <a:endParaRPr lang="de-CH" dirty="0"/>
          </a:p>
        </p:txBody>
      </p:sp>
      <p:sp>
        <p:nvSpPr>
          <p:cNvPr id="4" name="Foliennummernplatzhalter 3"/>
          <p:cNvSpPr>
            <a:spLocks noGrp="1"/>
          </p:cNvSpPr>
          <p:nvPr>
            <p:ph type="sldNum" sz="quarter" idx="10"/>
          </p:nvPr>
        </p:nvSpPr>
        <p:spPr/>
        <p:txBody>
          <a:bodyPr/>
          <a:lstStyle/>
          <a:p>
            <a:fld id="{B00E27E3-9ED6-4A89-ADCF-2707D078D151}" type="slidenum">
              <a:rPr lang="de-CH" smtClean="0"/>
              <a:t>44</a:t>
            </a:fld>
            <a:endParaRPr lang="de-CH"/>
          </a:p>
        </p:txBody>
      </p:sp>
    </p:spTree>
    <p:extLst>
      <p:ext uri="{BB962C8B-B14F-4D97-AF65-F5344CB8AC3E}">
        <p14:creationId xmlns:p14="http://schemas.microsoft.com/office/powerpoint/2010/main" val="29424733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CH" dirty="0"/>
              <a:t>Brutplatz unter Brücke</a:t>
            </a:r>
            <a:r>
              <a:rPr lang="de-CH" baseline="0" dirty="0"/>
              <a:t> (obwohl mitten im Siedlungsraum und Brücke stark befahren). </a:t>
            </a:r>
          </a:p>
          <a:p>
            <a:pPr marL="171450" indent="-171450">
              <a:buFont typeface="Arial" panose="020B0604020202020204" pitchFamily="34" charset="0"/>
              <a:buChar char="•"/>
            </a:pPr>
            <a:r>
              <a:rPr lang="de-CH" baseline="0" dirty="0"/>
              <a:t>Dieses Beispiel zeigt, dass die Wasseramsel sich auch im Siedlungsgebiet wohlfühlen kann. Damit dies </a:t>
            </a:r>
            <a:r>
              <a:rPr lang="de-CH" baseline="0" dirty="0" smtClean="0"/>
              <a:t>geschieht, </a:t>
            </a:r>
            <a:r>
              <a:rPr lang="de-CH" baseline="0" dirty="0"/>
              <a:t>müssen aber zum einen die Gewässer </a:t>
            </a:r>
            <a:r>
              <a:rPr lang="de-CH" baseline="0" dirty="0" smtClean="0"/>
              <a:t>störungsarme Abschnitte aufweisen und zum anderen genügend Strukturen im Flussbett vorhanden sein.</a:t>
            </a:r>
            <a:endParaRPr lang="de-CH" dirty="0"/>
          </a:p>
        </p:txBody>
      </p:sp>
      <p:sp>
        <p:nvSpPr>
          <p:cNvPr id="4" name="Foliennummernplatzhalter 3"/>
          <p:cNvSpPr>
            <a:spLocks noGrp="1"/>
          </p:cNvSpPr>
          <p:nvPr>
            <p:ph type="sldNum" sz="quarter" idx="10"/>
          </p:nvPr>
        </p:nvSpPr>
        <p:spPr/>
        <p:txBody>
          <a:bodyPr/>
          <a:lstStyle/>
          <a:p>
            <a:fld id="{B00E27E3-9ED6-4A89-ADCF-2707D078D151}" type="slidenum">
              <a:rPr lang="de-CH" smtClean="0"/>
              <a:t>45</a:t>
            </a:fld>
            <a:endParaRPr lang="de-CH"/>
          </a:p>
        </p:txBody>
      </p:sp>
    </p:spTree>
    <p:extLst>
      <p:ext uri="{BB962C8B-B14F-4D97-AF65-F5344CB8AC3E}">
        <p14:creationId xmlns:p14="http://schemas.microsoft.com/office/powerpoint/2010/main" val="19082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CH" dirty="0" smtClean="0"/>
              <a:t>Sowohl Mensch als auch Natur</a:t>
            </a:r>
            <a:r>
              <a:rPr lang="de-CH" baseline="0" dirty="0" smtClean="0"/>
              <a:t> nutzen den Flussraum in Siedlungen. Es ist daher wichtig, Schwerpunkte zu setzen für den Mensch und Schwerpunkte für die Natur, wo ungestörte Flächen vorhanden sind.  Es hilft schon einiges, wenn Flüsse und Bäche im Siedlungsraum nicht auf beiden Ufern mit Wegen gesäumt sind. </a:t>
            </a:r>
            <a:endParaRPr lang="de-CH" baseline="0" dirty="0"/>
          </a:p>
        </p:txBody>
      </p:sp>
      <p:sp>
        <p:nvSpPr>
          <p:cNvPr id="4" name="Foliennummernplatzhalter 3"/>
          <p:cNvSpPr>
            <a:spLocks noGrp="1"/>
          </p:cNvSpPr>
          <p:nvPr>
            <p:ph type="sldNum" sz="quarter" idx="10"/>
          </p:nvPr>
        </p:nvSpPr>
        <p:spPr/>
        <p:txBody>
          <a:bodyPr/>
          <a:lstStyle/>
          <a:p>
            <a:fld id="{B00E27E3-9ED6-4A89-ADCF-2707D078D151}" type="slidenum">
              <a:rPr lang="de-CH" smtClean="0"/>
              <a:t>46</a:t>
            </a:fld>
            <a:endParaRPr lang="de-CH"/>
          </a:p>
        </p:txBody>
      </p:sp>
    </p:spTree>
    <p:extLst>
      <p:ext uri="{BB962C8B-B14F-4D97-AF65-F5344CB8AC3E}">
        <p14:creationId xmlns:p14="http://schemas.microsoft.com/office/powerpoint/2010/main" val="9566437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Entlang eines Flusses soll</a:t>
            </a:r>
            <a:r>
              <a:rPr lang="de-DE" baseline="0" dirty="0" smtClean="0"/>
              <a:t> auch im Siedlungsraum ein Konzept erarbeitet werden, wo welche Räume als Naturräume möglichst störungsfrei gehalten werden, und welche Räume als Erholungsräume dienen. Wege entlang des Flusses wie auch Erholungsräume müssen nicht immer beidseitig des Flusses liegen, sondern können auch nur auf einer Seite ausgeschieden werden oder auch </a:t>
            </a:r>
            <a:r>
              <a:rPr lang="de-DE" baseline="0" dirty="0" err="1" smtClean="0"/>
              <a:t>grössere</a:t>
            </a:r>
            <a:r>
              <a:rPr lang="de-DE" baseline="0" dirty="0" smtClean="0"/>
              <a:t> Distanz zum Wasser haben.  in diesen Bereichen finden sich dann immerhin Kulturfolger ein, wenn sie einen Rückzugsraum haben, was Tierbeobachtungen ermöglicht. </a:t>
            </a:r>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47</a:t>
            </a:fld>
            <a:endParaRPr lang="de-CH"/>
          </a:p>
        </p:txBody>
      </p:sp>
    </p:spTree>
    <p:extLst>
      <p:ext uri="{BB962C8B-B14F-4D97-AF65-F5344CB8AC3E}">
        <p14:creationId xmlns:p14="http://schemas.microsoft.com/office/powerpoint/2010/main" val="33146693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CH" baseline="0" dirty="0"/>
              <a:t>-&gt; Zuhörer zum Mitmachen animieren: Was denkt ihr, wie gut geeignet sind die gezeigten Gewässer im Siedlungsraum?  </a:t>
            </a:r>
          </a:p>
          <a:p>
            <a:pPr marL="171450" indent="-171450">
              <a:buFont typeface="Arial" panose="020B0604020202020204" pitchFamily="34" charset="0"/>
              <a:buChar char="•"/>
            </a:pPr>
            <a:r>
              <a:rPr lang="de-CH" baseline="0" dirty="0"/>
              <a:t>Bild oben links: </a:t>
            </a:r>
          </a:p>
          <a:p>
            <a:pPr marL="628650" lvl="1" indent="-171450">
              <a:buFont typeface="Arial" panose="020B0604020202020204" pitchFamily="34" charset="0"/>
              <a:buChar char="•"/>
            </a:pPr>
            <a:r>
              <a:rPr lang="de-CH" baseline="0" dirty="0"/>
              <a:t>Wertvoller Lebensraum für verschiedene Arten, für Wasseramsel jedoch </a:t>
            </a:r>
            <a:r>
              <a:rPr lang="de-CH" baseline="0" dirty="0" smtClean="0"/>
              <a:t>zu schmal und </a:t>
            </a:r>
            <a:r>
              <a:rPr lang="de-CH" baseline="0" dirty="0" err="1" smtClean="0"/>
              <a:t>zuwenig</a:t>
            </a:r>
            <a:r>
              <a:rPr lang="de-CH" baseline="0" dirty="0" smtClean="0"/>
              <a:t> fliessendes Wasser zudem mitten in der Siedlung, viele Störungen</a:t>
            </a:r>
            <a:endParaRPr lang="de-CH" baseline="0" dirty="0"/>
          </a:p>
          <a:p>
            <a:pPr marL="171450" lvl="0" indent="-171450">
              <a:buFont typeface="Arial" panose="020B0604020202020204" pitchFamily="34" charset="0"/>
              <a:buChar char="•"/>
            </a:pPr>
            <a:r>
              <a:rPr lang="de-CH" baseline="0" dirty="0" smtClean="0"/>
              <a:t>Bild rechts</a:t>
            </a:r>
            <a:r>
              <a:rPr lang="de-CH" baseline="0" dirty="0"/>
              <a:t>: </a:t>
            </a:r>
          </a:p>
          <a:p>
            <a:pPr marL="628650" lvl="1" indent="-171450">
              <a:buFont typeface="Arial" panose="020B0604020202020204" pitchFamily="34" charset="0"/>
              <a:buChar char="•"/>
            </a:pPr>
            <a:r>
              <a:rPr lang="de-CH" baseline="0" dirty="0"/>
              <a:t>Am Besten geeignet, jedoch auch nicht perfekt </a:t>
            </a:r>
            <a:r>
              <a:rPr lang="de-CH" baseline="0" dirty="0" smtClean="0"/>
              <a:t>(wenig Sitzmöglichkeiten </a:t>
            </a:r>
            <a:r>
              <a:rPr lang="de-CH" baseline="0" dirty="0"/>
              <a:t>im Fluss</a:t>
            </a:r>
            <a:r>
              <a:rPr lang="de-CH" baseline="0" dirty="0" smtClean="0"/>
              <a:t>), jedoch hat ein Paar unter der Brücke, von der aus die Aufnahme gemacht wurde, gebrütet.</a:t>
            </a:r>
            <a:endParaRPr lang="de-CH" baseline="0" dirty="0"/>
          </a:p>
          <a:p>
            <a:pPr marL="171450" lvl="0" indent="-171450">
              <a:buFont typeface="Arial" panose="020B0604020202020204" pitchFamily="34" charset="0"/>
              <a:buChar char="•"/>
            </a:pPr>
            <a:r>
              <a:rPr lang="de-CH" baseline="0" dirty="0"/>
              <a:t>Bild unten links: </a:t>
            </a:r>
          </a:p>
          <a:p>
            <a:pPr marL="628650" lvl="1" indent="-171450">
              <a:buFont typeface="Arial" panose="020B0604020202020204" pitchFamily="34" charset="0"/>
              <a:buChar char="•"/>
            </a:pPr>
            <a:r>
              <a:rPr lang="de-CH" baseline="0" dirty="0"/>
              <a:t>Für </a:t>
            </a:r>
            <a:r>
              <a:rPr lang="de-CH" baseline="0" dirty="0" smtClean="0"/>
              <a:t>Wasseramsel </a:t>
            </a:r>
            <a:r>
              <a:rPr lang="de-CH" baseline="0" dirty="0" err="1" smtClean="0"/>
              <a:t>zuviele</a:t>
            </a:r>
            <a:r>
              <a:rPr lang="de-CH" baseline="0" dirty="0" smtClean="0"/>
              <a:t> Störungen mit Sitzstufen am rechten Ufer</a:t>
            </a:r>
            <a:endParaRPr lang="de-CH" baseline="0" dirty="0"/>
          </a:p>
          <a:p>
            <a:pPr marL="628650" lvl="1" indent="-171450">
              <a:buFont typeface="Arial" panose="020B0604020202020204" pitchFamily="34" charset="0"/>
              <a:buChar char="•"/>
            </a:pPr>
            <a:r>
              <a:rPr lang="de-CH" baseline="0" dirty="0" smtClean="0"/>
              <a:t> </a:t>
            </a:r>
            <a:endParaRPr lang="de-CH" baseline="0" dirty="0"/>
          </a:p>
        </p:txBody>
      </p:sp>
      <p:sp>
        <p:nvSpPr>
          <p:cNvPr id="4" name="Foliennummernplatzhalter 3"/>
          <p:cNvSpPr>
            <a:spLocks noGrp="1"/>
          </p:cNvSpPr>
          <p:nvPr>
            <p:ph type="sldNum" sz="quarter" idx="10"/>
          </p:nvPr>
        </p:nvSpPr>
        <p:spPr/>
        <p:txBody>
          <a:bodyPr/>
          <a:lstStyle/>
          <a:p>
            <a:fld id="{B00E27E3-9ED6-4A89-ADCF-2707D078D151}" type="slidenum">
              <a:rPr lang="de-CH" smtClean="0"/>
              <a:t>48</a:t>
            </a:fld>
            <a:endParaRPr lang="de-CH"/>
          </a:p>
        </p:txBody>
      </p:sp>
    </p:spTree>
    <p:extLst>
      <p:ext uri="{BB962C8B-B14F-4D97-AF65-F5344CB8AC3E}">
        <p14:creationId xmlns:p14="http://schemas.microsoft.com/office/powerpoint/2010/main" val="22567723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CH" dirty="0"/>
              <a:t>Diese</a:t>
            </a:r>
            <a:r>
              <a:rPr lang="de-CH" baseline="0" dirty="0"/>
              <a:t> </a:t>
            </a:r>
            <a:r>
              <a:rPr lang="de-CH" baseline="0" dirty="0" smtClean="0"/>
              <a:t>beiden Beispiele sind </a:t>
            </a:r>
            <a:r>
              <a:rPr lang="de-CH" baseline="0" dirty="0"/>
              <a:t>besser </a:t>
            </a:r>
            <a:r>
              <a:rPr lang="de-CH" baseline="0" dirty="0" smtClean="0"/>
              <a:t>geeignet: Sitzmöglichkeiten </a:t>
            </a:r>
            <a:r>
              <a:rPr lang="de-CH" baseline="0" dirty="0" smtClean="0"/>
              <a:t>für die Wasseramsel, </a:t>
            </a:r>
            <a:r>
              <a:rPr lang="de-CH" baseline="0" dirty="0"/>
              <a:t>genügend breit, Mensch hat keinen direkten Zugang (weniger Störungen</a:t>
            </a:r>
            <a:r>
              <a:rPr lang="de-CH" baseline="0" dirty="0" smtClean="0"/>
              <a:t>). </a:t>
            </a:r>
            <a:r>
              <a:rPr lang="de-CH" baseline="0" dirty="0"/>
              <a:t>A</a:t>
            </a:r>
            <a:r>
              <a:rPr lang="de-CH" baseline="0" smtClean="0"/>
              <a:t>uf </a:t>
            </a:r>
            <a:r>
              <a:rPr lang="de-CH" baseline="0" dirty="0" smtClean="0"/>
              <a:t>rechtem Foto </a:t>
            </a:r>
            <a:r>
              <a:rPr lang="de-CH" baseline="0" dirty="0"/>
              <a:t>könnten Spalten in der Mauer als Nistplätze dienen. </a:t>
            </a:r>
            <a:endParaRPr lang="de-CH" dirty="0"/>
          </a:p>
        </p:txBody>
      </p:sp>
      <p:sp>
        <p:nvSpPr>
          <p:cNvPr id="4" name="Foliennummernplatzhalter 3"/>
          <p:cNvSpPr>
            <a:spLocks noGrp="1"/>
          </p:cNvSpPr>
          <p:nvPr>
            <p:ph type="sldNum" sz="quarter" idx="10"/>
          </p:nvPr>
        </p:nvSpPr>
        <p:spPr/>
        <p:txBody>
          <a:bodyPr/>
          <a:lstStyle/>
          <a:p>
            <a:fld id="{B00E27E3-9ED6-4A89-ADCF-2707D078D151}" type="slidenum">
              <a:rPr lang="de-CH" smtClean="0"/>
              <a:t>49</a:t>
            </a:fld>
            <a:endParaRPr lang="de-CH"/>
          </a:p>
        </p:txBody>
      </p:sp>
    </p:spTree>
    <p:extLst>
      <p:ext uri="{BB962C8B-B14F-4D97-AF65-F5344CB8AC3E}">
        <p14:creationId xmlns:p14="http://schemas.microsoft.com/office/powerpoint/2010/main" val="19301607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50</a:t>
            </a:fld>
            <a:endParaRPr lang="de-CH"/>
          </a:p>
        </p:txBody>
      </p:sp>
    </p:spTree>
    <p:extLst>
      <p:ext uri="{BB962C8B-B14F-4D97-AF65-F5344CB8AC3E}">
        <p14:creationId xmlns:p14="http://schemas.microsoft.com/office/powerpoint/2010/main" val="31264142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51</a:t>
            </a:fld>
            <a:endParaRPr lang="de-CH"/>
          </a:p>
        </p:txBody>
      </p:sp>
    </p:spTree>
    <p:extLst>
      <p:ext uri="{BB962C8B-B14F-4D97-AF65-F5344CB8AC3E}">
        <p14:creationId xmlns:p14="http://schemas.microsoft.com/office/powerpoint/2010/main" val="1785916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Adulte</a:t>
            </a:r>
            <a:r>
              <a:rPr lang="de-CH" baseline="0" dirty="0"/>
              <a:t> Wasseramsel (die Färbung ist bei Männchen und Weibchen gleich. Der einzige Unterschied ist, dass Männchen durchschnittlich etwas grösser sind. </a:t>
            </a:r>
          </a:p>
          <a:p>
            <a:endParaRPr lang="de-CH" baseline="0" dirty="0"/>
          </a:p>
          <a:p>
            <a:r>
              <a:rPr lang="de-CH" baseline="0" dirty="0"/>
              <a:t>Foto zeigt schön die Merkmale: </a:t>
            </a:r>
          </a:p>
          <a:p>
            <a:pPr marL="171450" indent="-171450">
              <a:buFont typeface="Arial" panose="020B0604020202020204" pitchFamily="34" charset="0"/>
              <a:buChar char="•"/>
            </a:pPr>
            <a:r>
              <a:rPr lang="de-CH" baseline="0" dirty="0"/>
              <a:t>Rundliche Gestalt</a:t>
            </a:r>
          </a:p>
          <a:p>
            <a:pPr marL="171450" indent="-171450">
              <a:buFont typeface="Arial" panose="020B0604020202020204" pitchFamily="34" charset="0"/>
              <a:buChar char="•"/>
            </a:pPr>
            <a:r>
              <a:rPr lang="de-CH" baseline="0" dirty="0"/>
              <a:t>Kurzer Schwanz</a:t>
            </a:r>
          </a:p>
          <a:p>
            <a:pPr marL="171450" indent="-171450">
              <a:buFont typeface="Arial" panose="020B0604020202020204" pitchFamily="34" charset="0"/>
              <a:buChar char="•"/>
            </a:pPr>
            <a:r>
              <a:rPr lang="de-CH" baseline="0" dirty="0"/>
              <a:t>Kehle und Brust weiss (durch rostrotes Band von schiefergrauem Bauch getrennt)</a:t>
            </a:r>
          </a:p>
          <a:p>
            <a:pPr marL="171450" indent="-171450">
              <a:buFont typeface="Arial" panose="020B0604020202020204" pitchFamily="34" charset="0"/>
              <a:buChar char="•"/>
            </a:pPr>
            <a:r>
              <a:rPr lang="de-CH" baseline="0" dirty="0"/>
              <a:t>Rücken und Körperseiten schiefergrau </a:t>
            </a:r>
          </a:p>
          <a:p>
            <a:pPr marL="171450" indent="-171450">
              <a:buFont typeface="Arial" panose="020B0604020202020204" pitchFamily="34" charset="0"/>
              <a:buChar char="•"/>
            </a:pPr>
            <a:r>
              <a:rPr lang="de-CH" baseline="0" dirty="0"/>
              <a:t>Oberkopf und Nacken braun </a:t>
            </a:r>
          </a:p>
          <a:p>
            <a:pPr marL="171450" indent="-171450">
              <a:buFont typeface="Arial" panose="020B0604020202020204" pitchFamily="34" charset="0"/>
              <a:buChar char="•"/>
            </a:pPr>
            <a:endParaRPr lang="de-CH" baseline="0" dirty="0"/>
          </a:p>
          <a:p>
            <a:pPr marL="0" indent="0">
              <a:buFont typeface="Arial" panose="020B0604020202020204" pitchFamily="34" charset="0"/>
              <a:buNone/>
            </a:pPr>
            <a:endParaRPr lang="de-CH" dirty="0"/>
          </a:p>
        </p:txBody>
      </p:sp>
      <p:sp>
        <p:nvSpPr>
          <p:cNvPr id="4" name="Foliennummernplatzhalter 3"/>
          <p:cNvSpPr>
            <a:spLocks noGrp="1"/>
          </p:cNvSpPr>
          <p:nvPr>
            <p:ph type="sldNum" sz="quarter" idx="10"/>
          </p:nvPr>
        </p:nvSpPr>
        <p:spPr/>
        <p:txBody>
          <a:bodyPr/>
          <a:lstStyle/>
          <a:p>
            <a:fld id="{B00E27E3-9ED6-4A89-ADCF-2707D078D151}" type="slidenum">
              <a:rPr lang="de-CH" smtClean="0"/>
              <a:t>6</a:t>
            </a:fld>
            <a:endParaRPr lang="de-CH"/>
          </a:p>
        </p:txBody>
      </p:sp>
    </p:spTree>
    <p:extLst>
      <p:ext uri="{BB962C8B-B14F-4D97-AF65-F5344CB8AC3E}">
        <p14:creationId xmlns:p14="http://schemas.microsoft.com/office/powerpoint/2010/main" val="35424360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00E27E3-9ED6-4A89-ADCF-2707D078D151}" type="slidenum">
              <a:rPr lang="de-CH" smtClean="0"/>
              <a:t>52</a:t>
            </a:fld>
            <a:endParaRPr lang="de-CH"/>
          </a:p>
        </p:txBody>
      </p:sp>
    </p:spTree>
    <p:extLst>
      <p:ext uri="{BB962C8B-B14F-4D97-AF65-F5344CB8AC3E}">
        <p14:creationId xmlns:p14="http://schemas.microsoft.com/office/powerpoint/2010/main" val="3126414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Junge Wasseramsel</a:t>
            </a:r>
            <a:r>
              <a:rPr lang="de-CH" baseline="0" dirty="0"/>
              <a:t> </a:t>
            </a:r>
          </a:p>
          <a:p>
            <a:endParaRPr lang="de-CH" baseline="0" dirty="0"/>
          </a:p>
          <a:p>
            <a:r>
              <a:rPr lang="de-CH" baseline="0" dirty="0"/>
              <a:t>Merkmale: </a:t>
            </a:r>
          </a:p>
          <a:p>
            <a:pPr marL="171450" indent="-171450">
              <a:buFont typeface="Arial" panose="020B0604020202020204" pitchFamily="34" charset="0"/>
              <a:buChar char="•"/>
            </a:pPr>
            <a:r>
              <a:rPr lang="de-CH" baseline="0" dirty="0"/>
              <a:t>Weisslich gesprenkelte Unterseite </a:t>
            </a:r>
          </a:p>
          <a:p>
            <a:pPr marL="171450" indent="-171450">
              <a:buFont typeface="Arial" panose="020B0604020202020204" pitchFamily="34" charset="0"/>
              <a:buChar char="•"/>
            </a:pPr>
            <a:r>
              <a:rPr lang="de-CH" baseline="0" dirty="0"/>
              <a:t>Aschgraue Oberseite </a:t>
            </a:r>
            <a:endParaRPr lang="de-CH" dirty="0"/>
          </a:p>
        </p:txBody>
      </p:sp>
      <p:sp>
        <p:nvSpPr>
          <p:cNvPr id="4" name="Foliennummernplatzhalter 3"/>
          <p:cNvSpPr>
            <a:spLocks noGrp="1"/>
          </p:cNvSpPr>
          <p:nvPr>
            <p:ph type="sldNum" sz="quarter" idx="10"/>
          </p:nvPr>
        </p:nvSpPr>
        <p:spPr/>
        <p:txBody>
          <a:bodyPr/>
          <a:lstStyle/>
          <a:p>
            <a:fld id="{B00E27E3-9ED6-4A89-ADCF-2707D078D151}" type="slidenum">
              <a:rPr lang="de-CH" smtClean="0"/>
              <a:t>7</a:t>
            </a:fld>
            <a:endParaRPr lang="de-CH"/>
          </a:p>
        </p:txBody>
      </p:sp>
    </p:spTree>
    <p:extLst>
      <p:ext uri="{BB962C8B-B14F-4D97-AF65-F5344CB8AC3E}">
        <p14:creationId xmlns:p14="http://schemas.microsoft.com/office/powerpoint/2010/main" val="2734452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Geeigneter Lebensraum: </a:t>
            </a:r>
          </a:p>
          <a:p>
            <a:pPr marL="171450" indent="-171450">
              <a:buFont typeface="Arial" panose="020B0604020202020204" pitchFamily="34" charset="0"/>
              <a:buChar char="•"/>
            </a:pPr>
            <a:r>
              <a:rPr lang="de-CH" dirty="0"/>
              <a:t>Rasch</a:t>
            </a:r>
            <a:r>
              <a:rPr lang="de-CH" baseline="0" dirty="0"/>
              <a:t> fliessende Bäche und Flüsse (breiter als 2 Meter)  -&gt; Untergrund mit Steinen und Kies bedeckt (optimales Jagdrevier)</a:t>
            </a:r>
          </a:p>
          <a:p>
            <a:pPr marL="171450" indent="-171450">
              <a:buFont typeface="Arial" panose="020B0604020202020204" pitchFamily="34" charset="0"/>
              <a:buChar char="•"/>
            </a:pPr>
            <a:r>
              <a:rPr lang="de-CH" baseline="0" dirty="0"/>
              <a:t>Kleine Insel oder Gesteinsbrocken, die als Sitzmöglichkeit dienen (</a:t>
            </a:r>
            <a:r>
              <a:rPr lang="de-CH" baseline="0" dirty="0" smtClean="0"/>
              <a:t>und zu verschiedenen Strömungen führen</a:t>
            </a:r>
            <a:r>
              <a:rPr lang="de-CH" baseline="0" dirty="0"/>
              <a:t>) </a:t>
            </a:r>
          </a:p>
        </p:txBody>
      </p:sp>
      <p:sp>
        <p:nvSpPr>
          <p:cNvPr id="4" name="Foliennummernplatzhalter 3"/>
          <p:cNvSpPr>
            <a:spLocks noGrp="1"/>
          </p:cNvSpPr>
          <p:nvPr>
            <p:ph type="sldNum" sz="quarter" idx="10"/>
          </p:nvPr>
        </p:nvSpPr>
        <p:spPr/>
        <p:txBody>
          <a:bodyPr/>
          <a:lstStyle/>
          <a:p>
            <a:fld id="{B00E27E3-9ED6-4A89-ADCF-2707D078D151}" type="slidenum">
              <a:rPr lang="de-CH" smtClean="0"/>
              <a:t>8</a:t>
            </a:fld>
            <a:endParaRPr lang="de-CH"/>
          </a:p>
        </p:txBody>
      </p:sp>
    </p:spTree>
    <p:extLst>
      <p:ext uri="{BB962C8B-B14F-4D97-AF65-F5344CB8AC3E}">
        <p14:creationId xmlns:p14="http://schemas.microsoft.com/office/powerpoint/2010/main" val="1894100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CH" dirty="0"/>
              <a:t>Folie</a:t>
            </a:r>
            <a:r>
              <a:rPr lang="de-CH" baseline="0" dirty="0"/>
              <a:t> zeigt verschiedene Beispiele </a:t>
            </a:r>
            <a:r>
              <a:rPr lang="de-CH" baseline="0" dirty="0" smtClean="0"/>
              <a:t>geeigneter Lebensräume für Wasseramsel </a:t>
            </a:r>
            <a:endParaRPr lang="de-CH" dirty="0"/>
          </a:p>
        </p:txBody>
      </p:sp>
      <p:sp>
        <p:nvSpPr>
          <p:cNvPr id="4" name="Foliennummernplatzhalter 3"/>
          <p:cNvSpPr>
            <a:spLocks noGrp="1"/>
          </p:cNvSpPr>
          <p:nvPr>
            <p:ph type="sldNum" sz="quarter" idx="10"/>
          </p:nvPr>
        </p:nvSpPr>
        <p:spPr/>
        <p:txBody>
          <a:bodyPr/>
          <a:lstStyle/>
          <a:p>
            <a:fld id="{B00E27E3-9ED6-4A89-ADCF-2707D078D151}" type="slidenum">
              <a:rPr lang="de-CH" smtClean="0"/>
              <a:t>9</a:t>
            </a:fld>
            <a:endParaRPr lang="de-CH"/>
          </a:p>
        </p:txBody>
      </p:sp>
    </p:spTree>
    <p:extLst>
      <p:ext uri="{BB962C8B-B14F-4D97-AF65-F5344CB8AC3E}">
        <p14:creationId xmlns:p14="http://schemas.microsoft.com/office/powerpoint/2010/main" val="1289414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Alle Zahlen auf</a:t>
            </a:r>
            <a:r>
              <a:rPr lang="de-CH" baseline="0" dirty="0"/>
              <a:t> Schweiz bezogen. </a:t>
            </a:r>
          </a:p>
          <a:p>
            <a:pPr marL="171450" indent="-171450">
              <a:buFont typeface="Arial" panose="020B0604020202020204" pitchFamily="34" charset="0"/>
              <a:buChar char="•"/>
            </a:pPr>
            <a:r>
              <a:rPr lang="de-CH" baseline="0" dirty="0"/>
              <a:t>Länge des Brutreviers variiert mit der Breite des Fliessgewässers. An schmalen Bächen erstreckt sich das Brutgebiet über einen </a:t>
            </a:r>
            <a:r>
              <a:rPr lang="de-CH" baseline="0" dirty="0" smtClean="0"/>
              <a:t>grösseren Abschnitt </a:t>
            </a:r>
            <a:r>
              <a:rPr lang="de-CH" baseline="0" dirty="0"/>
              <a:t>als an breiten Flüssen (Nahrungsangebot nimmt mit der Breite der Fliessgewässer zu). </a:t>
            </a:r>
          </a:p>
          <a:p>
            <a:pPr marL="171450" indent="-171450">
              <a:buFont typeface="Arial" panose="020B0604020202020204" pitchFamily="34" charset="0"/>
              <a:buChar char="•"/>
            </a:pPr>
            <a:r>
              <a:rPr lang="de-CH" baseline="0" dirty="0"/>
              <a:t>Wasseramseln, die einmal in einem Revier gebrütet </a:t>
            </a:r>
            <a:r>
              <a:rPr lang="de-CH" baseline="0" dirty="0" smtClean="0"/>
              <a:t>haben, </a:t>
            </a:r>
            <a:r>
              <a:rPr lang="de-CH" baseline="0" dirty="0"/>
              <a:t>behalten dieses Revier normalerweise ihr ganzes </a:t>
            </a:r>
            <a:r>
              <a:rPr lang="de-CH" baseline="0" dirty="0" smtClean="0"/>
              <a:t>Leben lang.</a:t>
            </a:r>
          </a:p>
          <a:p>
            <a:pPr marL="171450" indent="-171450">
              <a:buFont typeface="Arial" panose="020B0604020202020204" pitchFamily="34" charset="0"/>
              <a:buChar char="•"/>
            </a:pPr>
            <a:r>
              <a:rPr lang="de-CH" baseline="0" dirty="0" smtClean="0"/>
              <a:t>In den letzten 15 Jahren brüten die Wasseramseln weiter oben als früher, bis 1990 in der Regel nur Bruten bis 1900-2000 Meter, jetzt bis 2500 </a:t>
            </a:r>
            <a:r>
              <a:rPr lang="de-CH" baseline="0" dirty="0" err="1" smtClean="0"/>
              <a:t>M.ü.M</a:t>
            </a:r>
            <a:endParaRPr lang="de-CH" baseline="0" dirty="0"/>
          </a:p>
        </p:txBody>
      </p:sp>
      <p:sp>
        <p:nvSpPr>
          <p:cNvPr id="4" name="Foliennummernplatzhalter 3"/>
          <p:cNvSpPr>
            <a:spLocks noGrp="1"/>
          </p:cNvSpPr>
          <p:nvPr>
            <p:ph type="sldNum" sz="quarter" idx="10"/>
          </p:nvPr>
        </p:nvSpPr>
        <p:spPr/>
        <p:txBody>
          <a:bodyPr/>
          <a:lstStyle/>
          <a:p>
            <a:fld id="{B00E27E3-9ED6-4A89-ADCF-2707D078D151}" type="slidenum">
              <a:rPr lang="de-CH" smtClean="0"/>
              <a:t>10</a:t>
            </a:fld>
            <a:endParaRPr lang="de-CH"/>
          </a:p>
        </p:txBody>
      </p:sp>
    </p:spTree>
    <p:extLst>
      <p:ext uri="{BB962C8B-B14F-4D97-AF65-F5344CB8AC3E}">
        <p14:creationId xmlns:p14="http://schemas.microsoft.com/office/powerpoint/2010/main" val="562561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CH"/>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a:t>Master-Untertitelformat bearbeiten</a:t>
            </a:r>
            <a:endParaRPr lang="de-DE"/>
          </a:p>
        </p:txBody>
      </p:sp>
      <p:sp>
        <p:nvSpPr>
          <p:cNvPr id="4" name="Datumsplatzhalter 3"/>
          <p:cNvSpPr>
            <a:spLocks noGrp="1"/>
          </p:cNvSpPr>
          <p:nvPr>
            <p:ph type="dt" sz="half" idx="10"/>
          </p:nvPr>
        </p:nvSpPr>
        <p:spPr/>
        <p:txBody>
          <a:bodyPr/>
          <a:lstStyle/>
          <a:p>
            <a:fld id="{7EA31122-3E5D-984E-8205-A303C5DDECE9}" type="datetimeFigureOut">
              <a:rPr lang="de-DE" smtClean="0"/>
              <a:t>08.02.17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9FACFE8-7A7F-104A-8B54-D8717D1D1132}" type="slidenum">
              <a:rPr lang="de-DE" smtClean="0"/>
              <a:t>‹Nr.›</a:t>
            </a:fld>
            <a:endParaRPr lang="de-DE"/>
          </a:p>
        </p:txBody>
      </p:sp>
    </p:spTree>
    <p:extLst>
      <p:ext uri="{BB962C8B-B14F-4D97-AF65-F5344CB8AC3E}">
        <p14:creationId xmlns:p14="http://schemas.microsoft.com/office/powerpoint/2010/main" val="103433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p:txBody>
          <a:bodyPr/>
          <a:lstStyle/>
          <a:p>
            <a:fld id="{7EA31122-3E5D-984E-8205-A303C5DDECE9}" type="datetimeFigureOut">
              <a:rPr lang="de-DE" smtClean="0"/>
              <a:t>08.02.17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9FACFE8-7A7F-104A-8B54-D8717D1D1132}" type="slidenum">
              <a:rPr lang="de-DE" smtClean="0"/>
              <a:t>‹Nr.›</a:t>
            </a:fld>
            <a:endParaRPr lang="de-DE"/>
          </a:p>
        </p:txBody>
      </p:sp>
    </p:spTree>
    <p:extLst>
      <p:ext uri="{BB962C8B-B14F-4D97-AF65-F5344CB8AC3E}">
        <p14:creationId xmlns:p14="http://schemas.microsoft.com/office/powerpoint/2010/main" val="2876233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CH"/>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p:txBody>
          <a:bodyPr/>
          <a:lstStyle/>
          <a:p>
            <a:fld id="{7EA31122-3E5D-984E-8205-A303C5DDECE9}" type="datetimeFigureOut">
              <a:rPr lang="de-DE" smtClean="0"/>
              <a:t>08.02.17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9FACFE8-7A7F-104A-8B54-D8717D1D1132}" type="slidenum">
              <a:rPr lang="de-DE" smtClean="0"/>
              <a:t>‹Nr.›</a:t>
            </a:fld>
            <a:endParaRPr lang="de-DE"/>
          </a:p>
        </p:txBody>
      </p:sp>
    </p:spTree>
    <p:extLst>
      <p:ext uri="{BB962C8B-B14F-4D97-AF65-F5344CB8AC3E}">
        <p14:creationId xmlns:p14="http://schemas.microsoft.com/office/powerpoint/2010/main" val="941573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Inhaltsplatzhalter 2"/>
          <p:cNvSpPr>
            <a:spLocks noGrp="1"/>
          </p:cNvSpPr>
          <p:nvPr>
            <p:ph idx="1"/>
          </p:nvPr>
        </p:nvSpPr>
        <p:spPr/>
        <p:txBody>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10"/>
          </p:nvPr>
        </p:nvSpPr>
        <p:spPr/>
        <p:txBody>
          <a:bodyPr/>
          <a:lstStyle/>
          <a:p>
            <a:fld id="{7EA31122-3E5D-984E-8205-A303C5DDECE9}" type="datetimeFigureOut">
              <a:rPr lang="de-DE" smtClean="0"/>
              <a:t>08.02.17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9FACFE8-7A7F-104A-8B54-D8717D1D1132}" type="slidenum">
              <a:rPr lang="de-DE" smtClean="0"/>
              <a:t>‹Nr.›</a:t>
            </a:fld>
            <a:endParaRPr lang="de-DE"/>
          </a:p>
        </p:txBody>
      </p:sp>
    </p:spTree>
    <p:extLst>
      <p:ext uri="{BB962C8B-B14F-4D97-AF65-F5344CB8AC3E}">
        <p14:creationId xmlns:p14="http://schemas.microsoft.com/office/powerpoint/2010/main" val="59125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CH"/>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CH"/>
              <a:t>Mastertextformat bearbeiten</a:t>
            </a:r>
          </a:p>
        </p:txBody>
      </p:sp>
      <p:sp>
        <p:nvSpPr>
          <p:cNvPr id="4" name="Datumsplatzhalter 3"/>
          <p:cNvSpPr>
            <a:spLocks noGrp="1"/>
          </p:cNvSpPr>
          <p:nvPr>
            <p:ph type="dt" sz="half" idx="10"/>
          </p:nvPr>
        </p:nvSpPr>
        <p:spPr/>
        <p:txBody>
          <a:bodyPr/>
          <a:lstStyle/>
          <a:p>
            <a:fld id="{7EA31122-3E5D-984E-8205-A303C5DDECE9}" type="datetimeFigureOut">
              <a:rPr lang="de-DE" smtClean="0"/>
              <a:t>08.02.17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9FACFE8-7A7F-104A-8B54-D8717D1D1132}" type="slidenum">
              <a:rPr lang="de-DE" smtClean="0"/>
              <a:t>‹Nr.›</a:t>
            </a:fld>
            <a:endParaRPr lang="de-DE"/>
          </a:p>
        </p:txBody>
      </p:sp>
    </p:spTree>
    <p:extLst>
      <p:ext uri="{BB962C8B-B14F-4D97-AF65-F5344CB8AC3E}">
        <p14:creationId xmlns:p14="http://schemas.microsoft.com/office/powerpoint/2010/main" val="165330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5" name="Datumsplatzhalter 4"/>
          <p:cNvSpPr>
            <a:spLocks noGrp="1"/>
          </p:cNvSpPr>
          <p:nvPr>
            <p:ph type="dt" sz="half" idx="10"/>
          </p:nvPr>
        </p:nvSpPr>
        <p:spPr/>
        <p:txBody>
          <a:bodyPr/>
          <a:lstStyle/>
          <a:p>
            <a:fld id="{7EA31122-3E5D-984E-8205-A303C5DDECE9}" type="datetimeFigureOut">
              <a:rPr lang="de-DE" smtClean="0"/>
              <a:t>08.02.17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9FACFE8-7A7F-104A-8B54-D8717D1D1132}" type="slidenum">
              <a:rPr lang="de-DE" smtClean="0"/>
              <a:t>‹Nr.›</a:t>
            </a:fld>
            <a:endParaRPr lang="de-DE"/>
          </a:p>
        </p:txBody>
      </p:sp>
    </p:spTree>
    <p:extLst>
      <p:ext uri="{BB962C8B-B14F-4D97-AF65-F5344CB8AC3E}">
        <p14:creationId xmlns:p14="http://schemas.microsoft.com/office/powerpoint/2010/main" val="624046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CH"/>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7" name="Datumsplatzhalter 6"/>
          <p:cNvSpPr>
            <a:spLocks noGrp="1"/>
          </p:cNvSpPr>
          <p:nvPr>
            <p:ph type="dt" sz="half" idx="10"/>
          </p:nvPr>
        </p:nvSpPr>
        <p:spPr/>
        <p:txBody>
          <a:bodyPr/>
          <a:lstStyle/>
          <a:p>
            <a:fld id="{7EA31122-3E5D-984E-8205-A303C5DDECE9}" type="datetimeFigureOut">
              <a:rPr lang="de-DE" smtClean="0"/>
              <a:t>08.02.17</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C9FACFE8-7A7F-104A-8B54-D8717D1D1132}" type="slidenum">
              <a:rPr lang="de-DE" smtClean="0"/>
              <a:t>‹Nr.›</a:t>
            </a:fld>
            <a:endParaRPr lang="de-DE"/>
          </a:p>
        </p:txBody>
      </p:sp>
    </p:spTree>
    <p:extLst>
      <p:ext uri="{BB962C8B-B14F-4D97-AF65-F5344CB8AC3E}">
        <p14:creationId xmlns:p14="http://schemas.microsoft.com/office/powerpoint/2010/main" val="1286552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Datumsplatzhalter 2"/>
          <p:cNvSpPr>
            <a:spLocks noGrp="1"/>
          </p:cNvSpPr>
          <p:nvPr>
            <p:ph type="dt" sz="half" idx="10"/>
          </p:nvPr>
        </p:nvSpPr>
        <p:spPr/>
        <p:txBody>
          <a:bodyPr/>
          <a:lstStyle/>
          <a:p>
            <a:fld id="{7EA31122-3E5D-984E-8205-A303C5DDECE9}" type="datetimeFigureOut">
              <a:rPr lang="de-DE" smtClean="0"/>
              <a:t>08.02.17</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C9FACFE8-7A7F-104A-8B54-D8717D1D1132}" type="slidenum">
              <a:rPr lang="de-DE" smtClean="0"/>
              <a:t>‹Nr.›</a:t>
            </a:fld>
            <a:endParaRPr lang="de-DE"/>
          </a:p>
        </p:txBody>
      </p:sp>
    </p:spTree>
    <p:extLst>
      <p:ext uri="{BB962C8B-B14F-4D97-AF65-F5344CB8AC3E}">
        <p14:creationId xmlns:p14="http://schemas.microsoft.com/office/powerpoint/2010/main" val="3119738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EA31122-3E5D-984E-8205-A303C5DDECE9}" type="datetimeFigureOut">
              <a:rPr lang="de-DE" smtClean="0"/>
              <a:t>08.02.17</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C9FACFE8-7A7F-104A-8B54-D8717D1D1132}" type="slidenum">
              <a:rPr lang="de-DE" smtClean="0"/>
              <a:t>‹Nr.›</a:t>
            </a:fld>
            <a:endParaRPr lang="de-DE"/>
          </a:p>
        </p:txBody>
      </p:sp>
    </p:spTree>
    <p:extLst>
      <p:ext uri="{BB962C8B-B14F-4D97-AF65-F5344CB8AC3E}">
        <p14:creationId xmlns:p14="http://schemas.microsoft.com/office/powerpoint/2010/main" val="4157539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CH"/>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Mastertextformat bearbeiten</a:t>
            </a:r>
          </a:p>
        </p:txBody>
      </p:sp>
      <p:sp>
        <p:nvSpPr>
          <p:cNvPr id="5" name="Datumsplatzhalter 4"/>
          <p:cNvSpPr>
            <a:spLocks noGrp="1"/>
          </p:cNvSpPr>
          <p:nvPr>
            <p:ph type="dt" sz="half" idx="10"/>
          </p:nvPr>
        </p:nvSpPr>
        <p:spPr/>
        <p:txBody>
          <a:bodyPr/>
          <a:lstStyle/>
          <a:p>
            <a:fld id="{7EA31122-3E5D-984E-8205-A303C5DDECE9}" type="datetimeFigureOut">
              <a:rPr lang="de-DE" smtClean="0"/>
              <a:t>08.02.17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9FACFE8-7A7F-104A-8B54-D8717D1D1132}" type="slidenum">
              <a:rPr lang="de-DE" smtClean="0"/>
              <a:t>‹Nr.›</a:t>
            </a:fld>
            <a:endParaRPr lang="de-DE"/>
          </a:p>
        </p:txBody>
      </p:sp>
    </p:spTree>
    <p:extLst>
      <p:ext uri="{BB962C8B-B14F-4D97-AF65-F5344CB8AC3E}">
        <p14:creationId xmlns:p14="http://schemas.microsoft.com/office/powerpoint/2010/main" val="2159458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CH"/>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Mastertextformat bearbeiten</a:t>
            </a:r>
          </a:p>
        </p:txBody>
      </p:sp>
      <p:sp>
        <p:nvSpPr>
          <p:cNvPr id="5" name="Datumsplatzhalter 4"/>
          <p:cNvSpPr>
            <a:spLocks noGrp="1"/>
          </p:cNvSpPr>
          <p:nvPr>
            <p:ph type="dt" sz="half" idx="10"/>
          </p:nvPr>
        </p:nvSpPr>
        <p:spPr/>
        <p:txBody>
          <a:bodyPr/>
          <a:lstStyle/>
          <a:p>
            <a:fld id="{7EA31122-3E5D-984E-8205-A303C5DDECE9}" type="datetimeFigureOut">
              <a:rPr lang="de-DE" smtClean="0"/>
              <a:t>08.02.17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9FACFE8-7A7F-104A-8B54-D8717D1D1132}" type="slidenum">
              <a:rPr lang="de-DE" smtClean="0"/>
              <a:t>‹Nr.›</a:t>
            </a:fld>
            <a:endParaRPr lang="de-DE"/>
          </a:p>
        </p:txBody>
      </p:sp>
    </p:spTree>
    <p:extLst>
      <p:ext uri="{BB962C8B-B14F-4D97-AF65-F5344CB8AC3E}">
        <p14:creationId xmlns:p14="http://schemas.microsoft.com/office/powerpoint/2010/main" val="105563558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7000">
              <a:schemeClr val="bg1"/>
            </a:gs>
            <a:gs pos="100000">
              <a:schemeClr val="bg1"/>
            </a:gs>
            <a:gs pos="50000">
              <a:schemeClr val="bg1"/>
            </a:gs>
            <a:gs pos="0">
              <a:schemeClr val="accent1"/>
            </a:gs>
          </a:gsLst>
          <a:lin ang="5400000" scaled="1"/>
          <a:tileRect/>
        </a:gra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CH"/>
              <a:t>Mastertitelformat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31122-3E5D-984E-8205-A303C5DDECE9}" type="datetimeFigureOut">
              <a:rPr lang="de-DE" smtClean="0"/>
              <a:t>08.02.17</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FACFE8-7A7F-104A-8B54-D8717D1D1132}" type="slidenum">
              <a:rPr lang="de-DE" smtClean="0"/>
              <a:t>‹Nr.›</a:t>
            </a:fld>
            <a:endParaRPr lang="de-DE"/>
          </a:p>
        </p:txBody>
      </p:sp>
    </p:spTree>
    <p:extLst>
      <p:ext uri="{BB962C8B-B14F-4D97-AF65-F5344CB8AC3E}">
        <p14:creationId xmlns:p14="http://schemas.microsoft.com/office/powerpoint/2010/main" val="4206370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6.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8.tif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9.tif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3.tif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3.png"/><Relationship Id="rId5" Type="http://schemas.openxmlformats.org/officeDocument/2006/relationships/image" Target="../media/image26.jpeg"/><Relationship Id="rId6" Type="http://schemas.openxmlformats.org/officeDocument/2006/relationships/image" Target="../media/image27.jpeg"/><Relationship Id="rId7" Type="http://schemas.openxmlformats.org/officeDocument/2006/relationships/image" Target="../media/image28.jpeg"/><Relationship Id="rId8" Type="http://schemas.openxmlformats.org/officeDocument/2006/relationships/image" Target="../media/image29.jpeg"/><Relationship Id="rId9"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1.tiff"/><Relationship Id="rId5" Type="http://schemas.openxmlformats.org/officeDocument/2006/relationships/image" Target="../media/image32.tiff"/><Relationship Id="rId6" Type="http://schemas.openxmlformats.org/officeDocument/2006/relationships/image" Target="../media/image33.tiff"/><Relationship Id="rId7" Type="http://schemas.openxmlformats.org/officeDocument/2006/relationships/image" Target="../media/image34.tif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5.tif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6.tif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2.xml"/><Relationship Id="rId5" Type="http://schemas.openxmlformats.org/officeDocument/2006/relationships/image" Target="../media/image37.jpeg"/><Relationship Id="rId6" Type="http://schemas.openxmlformats.org/officeDocument/2006/relationships/image" Target="../media/image38.png"/><Relationship Id="rId7" Type="http://schemas.openxmlformats.org/officeDocument/2006/relationships/image" Target="../media/image3.png"/><Relationship Id="rId1" Type="http://schemas.microsoft.com/office/2007/relationships/media" Target="../media/media1.mp3"/><Relationship Id="rId2" Type="http://schemas.openxmlformats.org/officeDocument/2006/relationships/audio" Target="../media/media1.mp3"/></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9.jp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0.jpeg"/><Relationship Id="rId5"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3.png"/><Relationship Id="rId5" Type="http://schemas.openxmlformats.org/officeDocument/2006/relationships/image" Target="../media/image43.jpeg"/><Relationship Id="rId6" Type="http://schemas.openxmlformats.org/officeDocument/2006/relationships/image" Target="../media/image44.jpeg"/><Relationship Id="rId7"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tiff"/><Relationship Id="rId5" Type="http://schemas.openxmlformats.org/officeDocument/2006/relationships/image" Target="../media/image5.tiff"/><Relationship Id="rId6" Type="http://schemas.openxmlformats.org/officeDocument/2006/relationships/image" Target="../media/image6.tiff"/><Relationship Id="rId7"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8.jpe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9.jpeg"/><Relationship Id="rId5" Type="http://schemas.openxmlformats.org/officeDocument/2006/relationships/image" Target="../media/image50.jpeg"/><Relationship Id="rId6" Type="http://schemas.openxmlformats.org/officeDocument/2006/relationships/image" Target="../media/image51.jpe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2.png"/><Relationship Id="rId5" Type="http://schemas.openxmlformats.org/officeDocument/2006/relationships/hyperlink" Target="http://www.vogelwarte.ch/de/voegel/voegel-der-schweiz/wasseramsel.html" TargetMode="External"/><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3.jpeg"/><Relationship Id="rId5" Type="http://schemas.openxmlformats.org/officeDocument/2006/relationships/image" Target="../media/image54.jpeg"/><Relationship Id="rId6" Type="http://schemas.openxmlformats.org/officeDocument/2006/relationships/image" Target="../media/image55.jpeg"/><Relationship Id="rId7"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7.jpeg"/><Relationship Id="rId5"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2.jpeg"/><Relationship Id="rId5"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4.jpeg"/><Relationship Id="rId5" Type="http://schemas.openxmlformats.org/officeDocument/2006/relationships/image" Target="../media/image65.jpe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6.jpeg"/><Relationship Id="rId5" Type="http://schemas.openxmlformats.org/officeDocument/2006/relationships/image" Target="../media/image67.jpe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9.tiff"/><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70.jpe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71.jpeg"/><Relationship Id="rId5" Type="http://schemas.openxmlformats.org/officeDocument/2006/relationships/image" Target="../media/image72.jpeg"/><Relationship Id="rId6" Type="http://schemas.openxmlformats.org/officeDocument/2006/relationships/image" Target="../media/image73.jpe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74.jpeg"/><Relationship Id="rId5" Type="http://schemas.openxmlformats.org/officeDocument/2006/relationships/image" Target="../media/image75.jpeg"/><Relationship Id="rId6" Type="http://schemas.openxmlformats.org/officeDocument/2006/relationships/image" Target="../media/image76.jpe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77.jpeg"/><Relationship Id="rId5" Type="http://schemas.openxmlformats.org/officeDocument/2006/relationships/image" Target="../media/image78.jpe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descr="3970_Wasseramsel_10_ad_SW.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1061" y="-22543"/>
            <a:ext cx="9975061" cy="7308353"/>
          </a:xfrm>
          <a:prstGeom prst="rect">
            <a:avLst/>
          </a:prstGeom>
        </p:spPr>
      </p:pic>
      <p:sp>
        <p:nvSpPr>
          <p:cNvPr id="7" name="Textfeld 6"/>
          <p:cNvSpPr txBox="1"/>
          <p:nvPr/>
        </p:nvSpPr>
        <p:spPr>
          <a:xfrm>
            <a:off x="474865" y="210054"/>
            <a:ext cx="8915198" cy="769441"/>
          </a:xfrm>
          <a:prstGeom prst="rect">
            <a:avLst/>
          </a:prstGeom>
          <a:noFill/>
        </p:spPr>
        <p:txBody>
          <a:bodyPr wrap="square" rtlCol="0">
            <a:spAutoFit/>
          </a:bodyPr>
          <a:lstStyle/>
          <a:p>
            <a:r>
              <a:rPr lang="de-DE" sz="2800" b="1" dirty="0"/>
              <a:t>Vogel des Jahres </a:t>
            </a:r>
            <a:r>
              <a:rPr lang="de-DE" sz="2800" b="1" dirty="0" smtClean="0"/>
              <a:t>2017:    </a:t>
            </a:r>
            <a:r>
              <a:rPr lang="de-DE" sz="4400" b="1" dirty="0" smtClean="0"/>
              <a:t>Die Wasseramsel</a:t>
            </a:r>
          </a:p>
        </p:txBody>
      </p:sp>
      <p:pic>
        <p:nvPicPr>
          <p:cNvPr id="8" name="Bild 7" descr="logo_svs_schwarz Kopi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46811" y="5022756"/>
            <a:ext cx="2111377" cy="1618581"/>
          </a:xfrm>
          <a:prstGeom prst="rect">
            <a:avLst/>
          </a:prstGeom>
        </p:spPr>
      </p:pic>
    </p:spTree>
    <p:extLst>
      <p:ext uri="{BB962C8B-B14F-4D97-AF65-F5344CB8AC3E}">
        <p14:creationId xmlns:p14="http://schemas.microsoft.com/office/powerpoint/2010/main" val="343374168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9106" y="1044170"/>
            <a:ext cx="8229600" cy="1143000"/>
          </a:xfrm>
        </p:spPr>
        <p:txBody>
          <a:bodyPr/>
          <a:lstStyle/>
          <a:p>
            <a:pPr algn="l"/>
            <a:r>
              <a:rPr lang="de-DE" b="1" dirty="0"/>
              <a:t>Revier</a:t>
            </a:r>
          </a:p>
        </p:txBody>
      </p:sp>
      <p:sp>
        <p:nvSpPr>
          <p:cNvPr id="3" name="Inhaltsplatzhalter 2"/>
          <p:cNvSpPr>
            <a:spLocks noGrp="1"/>
          </p:cNvSpPr>
          <p:nvPr>
            <p:ph idx="1"/>
          </p:nvPr>
        </p:nvSpPr>
        <p:spPr>
          <a:xfrm>
            <a:off x="389106" y="2291832"/>
            <a:ext cx="5623074" cy="4391676"/>
          </a:xfrm>
        </p:spPr>
        <p:txBody>
          <a:bodyPr/>
          <a:lstStyle/>
          <a:p>
            <a:r>
              <a:rPr lang="de-DE" dirty="0"/>
              <a:t>Brüten: 600 – </a:t>
            </a:r>
            <a:r>
              <a:rPr lang="de-DE" dirty="0" smtClean="0"/>
              <a:t>2500 </a:t>
            </a:r>
            <a:r>
              <a:rPr lang="de-DE" dirty="0"/>
              <a:t>m ü. M</a:t>
            </a:r>
          </a:p>
          <a:p>
            <a:r>
              <a:rPr lang="de-DE" dirty="0" smtClean="0"/>
              <a:t>Brutrevier</a:t>
            </a:r>
            <a:r>
              <a:rPr lang="de-DE" dirty="0"/>
              <a:t>: Flussabschnitt von durchschnittlich 800 – 1000 m</a:t>
            </a:r>
          </a:p>
          <a:p>
            <a:r>
              <a:rPr lang="de-DE" dirty="0" smtClean="0"/>
              <a:t>starke Reviertreue </a:t>
            </a:r>
            <a:endParaRPr lang="de-DE" dirty="0"/>
          </a:p>
        </p:txBody>
      </p:sp>
      <p:pic>
        <p:nvPicPr>
          <p:cNvPr id="4" name="Bild 1" descr="logo_svs_farb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02136" y="160091"/>
            <a:ext cx="101657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133350" y="284333"/>
            <a:ext cx="6438900" cy="461665"/>
          </a:xfrm>
          <a:prstGeom prst="rect">
            <a:avLst/>
          </a:prstGeom>
          <a:noFill/>
        </p:spPr>
        <p:txBody>
          <a:bodyPr wrap="square" rtlCol="0">
            <a:spAutoFit/>
          </a:bodyPr>
          <a:lstStyle/>
          <a:p>
            <a:r>
              <a:rPr lang="de-CH" sz="2400" b="1" dirty="0">
                <a:solidFill>
                  <a:schemeClr val="bg1"/>
                </a:solidFill>
              </a:rPr>
              <a:t>Die Wasseramsel </a:t>
            </a:r>
            <a:r>
              <a:rPr lang="de-CH" sz="1400" dirty="0">
                <a:solidFill>
                  <a:schemeClr val="bg1"/>
                </a:solidFill>
              </a:rPr>
              <a:t>Vogel des Jahres 2017 </a:t>
            </a:r>
          </a:p>
        </p:txBody>
      </p:sp>
      <p:pic>
        <p:nvPicPr>
          <p:cNvPr id="5" name="Grafik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09310" y="1615670"/>
            <a:ext cx="2411730" cy="5028714"/>
          </a:xfrm>
          <a:prstGeom prst="rect">
            <a:avLst/>
          </a:prstGeom>
        </p:spPr>
      </p:pic>
    </p:spTree>
    <p:extLst>
      <p:ext uri="{BB962C8B-B14F-4D97-AF65-F5344CB8AC3E}">
        <p14:creationId xmlns:p14="http://schemas.microsoft.com/office/powerpoint/2010/main" val="325795731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9106" y="1044170"/>
            <a:ext cx="8229600" cy="1143000"/>
          </a:xfrm>
        </p:spPr>
        <p:txBody>
          <a:bodyPr/>
          <a:lstStyle/>
          <a:p>
            <a:pPr algn="l"/>
            <a:r>
              <a:rPr lang="de-DE" b="1" dirty="0"/>
              <a:t>Zugverhalten </a:t>
            </a:r>
          </a:p>
        </p:txBody>
      </p:sp>
      <p:sp>
        <p:nvSpPr>
          <p:cNvPr id="3" name="Inhaltsplatzhalter 2"/>
          <p:cNvSpPr>
            <a:spLocks noGrp="1"/>
          </p:cNvSpPr>
          <p:nvPr>
            <p:ph idx="1"/>
          </p:nvPr>
        </p:nvSpPr>
        <p:spPr>
          <a:xfrm>
            <a:off x="389106" y="2291832"/>
            <a:ext cx="4480074" cy="3611563"/>
          </a:xfrm>
        </p:spPr>
        <p:txBody>
          <a:bodyPr/>
          <a:lstStyle/>
          <a:p>
            <a:r>
              <a:rPr lang="de-DE" dirty="0"/>
              <a:t>Standvogel mit Ausnahmen </a:t>
            </a:r>
          </a:p>
          <a:p>
            <a:pPr lvl="1">
              <a:buFont typeface="Arial" panose="020B0604020202020204" pitchFamily="34" charset="0"/>
              <a:buChar char="•"/>
            </a:pPr>
            <a:r>
              <a:rPr lang="de-DE" dirty="0"/>
              <a:t>lokales Zugverhalten </a:t>
            </a:r>
          </a:p>
          <a:p>
            <a:pPr lvl="1">
              <a:buFont typeface="Arial" panose="020B0604020202020204" pitchFamily="34" charset="0"/>
              <a:buChar char="•"/>
            </a:pPr>
            <a:r>
              <a:rPr lang="de-DE" dirty="0" smtClean="0"/>
              <a:t>Zugverhalten </a:t>
            </a:r>
            <a:r>
              <a:rPr lang="de-DE" dirty="0"/>
              <a:t>bei Jungvögeln</a:t>
            </a:r>
          </a:p>
          <a:p>
            <a:pPr lvl="1">
              <a:buFont typeface="Arial" panose="020B0604020202020204" pitchFamily="34" charset="0"/>
              <a:buChar char="•"/>
            </a:pPr>
            <a:r>
              <a:rPr lang="de-DE" dirty="0" smtClean="0"/>
              <a:t>Revierwechsel</a:t>
            </a:r>
            <a:endParaRPr lang="de-DE" dirty="0"/>
          </a:p>
        </p:txBody>
      </p:sp>
      <p:pic>
        <p:nvPicPr>
          <p:cNvPr id="4" name="Bild 1" descr="logo_svs_farb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02136" y="160091"/>
            <a:ext cx="101657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133350" y="284333"/>
            <a:ext cx="6438900" cy="461665"/>
          </a:xfrm>
          <a:prstGeom prst="rect">
            <a:avLst/>
          </a:prstGeom>
          <a:noFill/>
        </p:spPr>
        <p:txBody>
          <a:bodyPr wrap="square" rtlCol="0">
            <a:spAutoFit/>
          </a:bodyPr>
          <a:lstStyle/>
          <a:p>
            <a:r>
              <a:rPr lang="de-CH" sz="2400" b="1" dirty="0">
                <a:solidFill>
                  <a:schemeClr val="bg1"/>
                </a:solidFill>
              </a:rPr>
              <a:t>Die Wasseramsel </a:t>
            </a:r>
            <a:r>
              <a:rPr lang="de-CH" sz="1400" dirty="0">
                <a:solidFill>
                  <a:schemeClr val="bg1"/>
                </a:solidFill>
              </a:rPr>
              <a:t>Vogel des Jahres 2017 </a:t>
            </a:r>
          </a:p>
        </p:txBody>
      </p:sp>
      <p:pic>
        <p:nvPicPr>
          <p:cNvPr id="6" name="Grafik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72536" y="2187170"/>
            <a:ext cx="3646170" cy="2793737"/>
          </a:xfrm>
          <a:prstGeom prst="rect">
            <a:avLst/>
          </a:prstGeom>
        </p:spPr>
      </p:pic>
      <p:sp>
        <p:nvSpPr>
          <p:cNvPr id="7" name="Textfeld 6"/>
          <p:cNvSpPr txBox="1"/>
          <p:nvPr/>
        </p:nvSpPr>
        <p:spPr>
          <a:xfrm>
            <a:off x="4972536" y="5095207"/>
            <a:ext cx="3646170" cy="584775"/>
          </a:xfrm>
          <a:prstGeom prst="rect">
            <a:avLst/>
          </a:prstGeom>
          <a:noFill/>
        </p:spPr>
        <p:txBody>
          <a:bodyPr wrap="square" rtlCol="0">
            <a:spAutoFit/>
          </a:bodyPr>
          <a:lstStyle/>
          <a:p>
            <a:r>
              <a:rPr lang="de-CH" sz="1600" dirty="0"/>
              <a:t>Dunkelgrün: Jahresvogel</a:t>
            </a:r>
          </a:p>
          <a:p>
            <a:r>
              <a:rPr lang="de-CH" sz="1600" dirty="0"/>
              <a:t>Hellgrün: Wintergast</a:t>
            </a:r>
          </a:p>
        </p:txBody>
      </p:sp>
    </p:spTree>
    <p:extLst>
      <p:ext uri="{BB962C8B-B14F-4D97-AF65-F5344CB8AC3E}">
        <p14:creationId xmlns:p14="http://schemas.microsoft.com/office/powerpoint/2010/main" val="198941747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9106" y="1044170"/>
            <a:ext cx="8229600" cy="1143000"/>
          </a:xfrm>
        </p:spPr>
        <p:txBody>
          <a:bodyPr/>
          <a:lstStyle/>
          <a:p>
            <a:pPr algn="l"/>
            <a:r>
              <a:rPr lang="de-DE" b="1" dirty="0"/>
              <a:t>Verbreitung / Bestand</a:t>
            </a:r>
          </a:p>
        </p:txBody>
      </p:sp>
      <p:pic>
        <p:nvPicPr>
          <p:cNvPr id="4" name="Bild 1" descr="logo_svs_farb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02136" y="160091"/>
            <a:ext cx="101657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133350" y="284333"/>
            <a:ext cx="6438900" cy="461665"/>
          </a:xfrm>
          <a:prstGeom prst="rect">
            <a:avLst/>
          </a:prstGeom>
          <a:noFill/>
        </p:spPr>
        <p:txBody>
          <a:bodyPr wrap="square" rtlCol="0">
            <a:spAutoFit/>
          </a:bodyPr>
          <a:lstStyle/>
          <a:p>
            <a:r>
              <a:rPr lang="de-CH" sz="2400" b="1" dirty="0">
                <a:solidFill>
                  <a:schemeClr val="bg1"/>
                </a:solidFill>
              </a:rPr>
              <a:t>Die Wasseramsel </a:t>
            </a:r>
            <a:r>
              <a:rPr lang="de-CH" sz="1400" dirty="0">
                <a:solidFill>
                  <a:schemeClr val="bg1"/>
                </a:solidFill>
              </a:rPr>
              <a:t>Vogel des Jahres 2017 </a:t>
            </a:r>
          </a:p>
        </p:txBody>
      </p:sp>
      <p:pic>
        <p:nvPicPr>
          <p:cNvPr id="5" name="Inhaltsplatzhalter 4"/>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605790" y="1989316"/>
            <a:ext cx="7338060" cy="4670681"/>
          </a:xfrm>
        </p:spPr>
      </p:pic>
    </p:spTree>
    <p:extLst>
      <p:ext uri="{BB962C8B-B14F-4D97-AF65-F5344CB8AC3E}">
        <p14:creationId xmlns:p14="http://schemas.microsoft.com/office/powerpoint/2010/main" val="273231935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9106" y="906339"/>
            <a:ext cx="8229600" cy="1143000"/>
          </a:xfrm>
        </p:spPr>
        <p:txBody>
          <a:bodyPr/>
          <a:lstStyle/>
          <a:p>
            <a:pPr algn="l"/>
            <a:r>
              <a:rPr lang="de-DE" b="1" dirty="0"/>
              <a:t>Verbreitung / Bestand</a:t>
            </a:r>
          </a:p>
        </p:txBody>
      </p:sp>
      <p:pic>
        <p:nvPicPr>
          <p:cNvPr id="4" name="Bild 1" descr="logo_svs_farb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02136" y="160091"/>
            <a:ext cx="101657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133350" y="284333"/>
            <a:ext cx="6438900" cy="461665"/>
          </a:xfrm>
          <a:prstGeom prst="rect">
            <a:avLst/>
          </a:prstGeom>
          <a:noFill/>
        </p:spPr>
        <p:txBody>
          <a:bodyPr wrap="square" rtlCol="0">
            <a:spAutoFit/>
          </a:bodyPr>
          <a:lstStyle/>
          <a:p>
            <a:r>
              <a:rPr lang="de-CH" sz="2400" b="1" dirty="0">
                <a:solidFill>
                  <a:schemeClr val="bg1"/>
                </a:solidFill>
              </a:rPr>
              <a:t>Die Wasseramsel </a:t>
            </a:r>
            <a:r>
              <a:rPr lang="de-CH" sz="1400" dirty="0">
                <a:solidFill>
                  <a:schemeClr val="bg1"/>
                </a:solidFill>
              </a:rPr>
              <a:t>Vogel des Jahres 2017 </a:t>
            </a:r>
          </a:p>
        </p:txBody>
      </p:sp>
      <p:pic>
        <p:nvPicPr>
          <p:cNvPr id="5" name="Inhaltsplatzhalter 4"/>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769620" y="1822659"/>
            <a:ext cx="7700496" cy="5035341"/>
          </a:xfrm>
        </p:spPr>
      </p:pic>
    </p:spTree>
    <p:extLst>
      <p:ext uri="{BB962C8B-B14F-4D97-AF65-F5344CB8AC3E}">
        <p14:creationId xmlns:p14="http://schemas.microsoft.com/office/powerpoint/2010/main" val="393308182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1093930"/>
            <a:ext cx="9144000" cy="5853849"/>
          </a:xfrm>
        </p:spPr>
      </p:pic>
      <p:pic>
        <p:nvPicPr>
          <p:cNvPr id="4" name="Bild 1" descr="logo_svs_farbe.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02136" y="160091"/>
            <a:ext cx="101657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133350" y="284333"/>
            <a:ext cx="6438900" cy="461665"/>
          </a:xfrm>
          <a:prstGeom prst="rect">
            <a:avLst/>
          </a:prstGeom>
          <a:noFill/>
        </p:spPr>
        <p:txBody>
          <a:bodyPr wrap="square" rtlCol="0">
            <a:spAutoFit/>
          </a:bodyPr>
          <a:lstStyle/>
          <a:p>
            <a:r>
              <a:rPr lang="de-CH" sz="2400" b="1" dirty="0">
                <a:solidFill>
                  <a:schemeClr val="bg1"/>
                </a:solidFill>
              </a:rPr>
              <a:t>Die Wasseramsel </a:t>
            </a:r>
            <a:r>
              <a:rPr lang="de-CH" sz="1400" dirty="0">
                <a:solidFill>
                  <a:schemeClr val="bg1"/>
                </a:solidFill>
              </a:rPr>
              <a:t>Vogel des Jahres 2017 </a:t>
            </a:r>
          </a:p>
        </p:txBody>
      </p:sp>
      <p:sp>
        <p:nvSpPr>
          <p:cNvPr id="2" name="Titel 1"/>
          <p:cNvSpPr>
            <a:spLocks noGrp="1"/>
          </p:cNvSpPr>
          <p:nvPr>
            <p:ph type="title"/>
          </p:nvPr>
        </p:nvSpPr>
        <p:spPr>
          <a:xfrm>
            <a:off x="347196" y="1322530"/>
            <a:ext cx="3314214" cy="1143000"/>
          </a:xfrm>
        </p:spPr>
        <p:txBody>
          <a:bodyPr/>
          <a:lstStyle/>
          <a:p>
            <a:pPr algn="l"/>
            <a:r>
              <a:rPr lang="de-DE" b="1" dirty="0">
                <a:solidFill>
                  <a:schemeClr val="bg1"/>
                </a:solidFill>
              </a:rPr>
              <a:t>Lebensweise</a:t>
            </a:r>
          </a:p>
        </p:txBody>
      </p:sp>
    </p:spTree>
    <p:extLst>
      <p:ext uri="{BB962C8B-B14F-4D97-AF65-F5344CB8AC3E}">
        <p14:creationId xmlns:p14="http://schemas.microsoft.com/office/powerpoint/2010/main" val="425658242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9106" y="1044170"/>
            <a:ext cx="8229600" cy="1143000"/>
          </a:xfrm>
        </p:spPr>
        <p:txBody>
          <a:bodyPr/>
          <a:lstStyle/>
          <a:p>
            <a:pPr algn="l"/>
            <a:r>
              <a:rPr lang="de-DE" b="1" dirty="0"/>
              <a:t>Anpassungen ans Tauchen </a:t>
            </a:r>
          </a:p>
        </p:txBody>
      </p:sp>
      <p:sp>
        <p:nvSpPr>
          <p:cNvPr id="3" name="Inhaltsplatzhalter 2"/>
          <p:cNvSpPr>
            <a:spLocks noGrp="1"/>
          </p:cNvSpPr>
          <p:nvPr>
            <p:ph idx="1"/>
          </p:nvPr>
        </p:nvSpPr>
        <p:spPr>
          <a:xfrm>
            <a:off x="389106" y="2291832"/>
            <a:ext cx="8229600" cy="3611563"/>
          </a:xfrm>
        </p:spPr>
        <p:txBody>
          <a:bodyPr>
            <a:normAutofit fontScale="92500" lnSpcReduction="10000"/>
          </a:bodyPr>
          <a:lstStyle/>
          <a:p>
            <a:r>
              <a:rPr lang="de-DE" dirty="0"/>
              <a:t>Nasenlöcher</a:t>
            </a:r>
          </a:p>
          <a:p>
            <a:r>
              <a:rPr lang="de-DE" dirty="0"/>
              <a:t>Nickhaut </a:t>
            </a:r>
          </a:p>
          <a:p>
            <a:r>
              <a:rPr lang="de-DE" dirty="0"/>
              <a:t>Pelzartiges Gefieder </a:t>
            </a:r>
          </a:p>
          <a:p>
            <a:r>
              <a:rPr lang="de-DE" dirty="0" err="1"/>
              <a:t>grosse</a:t>
            </a:r>
            <a:r>
              <a:rPr lang="de-DE" dirty="0"/>
              <a:t> Bürzeldrüse</a:t>
            </a:r>
          </a:p>
          <a:p>
            <a:r>
              <a:rPr lang="de-DE" dirty="0"/>
              <a:t>kurze rundliche </a:t>
            </a:r>
            <a:r>
              <a:rPr lang="de-DE" dirty="0" smtClean="0"/>
              <a:t>Flügel</a:t>
            </a:r>
          </a:p>
          <a:p>
            <a:r>
              <a:rPr lang="de-DE" dirty="0" smtClean="0"/>
              <a:t>Kräftige Brustmuskulatur und Beine</a:t>
            </a:r>
          </a:p>
          <a:p>
            <a:r>
              <a:rPr lang="de-DE" dirty="0" smtClean="0"/>
              <a:t>Weniger Luft in den Knochen als Singvögel</a:t>
            </a:r>
            <a:endParaRPr lang="de-DE" dirty="0"/>
          </a:p>
        </p:txBody>
      </p:sp>
      <p:pic>
        <p:nvPicPr>
          <p:cNvPr id="4" name="Bild 1" descr="logo_svs_farb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02136" y="160091"/>
            <a:ext cx="101657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133350" y="284333"/>
            <a:ext cx="6438900" cy="461665"/>
          </a:xfrm>
          <a:prstGeom prst="rect">
            <a:avLst/>
          </a:prstGeom>
          <a:noFill/>
        </p:spPr>
        <p:txBody>
          <a:bodyPr wrap="square" rtlCol="0">
            <a:spAutoFit/>
          </a:bodyPr>
          <a:lstStyle/>
          <a:p>
            <a:r>
              <a:rPr lang="de-CH" sz="2400" b="1" dirty="0">
                <a:solidFill>
                  <a:schemeClr val="bg1"/>
                </a:solidFill>
              </a:rPr>
              <a:t>Die Wasseramsel </a:t>
            </a:r>
            <a:r>
              <a:rPr lang="de-CH" sz="1400" dirty="0">
                <a:solidFill>
                  <a:schemeClr val="bg1"/>
                </a:solidFill>
              </a:rPr>
              <a:t>Vogel des Jahres 2017 </a:t>
            </a:r>
          </a:p>
        </p:txBody>
      </p:sp>
    </p:spTree>
    <p:extLst>
      <p:ext uri="{BB962C8B-B14F-4D97-AF65-F5344CB8AC3E}">
        <p14:creationId xmlns:p14="http://schemas.microsoft.com/office/powerpoint/2010/main" val="48819185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pic>
        <p:nvPicPr>
          <p:cNvPr id="4" name="Inhaltsplatzhalter 3" descr="3970_Wasseramsel_11_ad_SW.jpg"/>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1634324" y="748180"/>
            <a:ext cx="11108524" cy="6109260"/>
          </a:xfrm>
        </p:spPr>
      </p:pic>
      <p:sp>
        <p:nvSpPr>
          <p:cNvPr id="5" name="Oval 4"/>
          <p:cNvSpPr/>
          <p:nvPr/>
        </p:nvSpPr>
        <p:spPr>
          <a:xfrm>
            <a:off x="4991100" y="1955800"/>
            <a:ext cx="2197100" cy="1752600"/>
          </a:xfrm>
          <a:prstGeom prst="ellipse">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8793427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descr="Wasseramsel 037.jpg"/>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3630177" y="-647700"/>
            <a:ext cx="14756124" cy="8115300"/>
          </a:xfrm>
        </p:spPr>
      </p:pic>
    </p:spTree>
    <p:extLst>
      <p:ext uri="{BB962C8B-B14F-4D97-AF65-F5344CB8AC3E}">
        <p14:creationId xmlns:p14="http://schemas.microsoft.com/office/powerpoint/2010/main" val="268467466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9106" y="1044170"/>
            <a:ext cx="8229600" cy="1143000"/>
          </a:xfrm>
        </p:spPr>
        <p:txBody>
          <a:bodyPr/>
          <a:lstStyle/>
          <a:p>
            <a:pPr algn="l"/>
            <a:r>
              <a:rPr lang="de-DE" b="1" dirty="0"/>
              <a:t>Tauchen </a:t>
            </a:r>
          </a:p>
        </p:txBody>
      </p:sp>
      <p:sp>
        <p:nvSpPr>
          <p:cNvPr id="3" name="Inhaltsplatzhalter 2"/>
          <p:cNvSpPr>
            <a:spLocks noGrp="1"/>
          </p:cNvSpPr>
          <p:nvPr>
            <p:ph idx="1"/>
          </p:nvPr>
        </p:nvSpPr>
        <p:spPr>
          <a:xfrm>
            <a:off x="389106" y="2291832"/>
            <a:ext cx="4274334" cy="4066641"/>
          </a:xfrm>
        </p:spPr>
        <p:txBody>
          <a:bodyPr>
            <a:normAutofit fontScale="92500"/>
          </a:bodyPr>
          <a:lstStyle/>
          <a:p>
            <a:r>
              <a:rPr lang="de-DE" dirty="0"/>
              <a:t>Anpassungen des Lufthaushaltes nicht vollständig geklärt </a:t>
            </a:r>
          </a:p>
          <a:p>
            <a:r>
              <a:rPr lang="de-DE" dirty="0"/>
              <a:t>Spezielle Technik um Auftrieb des Körpers zu überwinden </a:t>
            </a:r>
          </a:p>
          <a:p>
            <a:r>
              <a:rPr lang="de-DE" dirty="0"/>
              <a:t>Tauchdauer durchschnittlich 5 – 10 s</a:t>
            </a:r>
          </a:p>
        </p:txBody>
      </p:sp>
      <p:pic>
        <p:nvPicPr>
          <p:cNvPr id="4" name="Bild 1" descr="logo_svs_farb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02136" y="160091"/>
            <a:ext cx="101657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133350" y="284333"/>
            <a:ext cx="6438900" cy="461665"/>
          </a:xfrm>
          <a:prstGeom prst="rect">
            <a:avLst/>
          </a:prstGeom>
          <a:noFill/>
        </p:spPr>
        <p:txBody>
          <a:bodyPr wrap="square" rtlCol="0">
            <a:spAutoFit/>
          </a:bodyPr>
          <a:lstStyle/>
          <a:p>
            <a:r>
              <a:rPr lang="de-CH" sz="2400" b="1" dirty="0">
                <a:solidFill>
                  <a:schemeClr val="bg1"/>
                </a:solidFill>
              </a:rPr>
              <a:t>Die Wasseramsel </a:t>
            </a:r>
            <a:r>
              <a:rPr lang="de-CH" sz="1400" dirty="0">
                <a:solidFill>
                  <a:schemeClr val="bg1"/>
                </a:solidFill>
              </a:rPr>
              <a:t>Vogel des Jahres 2017 </a:t>
            </a:r>
          </a:p>
        </p:txBody>
      </p:sp>
      <p:pic>
        <p:nvPicPr>
          <p:cNvPr id="5" name="Grafik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2748" y="2168806"/>
            <a:ext cx="3879004" cy="3196522"/>
          </a:xfrm>
          <a:prstGeom prst="rect">
            <a:avLst/>
          </a:prstGeom>
        </p:spPr>
      </p:pic>
    </p:spTree>
    <p:extLst>
      <p:ext uri="{BB962C8B-B14F-4D97-AF65-F5344CB8AC3E}">
        <p14:creationId xmlns:p14="http://schemas.microsoft.com/office/powerpoint/2010/main" val="68620951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descr="cinclus_cinclus_032.jp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0" y="-85934"/>
            <a:ext cx="9143999" cy="6943934"/>
          </a:xfrm>
        </p:spPr>
      </p:pic>
      <p:sp>
        <p:nvSpPr>
          <p:cNvPr id="5" name="Textfeld 4"/>
          <p:cNvSpPr txBox="1"/>
          <p:nvPr/>
        </p:nvSpPr>
        <p:spPr>
          <a:xfrm>
            <a:off x="468917" y="537319"/>
            <a:ext cx="3653692" cy="769441"/>
          </a:xfrm>
          <a:prstGeom prst="rect">
            <a:avLst/>
          </a:prstGeom>
          <a:noFill/>
        </p:spPr>
        <p:txBody>
          <a:bodyPr wrap="square" rtlCol="0">
            <a:spAutoFit/>
          </a:bodyPr>
          <a:lstStyle/>
          <a:p>
            <a:r>
              <a:rPr lang="de-DE" sz="4400" b="1" dirty="0"/>
              <a:t>Nahrung</a:t>
            </a:r>
            <a:endParaRPr lang="de-DE" sz="4400" dirty="0"/>
          </a:p>
        </p:txBody>
      </p:sp>
    </p:spTree>
    <p:extLst>
      <p:ext uri="{BB962C8B-B14F-4D97-AF65-F5344CB8AC3E}">
        <p14:creationId xmlns:p14="http://schemas.microsoft.com/office/powerpoint/2010/main" val="401955922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9106" y="1137345"/>
            <a:ext cx="8229600" cy="1143000"/>
          </a:xfrm>
        </p:spPr>
        <p:txBody>
          <a:bodyPr/>
          <a:lstStyle/>
          <a:p>
            <a:pPr algn="l"/>
            <a:r>
              <a:rPr lang="de-DE" b="1" dirty="0"/>
              <a:t>Inhalt</a:t>
            </a:r>
          </a:p>
        </p:txBody>
      </p:sp>
      <p:sp>
        <p:nvSpPr>
          <p:cNvPr id="3" name="Inhaltsplatzhalter 2"/>
          <p:cNvSpPr>
            <a:spLocks noGrp="1"/>
          </p:cNvSpPr>
          <p:nvPr>
            <p:ph idx="1"/>
          </p:nvPr>
        </p:nvSpPr>
        <p:spPr>
          <a:xfrm>
            <a:off x="389106" y="2291832"/>
            <a:ext cx="8229600" cy="3611563"/>
          </a:xfrm>
        </p:spPr>
        <p:txBody>
          <a:bodyPr>
            <a:normAutofit/>
          </a:bodyPr>
          <a:lstStyle/>
          <a:p>
            <a:r>
              <a:rPr lang="de-DE" dirty="0"/>
              <a:t>Allgemeines</a:t>
            </a:r>
          </a:p>
          <a:p>
            <a:r>
              <a:rPr lang="de-DE" dirty="0"/>
              <a:t>Lebensraum </a:t>
            </a:r>
          </a:p>
          <a:p>
            <a:r>
              <a:rPr lang="de-DE" dirty="0"/>
              <a:t>Verbreitung und Bestand </a:t>
            </a:r>
          </a:p>
          <a:p>
            <a:r>
              <a:rPr lang="de-DE" dirty="0"/>
              <a:t>Lebensweise </a:t>
            </a:r>
          </a:p>
          <a:p>
            <a:r>
              <a:rPr lang="de-DE" dirty="0"/>
              <a:t>Gefährdung</a:t>
            </a:r>
          </a:p>
          <a:p>
            <a:r>
              <a:rPr lang="de-DE" dirty="0" err="1" smtClean="0"/>
              <a:t>Massnahmen</a:t>
            </a:r>
            <a:endParaRPr lang="de-DE" dirty="0"/>
          </a:p>
        </p:txBody>
      </p:sp>
      <p:pic>
        <p:nvPicPr>
          <p:cNvPr id="4" name="Bild 1" descr="logo_svs_farbe.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02136" y="160091"/>
            <a:ext cx="101657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133350" y="284333"/>
            <a:ext cx="6438900" cy="461665"/>
          </a:xfrm>
          <a:prstGeom prst="rect">
            <a:avLst/>
          </a:prstGeom>
          <a:noFill/>
        </p:spPr>
        <p:txBody>
          <a:bodyPr wrap="square" rtlCol="0">
            <a:spAutoFit/>
          </a:bodyPr>
          <a:lstStyle/>
          <a:p>
            <a:r>
              <a:rPr lang="de-CH" sz="2400" b="1" dirty="0">
                <a:solidFill>
                  <a:schemeClr val="bg1"/>
                </a:solidFill>
              </a:rPr>
              <a:t>Die Wasseramsel </a:t>
            </a:r>
            <a:r>
              <a:rPr lang="de-CH" sz="1400" dirty="0">
                <a:solidFill>
                  <a:schemeClr val="bg1"/>
                </a:solidFill>
              </a:rPr>
              <a:t>Vogel des Jahres 2017 </a:t>
            </a:r>
          </a:p>
        </p:txBody>
      </p:sp>
    </p:spTree>
    <p:extLst>
      <p:ext uri="{BB962C8B-B14F-4D97-AF65-F5344CB8AC3E}">
        <p14:creationId xmlns:p14="http://schemas.microsoft.com/office/powerpoint/2010/main" val="72720056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77646" y="1993852"/>
            <a:ext cx="4099307" cy="2966294"/>
          </a:xfrm>
          <a:prstGeom prst="rect">
            <a:avLst/>
          </a:prstGeom>
        </p:spPr>
      </p:pic>
      <p:sp>
        <p:nvSpPr>
          <p:cNvPr id="2" name="Titel 1"/>
          <p:cNvSpPr>
            <a:spLocks noGrp="1"/>
          </p:cNvSpPr>
          <p:nvPr>
            <p:ph type="title"/>
          </p:nvPr>
        </p:nvSpPr>
        <p:spPr>
          <a:xfrm>
            <a:off x="389106" y="1044170"/>
            <a:ext cx="8229600" cy="1143000"/>
          </a:xfrm>
        </p:spPr>
        <p:txBody>
          <a:bodyPr/>
          <a:lstStyle/>
          <a:p>
            <a:pPr algn="l"/>
            <a:r>
              <a:rPr lang="de-DE" b="1" dirty="0"/>
              <a:t>Nahrung </a:t>
            </a:r>
          </a:p>
        </p:txBody>
      </p:sp>
      <p:pic>
        <p:nvPicPr>
          <p:cNvPr id="4" name="Bild 1" descr="logo_svs_farbe.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02136" y="160091"/>
            <a:ext cx="101657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133350" y="284333"/>
            <a:ext cx="6438900" cy="461665"/>
          </a:xfrm>
          <a:prstGeom prst="rect">
            <a:avLst/>
          </a:prstGeom>
          <a:noFill/>
        </p:spPr>
        <p:txBody>
          <a:bodyPr wrap="square" rtlCol="0">
            <a:spAutoFit/>
          </a:bodyPr>
          <a:lstStyle/>
          <a:p>
            <a:r>
              <a:rPr lang="de-CH" sz="2400" b="1" dirty="0">
                <a:solidFill>
                  <a:schemeClr val="bg1"/>
                </a:solidFill>
              </a:rPr>
              <a:t>Die Wasseramsel </a:t>
            </a:r>
            <a:r>
              <a:rPr lang="de-CH" sz="1400" dirty="0">
                <a:solidFill>
                  <a:schemeClr val="bg1"/>
                </a:solidFill>
              </a:rPr>
              <a:t>Vogel des Jahres 2017 </a:t>
            </a:r>
          </a:p>
        </p:txBody>
      </p:sp>
      <p:pic>
        <p:nvPicPr>
          <p:cNvPr id="3" name="Grafik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1993852"/>
            <a:ext cx="2820900" cy="2029508"/>
          </a:xfrm>
          <a:prstGeom prst="rect">
            <a:avLst/>
          </a:prstGeom>
        </p:spPr>
      </p:pic>
      <p:pic>
        <p:nvPicPr>
          <p:cNvPr id="6" name="Grafik 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221466" y="1044170"/>
            <a:ext cx="2912610" cy="3562021"/>
          </a:xfrm>
          <a:prstGeom prst="rect">
            <a:avLst/>
          </a:prstGeom>
        </p:spPr>
      </p:pic>
      <p:pic>
        <p:nvPicPr>
          <p:cNvPr id="13" name="Grafik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73606" y="4492664"/>
            <a:ext cx="3760470" cy="2365336"/>
          </a:xfrm>
          <a:prstGeom prst="rect">
            <a:avLst/>
          </a:prstGeom>
        </p:spPr>
      </p:pic>
      <p:pic>
        <p:nvPicPr>
          <p:cNvPr id="14" name="Grafik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3816096"/>
            <a:ext cx="2520696" cy="3041904"/>
          </a:xfrm>
          <a:prstGeom prst="rect">
            <a:avLst/>
          </a:prstGeom>
        </p:spPr>
      </p:pic>
      <p:pic>
        <p:nvPicPr>
          <p:cNvPr id="15" name="Grafik 1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477646" y="4822461"/>
            <a:ext cx="2939010" cy="2046286"/>
          </a:xfrm>
          <a:prstGeom prst="rect">
            <a:avLst/>
          </a:prstGeom>
        </p:spPr>
      </p:pic>
    </p:spTree>
    <p:extLst>
      <p:ext uri="{BB962C8B-B14F-4D97-AF65-F5344CB8AC3E}">
        <p14:creationId xmlns:p14="http://schemas.microsoft.com/office/powerpoint/2010/main" val="105147340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9106" y="1044170"/>
            <a:ext cx="8229600" cy="1143000"/>
          </a:xfrm>
        </p:spPr>
        <p:txBody>
          <a:bodyPr/>
          <a:lstStyle/>
          <a:p>
            <a:pPr algn="l"/>
            <a:r>
              <a:rPr lang="de-DE" b="1" dirty="0"/>
              <a:t>Jagd </a:t>
            </a:r>
          </a:p>
        </p:txBody>
      </p:sp>
      <p:sp>
        <p:nvSpPr>
          <p:cNvPr id="3" name="Inhaltsplatzhalter 2"/>
          <p:cNvSpPr>
            <a:spLocks noGrp="1"/>
          </p:cNvSpPr>
          <p:nvPr>
            <p:ph idx="1"/>
          </p:nvPr>
        </p:nvSpPr>
        <p:spPr>
          <a:xfrm>
            <a:off x="389106" y="2291832"/>
            <a:ext cx="8229600" cy="3611563"/>
          </a:xfrm>
        </p:spPr>
        <p:txBody>
          <a:bodyPr>
            <a:normAutofit fontScale="92500" lnSpcReduction="10000"/>
          </a:bodyPr>
          <a:lstStyle/>
          <a:p>
            <a:r>
              <a:rPr lang="de-DE" dirty="0" smtClean="0"/>
              <a:t>laufend</a:t>
            </a:r>
            <a:endParaRPr lang="de-DE" dirty="0"/>
          </a:p>
          <a:p>
            <a:pPr marL="0" indent="0">
              <a:buNone/>
            </a:pPr>
            <a:endParaRPr lang="de-DE" dirty="0"/>
          </a:p>
          <a:p>
            <a:r>
              <a:rPr lang="de-DE" dirty="0" smtClean="0"/>
              <a:t>schwimmend</a:t>
            </a:r>
            <a:endParaRPr lang="de-DE" dirty="0"/>
          </a:p>
          <a:p>
            <a:pPr marL="0" indent="0">
              <a:buNone/>
            </a:pPr>
            <a:endParaRPr lang="de-DE" dirty="0"/>
          </a:p>
          <a:p>
            <a:r>
              <a:rPr lang="de-DE" dirty="0"/>
              <a:t>tauchend </a:t>
            </a:r>
          </a:p>
          <a:p>
            <a:pPr marL="0" indent="0">
              <a:buNone/>
            </a:pPr>
            <a:endParaRPr lang="de-DE" dirty="0"/>
          </a:p>
          <a:p>
            <a:r>
              <a:rPr lang="de-DE" dirty="0"/>
              <a:t>fliegend</a:t>
            </a:r>
          </a:p>
        </p:txBody>
      </p:sp>
      <p:pic>
        <p:nvPicPr>
          <p:cNvPr id="4" name="Bild 1" descr="logo_svs_farb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02136" y="160091"/>
            <a:ext cx="101657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133350" y="284333"/>
            <a:ext cx="6438900" cy="461665"/>
          </a:xfrm>
          <a:prstGeom prst="rect">
            <a:avLst/>
          </a:prstGeom>
          <a:noFill/>
        </p:spPr>
        <p:txBody>
          <a:bodyPr wrap="square" rtlCol="0">
            <a:spAutoFit/>
          </a:bodyPr>
          <a:lstStyle/>
          <a:p>
            <a:r>
              <a:rPr lang="de-CH" sz="2400" b="1" dirty="0">
                <a:solidFill>
                  <a:schemeClr val="bg1"/>
                </a:solidFill>
              </a:rPr>
              <a:t>Die Wasseramsel </a:t>
            </a:r>
            <a:r>
              <a:rPr lang="de-CH" sz="1400" dirty="0">
                <a:solidFill>
                  <a:schemeClr val="bg1"/>
                </a:solidFill>
              </a:rPr>
              <a:t>Vogel des Jahres 2017 </a:t>
            </a:r>
          </a:p>
        </p:txBody>
      </p:sp>
      <p:pic>
        <p:nvPicPr>
          <p:cNvPr id="5" name="Grafik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25324" y="1417320"/>
            <a:ext cx="2392221" cy="1295630"/>
          </a:xfrm>
          <a:prstGeom prst="rect">
            <a:avLst/>
          </a:prstGeom>
        </p:spPr>
      </p:pic>
      <p:pic>
        <p:nvPicPr>
          <p:cNvPr id="12" name="Grafik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17545" y="4442332"/>
            <a:ext cx="2350463" cy="1987707"/>
          </a:xfrm>
          <a:prstGeom prst="rect">
            <a:avLst/>
          </a:prstGeom>
        </p:spPr>
      </p:pic>
      <p:pic>
        <p:nvPicPr>
          <p:cNvPr id="13" name="Grafik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46347" y="3496817"/>
            <a:ext cx="1920500" cy="1891029"/>
          </a:xfrm>
          <a:prstGeom prst="rect">
            <a:avLst/>
          </a:prstGeom>
        </p:spPr>
      </p:pic>
      <p:pic>
        <p:nvPicPr>
          <p:cNvPr id="14" name="Grafik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25453" y="2712950"/>
            <a:ext cx="2484968" cy="1633196"/>
          </a:xfrm>
          <a:prstGeom prst="rect">
            <a:avLst/>
          </a:prstGeom>
        </p:spPr>
      </p:pic>
    </p:spTree>
    <p:extLst>
      <p:ext uri="{BB962C8B-B14F-4D97-AF65-F5344CB8AC3E}">
        <p14:creationId xmlns:p14="http://schemas.microsoft.com/office/powerpoint/2010/main" val="343687057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9106" y="1044170"/>
            <a:ext cx="8229600" cy="1143000"/>
          </a:xfrm>
        </p:spPr>
        <p:txBody>
          <a:bodyPr/>
          <a:lstStyle/>
          <a:p>
            <a:pPr algn="l"/>
            <a:r>
              <a:rPr lang="de-DE" b="1" dirty="0"/>
              <a:t>Flug</a:t>
            </a:r>
          </a:p>
        </p:txBody>
      </p:sp>
      <p:sp>
        <p:nvSpPr>
          <p:cNvPr id="3" name="Inhaltsplatzhalter 2"/>
          <p:cNvSpPr>
            <a:spLocks noGrp="1"/>
          </p:cNvSpPr>
          <p:nvPr>
            <p:ph idx="1"/>
          </p:nvPr>
        </p:nvSpPr>
        <p:spPr>
          <a:xfrm>
            <a:off x="389106" y="2097522"/>
            <a:ext cx="8229600" cy="1243331"/>
          </a:xfrm>
        </p:spPr>
        <p:txBody>
          <a:bodyPr>
            <a:normAutofit fontScale="85000" lnSpcReduction="20000"/>
          </a:bodyPr>
          <a:lstStyle/>
          <a:p>
            <a:r>
              <a:rPr lang="de-DE" dirty="0"/>
              <a:t>Keine plötzlichen Wendemanöver </a:t>
            </a:r>
            <a:r>
              <a:rPr lang="de-DE" dirty="0" smtClean="0"/>
              <a:t>möglich wegen kurzen Flügeln und Schwanz</a:t>
            </a:r>
            <a:endParaRPr lang="de-DE" dirty="0"/>
          </a:p>
          <a:p>
            <a:r>
              <a:rPr lang="de-DE" dirty="0"/>
              <a:t>Meist tiefer, dem Bauchverlauf </a:t>
            </a:r>
            <a:r>
              <a:rPr lang="de-DE" dirty="0" smtClean="0"/>
              <a:t>folgender, rascher Flug</a:t>
            </a:r>
            <a:endParaRPr lang="de-DE" dirty="0"/>
          </a:p>
          <a:p>
            <a:pPr marL="0" indent="0">
              <a:buNone/>
            </a:pPr>
            <a:endParaRPr lang="de-DE" dirty="0"/>
          </a:p>
        </p:txBody>
      </p:sp>
      <p:pic>
        <p:nvPicPr>
          <p:cNvPr id="4" name="Bild 1" descr="logo_svs_farb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02136" y="160091"/>
            <a:ext cx="101657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133350" y="284333"/>
            <a:ext cx="6438900" cy="461665"/>
          </a:xfrm>
          <a:prstGeom prst="rect">
            <a:avLst/>
          </a:prstGeom>
          <a:noFill/>
        </p:spPr>
        <p:txBody>
          <a:bodyPr wrap="square" rtlCol="0">
            <a:spAutoFit/>
          </a:bodyPr>
          <a:lstStyle/>
          <a:p>
            <a:r>
              <a:rPr lang="de-CH" sz="2400" b="1" dirty="0">
                <a:solidFill>
                  <a:schemeClr val="bg1"/>
                </a:solidFill>
              </a:rPr>
              <a:t>Die Wasseramsel </a:t>
            </a:r>
            <a:r>
              <a:rPr lang="de-CH" sz="1400" dirty="0">
                <a:solidFill>
                  <a:schemeClr val="bg1"/>
                </a:solidFill>
              </a:rPr>
              <a:t>Vogel des Jahres 2017 </a:t>
            </a:r>
          </a:p>
        </p:txBody>
      </p:sp>
      <p:pic>
        <p:nvPicPr>
          <p:cNvPr id="6" name="Grafik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26208" y="3340853"/>
            <a:ext cx="4751832" cy="3270259"/>
          </a:xfrm>
          <a:prstGeom prst="rect">
            <a:avLst/>
          </a:prstGeom>
        </p:spPr>
      </p:pic>
    </p:spTree>
    <p:extLst>
      <p:ext uri="{BB962C8B-B14F-4D97-AF65-F5344CB8AC3E}">
        <p14:creationId xmlns:p14="http://schemas.microsoft.com/office/powerpoint/2010/main" val="182545988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9106" y="1044170"/>
            <a:ext cx="8229600" cy="1143000"/>
          </a:xfrm>
        </p:spPr>
        <p:txBody>
          <a:bodyPr/>
          <a:lstStyle/>
          <a:p>
            <a:pPr algn="l"/>
            <a:r>
              <a:rPr lang="de-DE" b="1" dirty="0"/>
              <a:t>Knicksen</a:t>
            </a:r>
          </a:p>
        </p:txBody>
      </p:sp>
      <p:sp>
        <p:nvSpPr>
          <p:cNvPr id="3" name="Inhaltsplatzhalter 2"/>
          <p:cNvSpPr>
            <a:spLocks noGrp="1"/>
          </p:cNvSpPr>
          <p:nvPr>
            <p:ph idx="1"/>
          </p:nvPr>
        </p:nvSpPr>
        <p:spPr>
          <a:xfrm>
            <a:off x="389106" y="2291832"/>
            <a:ext cx="4365288" cy="3611563"/>
          </a:xfrm>
        </p:spPr>
        <p:txBody>
          <a:bodyPr>
            <a:normAutofit/>
          </a:bodyPr>
          <a:lstStyle/>
          <a:p>
            <a:r>
              <a:rPr lang="de-DE" dirty="0"/>
              <a:t>kurze federnde Beugung der Beine</a:t>
            </a:r>
          </a:p>
          <a:p>
            <a:r>
              <a:rPr lang="de-DE" dirty="0"/>
              <a:t>Namensgebung</a:t>
            </a:r>
          </a:p>
          <a:p>
            <a:r>
              <a:rPr lang="de-DE" dirty="0"/>
              <a:t>Ausdruck innerer Erregung </a:t>
            </a:r>
          </a:p>
          <a:p>
            <a:r>
              <a:rPr lang="de-DE" dirty="0"/>
              <a:t>Kommunikationsmittel </a:t>
            </a:r>
          </a:p>
        </p:txBody>
      </p:sp>
      <p:pic>
        <p:nvPicPr>
          <p:cNvPr id="4" name="Bild 1" descr="logo_svs_farb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02136" y="160091"/>
            <a:ext cx="101657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133350" y="284333"/>
            <a:ext cx="6438900" cy="461665"/>
          </a:xfrm>
          <a:prstGeom prst="rect">
            <a:avLst/>
          </a:prstGeom>
          <a:noFill/>
        </p:spPr>
        <p:txBody>
          <a:bodyPr wrap="square" rtlCol="0">
            <a:spAutoFit/>
          </a:bodyPr>
          <a:lstStyle/>
          <a:p>
            <a:r>
              <a:rPr lang="de-CH" sz="2400" b="1" dirty="0">
                <a:solidFill>
                  <a:schemeClr val="bg1"/>
                </a:solidFill>
              </a:rPr>
              <a:t>Die Wasseramsel </a:t>
            </a:r>
            <a:r>
              <a:rPr lang="de-CH" sz="1400" dirty="0">
                <a:solidFill>
                  <a:schemeClr val="bg1"/>
                </a:solidFill>
              </a:rPr>
              <a:t>Vogel des Jahres 2017 </a:t>
            </a:r>
          </a:p>
        </p:txBody>
      </p:sp>
      <p:pic>
        <p:nvPicPr>
          <p:cNvPr id="5" name="Grafik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54394" y="1809633"/>
            <a:ext cx="4229586" cy="3776093"/>
          </a:xfrm>
          <a:prstGeom prst="rect">
            <a:avLst/>
          </a:prstGeom>
        </p:spPr>
      </p:pic>
    </p:spTree>
    <p:extLst>
      <p:ext uri="{BB962C8B-B14F-4D97-AF65-F5344CB8AC3E}">
        <p14:creationId xmlns:p14="http://schemas.microsoft.com/office/powerpoint/2010/main" val="307363548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1044170"/>
            <a:ext cx="9144000" cy="5914672"/>
          </a:xfrm>
          <a:prstGeom prst="rect">
            <a:avLst/>
          </a:prstGeom>
        </p:spPr>
      </p:pic>
      <p:sp>
        <p:nvSpPr>
          <p:cNvPr id="2" name="Titel 1"/>
          <p:cNvSpPr>
            <a:spLocks noGrp="1"/>
          </p:cNvSpPr>
          <p:nvPr>
            <p:ph type="title"/>
          </p:nvPr>
        </p:nvSpPr>
        <p:spPr>
          <a:xfrm>
            <a:off x="389106" y="1307060"/>
            <a:ext cx="2148354" cy="1143000"/>
          </a:xfrm>
        </p:spPr>
        <p:txBody>
          <a:bodyPr/>
          <a:lstStyle/>
          <a:p>
            <a:pPr algn="l"/>
            <a:r>
              <a:rPr lang="de-DE" b="1" dirty="0">
                <a:solidFill>
                  <a:schemeClr val="bg1"/>
                </a:solidFill>
              </a:rPr>
              <a:t>Gesang</a:t>
            </a:r>
          </a:p>
        </p:txBody>
      </p:sp>
      <p:pic>
        <p:nvPicPr>
          <p:cNvPr id="5" name="cinclus_cinclus_aquaticus_Poland_Jarek_Matusiak20110401">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4260224" y="5660390"/>
            <a:ext cx="487363" cy="4873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Bild 1" descr="logo_svs_farbe.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602136" y="160091"/>
            <a:ext cx="101657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133350" y="284333"/>
            <a:ext cx="6438900" cy="461665"/>
          </a:xfrm>
          <a:prstGeom prst="rect">
            <a:avLst/>
          </a:prstGeom>
          <a:noFill/>
        </p:spPr>
        <p:txBody>
          <a:bodyPr wrap="square" rtlCol="0">
            <a:spAutoFit/>
          </a:bodyPr>
          <a:lstStyle/>
          <a:p>
            <a:r>
              <a:rPr lang="de-CH" sz="2400" b="1" dirty="0">
                <a:solidFill>
                  <a:schemeClr val="bg1"/>
                </a:solidFill>
              </a:rPr>
              <a:t>Die Wasseramsel </a:t>
            </a:r>
            <a:r>
              <a:rPr lang="de-CH" sz="1400" dirty="0">
                <a:solidFill>
                  <a:schemeClr val="bg1"/>
                </a:solidFill>
              </a:rPr>
              <a:t>Vogel des Jahres 2017 </a:t>
            </a:r>
          </a:p>
        </p:txBody>
      </p:sp>
    </p:spTree>
    <p:extLst>
      <p:ext uri="{BB962C8B-B14F-4D97-AF65-F5344CB8AC3E}">
        <p14:creationId xmlns:p14="http://schemas.microsoft.com/office/powerpoint/2010/main" val="182889420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0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9106" y="946648"/>
            <a:ext cx="8229600" cy="1143000"/>
          </a:xfrm>
        </p:spPr>
        <p:txBody>
          <a:bodyPr/>
          <a:lstStyle/>
          <a:p>
            <a:pPr algn="l"/>
            <a:r>
              <a:rPr lang="de-DE" b="1" dirty="0"/>
              <a:t>Balz</a:t>
            </a:r>
          </a:p>
        </p:txBody>
      </p:sp>
      <p:sp>
        <p:nvSpPr>
          <p:cNvPr id="3" name="Inhaltsplatzhalter 2"/>
          <p:cNvSpPr>
            <a:spLocks noGrp="1"/>
          </p:cNvSpPr>
          <p:nvPr>
            <p:ph idx="1"/>
          </p:nvPr>
        </p:nvSpPr>
        <p:spPr>
          <a:xfrm>
            <a:off x="389106" y="1892098"/>
            <a:ext cx="2760494" cy="4831909"/>
          </a:xfrm>
        </p:spPr>
        <p:txBody>
          <a:bodyPr>
            <a:normAutofit fontScale="92500"/>
          </a:bodyPr>
          <a:lstStyle/>
          <a:p>
            <a:r>
              <a:rPr lang="de-DE" dirty="0" smtClean="0"/>
              <a:t>Paarbildung oftmals schon im Herbst, Balz im Januar</a:t>
            </a:r>
            <a:endParaRPr lang="de-DE" dirty="0"/>
          </a:p>
          <a:p>
            <a:r>
              <a:rPr lang="de-DE" dirty="0"/>
              <a:t>Wenn Paar </a:t>
            </a:r>
            <a:r>
              <a:rPr lang="de-DE" dirty="0" smtClean="0"/>
              <a:t>zusammen-bleibt</a:t>
            </a:r>
            <a:r>
              <a:rPr lang="de-DE" dirty="0"/>
              <a:t>, fast keine Balz im nächsten Jahr </a:t>
            </a:r>
          </a:p>
        </p:txBody>
      </p:sp>
      <p:pic>
        <p:nvPicPr>
          <p:cNvPr id="4" name="Bild 1" descr="logo_svs_farb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02136" y="160091"/>
            <a:ext cx="101657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133350" y="284333"/>
            <a:ext cx="6438900" cy="461665"/>
          </a:xfrm>
          <a:prstGeom prst="rect">
            <a:avLst/>
          </a:prstGeom>
          <a:noFill/>
        </p:spPr>
        <p:txBody>
          <a:bodyPr wrap="square" rtlCol="0">
            <a:spAutoFit/>
          </a:bodyPr>
          <a:lstStyle/>
          <a:p>
            <a:r>
              <a:rPr lang="de-CH" sz="2400" b="1" dirty="0">
                <a:solidFill>
                  <a:schemeClr val="bg1"/>
                </a:solidFill>
              </a:rPr>
              <a:t>Die Wasseramsel </a:t>
            </a:r>
            <a:r>
              <a:rPr lang="de-CH" sz="1400" dirty="0">
                <a:solidFill>
                  <a:schemeClr val="bg1"/>
                </a:solidFill>
              </a:rPr>
              <a:t>Vogel des Jahres 2017 </a:t>
            </a:r>
          </a:p>
        </p:txBody>
      </p:sp>
      <p:pic>
        <p:nvPicPr>
          <p:cNvPr id="7" name="Bild 6" descr="Wasseramselbalzend.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00606" y="1984090"/>
            <a:ext cx="5871994" cy="4384317"/>
          </a:xfrm>
          <a:prstGeom prst="rect">
            <a:avLst/>
          </a:prstGeom>
        </p:spPr>
      </p:pic>
    </p:spTree>
    <p:extLst>
      <p:ext uri="{BB962C8B-B14F-4D97-AF65-F5344CB8AC3E}">
        <p14:creationId xmlns:p14="http://schemas.microsoft.com/office/powerpoint/2010/main" val="243478462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9106" y="1044170"/>
            <a:ext cx="8229600" cy="1143000"/>
          </a:xfrm>
        </p:spPr>
        <p:txBody>
          <a:bodyPr/>
          <a:lstStyle/>
          <a:p>
            <a:pPr algn="l"/>
            <a:r>
              <a:rPr lang="de-DE" b="1" dirty="0"/>
              <a:t>Nistplatz</a:t>
            </a:r>
          </a:p>
        </p:txBody>
      </p:sp>
      <p:sp>
        <p:nvSpPr>
          <p:cNvPr id="3" name="Inhaltsplatzhalter 2"/>
          <p:cNvSpPr>
            <a:spLocks noGrp="1"/>
          </p:cNvSpPr>
          <p:nvPr>
            <p:ph idx="1"/>
          </p:nvPr>
        </p:nvSpPr>
        <p:spPr>
          <a:xfrm>
            <a:off x="389106" y="2291832"/>
            <a:ext cx="4114314" cy="4211838"/>
          </a:xfrm>
        </p:spPr>
        <p:txBody>
          <a:bodyPr>
            <a:normAutofit fontScale="77500" lnSpcReduction="20000"/>
          </a:bodyPr>
          <a:lstStyle/>
          <a:p>
            <a:r>
              <a:rPr lang="de-DE" dirty="0"/>
              <a:t>unmittelbar am Wasser</a:t>
            </a:r>
          </a:p>
          <a:p>
            <a:r>
              <a:rPr lang="de-DE" dirty="0"/>
              <a:t>0.5 – 3.5 Meter über Wasser</a:t>
            </a:r>
          </a:p>
          <a:p>
            <a:r>
              <a:rPr lang="de-DE" dirty="0"/>
              <a:t>Eingang gegen das Wasser</a:t>
            </a:r>
          </a:p>
          <a:p>
            <a:r>
              <a:rPr lang="de-DE" dirty="0"/>
              <a:t>Geeignete Nistplätze</a:t>
            </a:r>
          </a:p>
          <a:p>
            <a:pPr lvl="1">
              <a:buFont typeface="Arial" panose="020B0604020202020204" pitchFamily="34" charset="0"/>
              <a:buChar char="•"/>
            </a:pPr>
            <a:r>
              <a:rPr lang="de-DE" dirty="0"/>
              <a:t>hinter Wasserfällen</a:t>
            </a:r>
          </a:p>
          <a:p>
            <a:pPr lvl="1">
              <a:buFont typeface="Arial" panose="020B0604020202020204" pitchFamily="34" charset="0"/>
              <a:buChar char="•"/>
            </a:pPr>
            <a:r>
              <a:rPr lang="de-DE" dirty="0"/>
              <a:t>Felsspalten </a:t>
            </a:r>
          </a:p>
          <a:p>
            <a:pPr lvl="1">
              <a:buFont typeface="Arial" panose="020B0604020202020204" pitchFamily="34" charset="0"/>
              <a:buChar char="•"/>
            </a:pPr>
            <a:r>
              <a:rPr lang="de-DE" dirty="0"/>
              <a:t>Balken unter Brücken </a:t>
            </a:r>
          </a:p>
          <a:p>
            <a:pPr lvl="1">
              <a:buFont typeface="Arial" panose="020B0604020202020204" pitchFamily="34" charset="0"/>
              <a:buChar char="•"/>
            </a:pPr>
            <a:r>
              <a:rPr lang="de-DE" dirty="0"/>
              <a:t>Gebäude </a:t>
            </a:r>
            <a:endParaRPr lang="de-DE" dirty="0" smtClean="0"/>
          </a:p>
          <a:p>
            <a:pPr lvl="1">
              <a:buFont typeface="Arial" panose="020B0604020202020204" pitchFamily="34" charset="0"/>
              <a:buChar char="•"/>
            </a:pPr>
            <a:r>
              <a:rPr lang="de-DE" dirty="0" smtClean="0"/>
              <a:t>Wehre </a:t>
            </a:r>
            <a:endParaRPr lang="de-DE" dirty="0"/>
          </a:p>
          <a:p>
            <a:pPr lvl="1">
              <a:buFont typeface="Arial" panose="020B0604020202020204" pitchFamily="34" charset="0"/>
              <a:buChar char="•"/>
            </a:pPr>
            <a:r>
              <a:rPr lang="de-DE" dirty="0" smtClean="0"/>
              <a:t>Hohlräume aller Art</a:t>
            </a:r>
            <a:endParaRPr lang="de-DE" dirty="0"/>
          </a:p>
        </p:txBody>
      </p:sp>
      <p:pic>
        <p:nvPicPr>
          <p:cNvPr id="4" name="Bild 1" descr="logo_svs_farb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02136" y="160091"/>
            <a:ext cx="101657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133350" y="284333"/>
            <a:ext cx="6438900" cy="461665"/>
          </a:xfrm>
          <a:prstGeom prst="rect">
            <a:avLst/>
          </a:prstGeom>
          <a:noFill/>
        </p:spPr>
        <p:txBody>
          <a:bodyPr wrap="square" rtlCol="0">
            <a:spAutoFit/>
          </a:bodyPr>
          <a:lstStyle/>
          <a:p>
            <a:r>
              <a:rPr lang="de-CH" sz="2400" b="1" dirty="0">
                <a:solidFill>
                  <a:schemeClr val="bg1"/>
                </a:solidFill>
              </a:rPr>
              <a:t>Die Wasseramsel </a:t>
            </a:r>
            <a:r>
              <a:rPr lang="de-CH" sz="1400" dirty="0">
                <a:solidFill>
                  <a:schemeClr val="bg1"/>
                </a:solidFill>
              </a:rPr>
              <a:t>Vogel des Jahres 2017 </a:t>
            </a:r>
          </a:p>
        </p:txBody>
      </p:sp>
      <p:pic>
        <p:nvPicPr>
          <p:cNvPr id="6" name="Grafik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77404" y="1044170"/>
            <a:ext cx="3166596" cy="3281047"/>
          </a:xfrm>
          <a:prstGeom prst="rect">
            <a:avLst/>
          </a:prstGeom>
        </p:spPr>
      </p:pic>
      <p:pic>
        <p:nvPicPr>
          <p:cNvPr id="7" name="Grafik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93761" y="4325217"/>
            <a:ext cx="4250239" cy="2532783"/>
          </a:xfrm>
          <a:prstGeom prst="rect">
            <a:avLst/>
          </a:prstGeom>
        </p:spPr>
      </p:pic>
    </p:spTree>
    <p:extLst>
      <p:ext uri="{BB962C8B-B14F-4D97-AF65-F5344CB8AC3E}">
        <p14:creationId xmlns:p14="http://schemas.microsoft.com/office/powerpoint/2010/main" val="423645953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nhaltsplatzhalter 11"/>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719156" y="1237680"/>
            <a:ext cx="6424844" cy="4525962"/>
          </a:xfrm>
          <a:prstGeom prst="rect">
            <a:avLst/>
          </a:prstGeom>
        </p:spPr>
      </p:pic>
      <p:pic>
        <p:nvPicPr>
          <p:cNvPr id="4" name="Bild 1" descr="logo_svs_farbe.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02136" y="160091"/>
            <a:ext cx="101657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133350" y="284333"/>
            <a:ext cx="6438900" cy="461665"/>
          </a:xfrm>
          <a:prstGeom prst="rect">
            <a:avLst/>
          </a:prstGeom>
          <a:noFill/>
        </p:spPr>
        <p:txBody>
          <a:bodyPr wrap="square" rtlCol="0">
            <a:spAutoFit/>
          </a:bodyPr>
          <a:lstStyle/>
          <a:p>
            <a:r>
              <a:rPr lang="de-CH" sz="2400" b="1" dirty="0">
                <a:solidFill>
                  <a:schemeClr val="bg1"/>
                </a:solidFill>
              </a:rPr>
              <a:t>Die Wasseramsel </a:t>
            </a:r>
            <a:r>
              <a:rPr lang="de-CH" sz="1400" dirty="0">
                <a:solidFill>
                  <a:schemeClr val="bg1"/>
                </a:solidFill>
              </a:rPr>
              <a:t>Vogel des Jahres 2017 </a:t>
            </a:r>
          </a:p>
        </p:txBody>
      </p:sp>
      <p:pic>
        <p:nvPicPr>
          <p:cNvPr id="10" name="Inhaltsplatzhalter 3"/>
          <p:cNvPicPr>
            <a:picLocks noChangeAspect="1"/>
          </p:cNvPicPr>
          <p:nvPr/>
        </p:nvPicPr>
        <p:blipFill rotWithShape="1">
          <a:blip r:embed="rId5" cstate="screen">
            <a:extLst>
              <a:ext uri="{28A0092B-C50C-407E-A947-70E740481C1C}">
                <a14:useLocalDpi xmlns:a14="http://schemas.microsoft.com/office/drawing/2010/main"/>
              </a:ext>
            </a:extLst>
          </a:blip>
          <a:srcRect b="21937"/>
          <a:stretch/>
        </p:blipFill>
        <p:spPr>
          <a:xfrm>
            <a:off x="5626705" y="4631475"/>
            <a:ext cx="3517295" cy="2226525"/>
          </a:xfrm>
          <a:prstGeom prst="rect">
            <a:avLst/>
          </a:prstGeom>
        </p:spPr>
      </p:pic>
      <p:pic>
        <p:nvPicPr>
          <p:cNvPr id="13" name="Grafik 12"/>
          <p:cNvPicPr>
            <a:picLocks noChangeAspect="1"/>
          </p:cNvPicPr>
          <p:nvPr/>
        </p:nvPicPr>
        <p:blipFill rotWithShape="1">
          <a:blip r:embed="rId6" cstate="screen">
            <a:extLst>
              <a:ext uri="{28A0092B-C50C-407E-A947-70E740481C1C}">
                <a14:useLocalDpi xmlns:a14="http://schemas.microsoft.com/office/drawing/2010/main"/>
              </a:ext>
            </a:extLst>
          </a:blip>
          <a:srcRect b="21543"/>
          <a:stretch/>
        </p:blipFill>
        <p:spPr>
          <a:xfrm>
            <a:off x="3326125" y="4639009"/>
            <a:ext cx="2907549" cy="2218992"/>
          </a:xfrm>
          <a:prstGeom prst="rect">
            <a:avLst/>
          </a:prstGeom>
        </p:spPr>
      </p:pic>
      <p:pic>
        <p:nvPicPr>
          <p:cNvPr id="2" name="Bild 1" descr="DSCN2220.jpeg"/>
          <p:cNvPicPr>
            <a:picLocks noChangeAspect="1"/>
          </p:cNvPicPr>
          <p:nvPr/>
        </p:nvPicPr>
        <p:blipFill rotWithShape="1">
          <a:blip r:embed="rId7" cstate="screen">
            <a:extLst>
              <a:ext uri="{28A0092B-C50C-407E-A947-70E740481C1C}">
                <a14:useLocalDpi xmlns:a14="http://schemas.microsoft.com/office/drawing/2010/main"/>
              </a:ext>
            </a:extLst>
          </a:blip>
          <a:srcRect l="32489" b="5461"/>
          <a:stretch/>
        </p:blipFill>
        <p:spPr>
          <a:xfrm>
            <a:off x="0" y="1250985"/>
            <a:ext cx="3501659" cy="5607015"/>
          </a:xfrm>
          <a:prstGeom prst="rect">
            <a:avLst/>
          </a:prstGeom>
        </p:spPr>
      </p:pic>
      <p:sp>
        <p:nvSpPr>
          <p:cNvPr id="3" name="Textfeld 2"/>
          <p:cNvSpPr txBox="1"/>
          <p:nvPr/>
        </p:nvSpPr>
        <p:spPr>
          <a:xfrm>
            <a:off x="224106" y="1587555"/>
            <a:ext cx="1596757" cy="769441"/>
          </a:xfrm>
          <a:prstGeom prst="rect">
            <a:avLst/>
          </a:prstGeom>
          <a:noFill/>
        </p:spPr>
        <p:txBody>
          <a:bodyPr wrap="square" rtlCol="0">
            <a:spAutoFit/>
          </a:bodyPr>
          <a:lstStyle/>
          <a:p>
            <a:r>
              <a:rPr lang="de-DE" sz="4400" b="1" dirty="0"/>
              <a:t>Nest</a:t>
            </a:r>
            <a:endParaRPr lang="de-DE" sz="4400" dirty="0"/>
          </a:p>
        </p:txBody>
      </p:sp>
    </p:spTree>
    <p:extLst>
      <p:ext uri="{BB962C8B-B14F-4D97-AF65-F5344CB8AC3E}">
        <p14:creationId xmlns:p14="http://schemas.microsoft.com/office/powerpoint/2010/main" val="174550123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1" descr="logo_svs_farb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02136" y="160091"/>
            <a:ext cx="101657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133350" y="284333"/>
            <a:ext cx="6438900" cy="461665"/>
          </a:xfrm>
          <a:prstGeom prst="rect">
            <a:avLst/>
          </a:prstGeom>
          <a:noFill/>
        </p:spPr>
        <p:txBody>
          <a:bodyPr wrap="square" rtlCol="0">
            <a:spAutoFit/>
          </a:bodyPr>
          <a:lstStyle/>
          <a:p>
            <a:r>
              <a:rPr lang="de-CH" sz="2400" b="1" dirty="0">
                <a:solidFill>
                  <a:schemeClr val="bg1"/>
                </a:solidFill>
              </a:rPr>
              <a:t>Die Wasseramsel </a:t>
            </a:r>
            <a:r>
              <a:rPr lang="de-CH" sz="1400" dirty="0">
                <a:solidFill>
                  <a:schemeClr val="bg1"/>
                </a:solidFill>
              </a:rPr>
              <a:t>Vogel des Jahres 2017 </a:t>
            </a:r>
          </a:p>
        </p:txBody>
      </p:sp>
      <p:pic>
        <p:nvPicPr>
          <p:cNvPr id="7" name="Bild 6" descr="DSCN0742.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1062" cy="6858000"/>
          </a:xfrm>
          <a:prstGeom prst="rect">
            <a:avLst/>
          </a:prstGeom>
        </p:spPr>
      </p:pic>
    </p:spTree>
    <p:extLst>
      <p:ext uri="{BB962C8B-B14F-4D97-AF65-F5344CB8AC3E}">
        <p14:creationId xmlns:p14="http://schemas.microsoft.com/office/powerpoint/2010/main" val="12111452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9106" y="1044170"/>
            <a:ext cx="8229600" cy="1143000"/>
          </a:xfrm>
        </p:spPr>
        <p:txBody>
          <a:bodyPr/>
          <a:lstStyle/>
          <a:p>
            <a:pPr algn="l"/>
            <a:r>
              <a:rPr lang="de-DE" b="1" dirty="0"/>
              <a:t>Brut</a:t>
            </a:r>
          </a:p>
        </p:txBody>
      </p:sp>
      <p:sp>
        <p:nvSpPr>
          <p:cNvPr id="3" name="Inhaltsplatzhalter 2"/>
          <p:cNvSpPr>
            <a:spLocks noGrp="1"/>
          </p:cNvSpPr>
          <p:nvPr>
            <p:ph idx="1"/>
          </p:nvPr>
        </p:nvSpPr>
        <p:spPr>
          <a:xfrm>
            <a:off x="389106" y="2187170"/>
            <a:ext cx="4777254" cy="4189987"/>
          </a:xfrm>
        </p:spPr>
        <p:txBody>
          <a:bodyPr/>
          <a:lstStyle/>
          <a:p>
            <a:r>
              <a:rPr lang="de-DE" dirty="0"/>
              <a:t>früher </a:t>
            </a:r>
            <a:r>
              <a:rPr lang="de-DE" dirty="0" smtClean="0"/>
              <a:t>Brutbeginn ab Februar</a:t>
            </a:r>
            <a:endParaRPr lang="de-DE" dirty="0"/>
          </a:p>
          <a:p>
            <a:r>
              <a:rPr lang="de-DE" dirty="0" err="1"/>
              <a:t>Gelegegrösse</a:t>
            </a:r>
            <a:r>
              <a:rPr lang="de-DE" dirty="0"/>
              <a:t>: 4 – 6 Eier</a:t>
            </a:r>
          </a:p>
          <a:p>
            <a:r>
              <a:rPr lang="de-DE" dirty="0"/>
              <a:t>Bebrütungsdauer:  </a:t>
            </a:r>
            <a:r>
              <a:rPr lang="de-DE" dirty="0" smtClean="0"/>
              <a:t>            14 </a:t>
            </a:r>
            <a:r>
              <a:rPr lang="de-DE" dirty="0"/>
              <a:t>– 17 Tage</a:t>
            </a:r>
          </a:p>
          <a:p>
            <a:r>
              <a:rPr lang="de-DE" dirty="0" smtClean="0"/>
              <a:t>Ersatz</a:t>
            </a:r>
            <a:r>
              <a:rPr lang="de-DE" dirty="0"/>
              <a:t>- oder Zweitbrut </a:t>
            </a:r>
            <a:r>
              <a:rPr lang="de-DE" dirty="0" smtClean="0"/>
              <a:t> möglich </a:t>
            </a:r>
            <a:endParaRPr lang="de-DE" dirty="0"/>
          </a:p>
        </p:txBody>
      </p:sp>
      <p:pic>
        <p:nvPicPr>
          <p:cNvPr id="4" name="Bild 1" descr="logo_svs_farb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02136" y="160091"/>
            <a:ext cx="101657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133350" y="284333"/>
            <a:ext cx="6438900" cy="461665"/>
          </a:xfrm>
          <a:prstGeom prst="rect">
            <a:avLst/>
          </a:prstGeom>
          <a:noFill/>
        </p:spPr>
        <p:txBody>
          <a:bodyPr wrap="square" rtlCol="0">
            <a:spAutoFit/>
          </a:bodyPr>
          <a:lstStyle/>
          <a:p>
            <a:r>
              <a:rPr lang="de-CH" sz="2400" b="1" dirty="0">
                <a:solidFill>
                  <a:schemeClr val="bg1"/>
                </a:solidFill>
              </a:rPr>
              <a:t>Die Wasseramsel </a:t>
            </a:r>
            <a:r>
              <a:rPr lang="de-CH" sz="1400" dirty="0">
                <a:solidFill>
                  <a:schemeClr val="bg1"/>
                </a:solidFill>
              </a:rPr>
              <a:t>Vogel des Jahres 2017 </a:t>
            </a:r>
          </a:p>
        </p:txBody>
      </p:sp>
      <p:pic>
        <p:nvPicPr>
          <p:cNvPr id="6" name="Grafik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66360" y="2297430"/>
            <a:ext cx="3842738" cy="2858770"/>
          </a:xfrm>
          <a:prstGeom prst="rect">
            <a:avLst/>
          </a:prstGeom>
        </p:spPr>
      </p:pic>
    </p:spTree>
    <p:extLst>
      <p:ext uri="{BB962C8B-B14F-4D97-AF65-F5344CB8AC3E}">
        <p14:creationId xmlns:p14="http://schemas.microsoft.com/office/powerpoint/2010/main" val="240278688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9106" y="1044170"/>
            <a:ext cx="8229600" cy="1143000"/>
          </a:xfrm>
        </p:spPr>
        <p:txBody>
          <a:bodyPr/>
          <a:lstStyle/>
          <a:p>
            <a:pPr algn="l"/>
            <a:r>
              <a:rPr lang="de-DE" b="1" dirty="0"/>
              <a:t>Wasseramsel </a:t>
            </a:r>
            <a:r>
              <a:rPr lang="de-DE" sz="2800" b="1" i="1" dirty="0" err="1" smtClean="0"/>
              <a:t>Cinclus</a:t>
            </a:r>
            <a:r>
              <a:rPr lang="de-DE" sz="2800" b="1" i="1" dirty="0" smtClean="0"/>
              <a:t> </a:t>
            </a:r>
            <a:r>
              <a:rPr lang="de-DE" sz="2800" b="1" i="1" dirty="0" err="1"/>
              <a:t>cinclus</a:t>
            </a:r>
            <a:r>
              <a:rPr lang="de-DE" sz="2800" b="1" i="1" dirty="0"/>
              <a:t> </a:t>
            </a:r>
            <a:endParaRPr lang="de-DE" b="1" i="1" dirty="0"/>
          </a:p>
        </p:txBody>
      </p:sp>
      <p:sp>
        <p:nvSpPr>
          <p:cNvPr id="3" name="Inhaltsplatzhalter 2"/>
          <p:cNvSpPr>
            <a:spLocks noGrp="1"/>
          </p:cNvSpPr>
          <p:nvPr>
            <p:ph idx="1"/>
          </p:nvPr>
        </p:nvSpPr>
        <p:spPr>
          <a:xfrm>
            <a:off x="389106" y="2291832"/>
            <a:ext cx="8229600" cy="1241943"/>
          </a:xfrm>
        </p:spPr>
        <p:txBody>
          <a:bodyPr/>
          <a:lstStyle/>
          <a:p>
            <a:r>
              <a:rPr lang="de-DE" dirty="0"/>
              <a:t>Namensgebung  </a:t>
            </a:r>
          </a:p>
          <a:p>
            <a:r>
              <a:rPr lang="de-DE" dirty="0"/>
              <a:t> Verwandtschaft </a:t>
            </a:r>
          </a:p>
          <a:p>
            <a:pPr marL="0" indent="0">
              <a:buNone/>
            </a:pPr>
            <a:endParaRPr lang="de-DE" dirty="0"/>
          </a:p>
        </p:txBody>
      </p:sp>
      <p:pic>
        <p:nvPicPr>
          <p:cNvPr id="4" name="Bild 1" descr="logo_svs_farb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02136" y="160091"/>
            <a:ext cx="101657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133350" y="284333"/>
            <a:ext cx="6438900" cy="461665"/>
          </a:xfrm>
          <a:prstGeom prst="rect">
            <a:avLst/>
          </a:prstGeom>
          <a:noFill/>
        </p:spPr>
        <p:txBody>
          <a:bodyPr wrap="square" rtlCol="0">
            <a:spAutoFit/>
          </a:bodyPr>
          <a:lstStyle/>
          <a:p>
            <a:r>
              <a:rPr lang="de-CH" sz="2400" b="1" dirty="0">
                <a:solidFill>
                  <a:schemeClr val="bg1"/>
                </a:solidFill>
              </a:rPr>
              <a:t>Die Wasseramsel </a:t>
            </a:r>
            <a:r>
              <a:rPr lang="de-CH" sz="1400" dirty="0">
                <a:solidFill>
                  <a:schemeClr val="bg1"/>
                </a:solidFill>
              </a:rPr>
              <a:t>Vogel des Jahres 2017 </a:t>
            </a:r>
          </a:p>
        </p:txBody>
      </p:sp>
      <p:sp>
        <p:nvSpPr>
          <p:cNvPr id="7" name="Textfeld 6"/>
          <p:cNvSpPr txBox="1"/>
          <p:nvPr/>
        </p:nvSpPr>
        <p:spPr>
          <a:xfrm>
            <a:off x="553281" y="5224432"/>
            <a:ext cx="2079774" cy="369332"/>
          </a:xfrm>
          <a:prstGeom prst="rect">
            <a:avLst/>
          </a:prstGeom>
          <a:noFill/>
        </p:spPr>
        <p:txBody>
          <a:bodyPr wrap="square" rtlCol="0">
            <a:spAutoFit/>
          </a:bodyPr>
          <a:lstStyle/>
          <a:p>
            <a:r>
              <a:rPr lang="de-CH" dirty="0"/>
              <a:t>Pallaswasseramsel</a:t>
            </a:r>
          </a:p>
        </p:txBody>
      </p:sp>
      <p:sp>
        <p:nvSpPr>
          <p:cNvPr id="15" name="Textfeld 14"/>
          <p:cNvSpPr txBox="1"/>
          <p:nvPr/>
        </p:nvSpPr>
        <p:spPr>
          <a:xfrm>
            <a:off x="2777490" y="5227140"/>
            <a:ext cx="2079774" cy="369332"/>
          </a:xfrm>
          <a:prstGeom prst="rect">
            <a:avLst/>
          </a:prstGeom>
          <a:noFill/>
        </p:spPr>
        <p:txBody>
          <a:bodyPr wrap="square" rtlCol="0">
            <a:spAutoFit/>
          </a:bodyPr>
          <a:lstStyle/>
          <a:p>
            <a:r>
              <a:rPr lang="de-CH" dirty="0"/>
              <a:t>Grauwasseramsel</a:t>
            </a:r>
          </a:p>
        </p:txBody>
      </p:sp>
      <p:sp>
        <p:nvSpPr>
          <p:cNvPr id="19" name="Textfeld 18"/>
          <p:cNvSpPr txBox="1"/>
          <p:nvPr/>
        </p:nvSpPr>
        <p:spPr>
          <a:xfrm>
            <a:off x="4924425" y="5175300"/>
            <a:ext cx="2079774" cy="646331"/>
          </a:xfrm>
          <a:prstGeom prst="rect">
            <a:avLst/>
          </a:prstGeom>
          <a:noFill/>
        </p:spPr>
        <p:txBody>
          <a:bodyPr wrap="square" rtlCol="0">
            <a:spAutoFit/>
          </a:bodyPr>
          <a:lstStyle/>
          <a:p>
            <a:r>
              <a:rPr lang="de-CH" dirty="0"/>
              <a:t>Weisskopf-Wasseramsel</a:t>
            </a:r>
          </a:p>
        </p:txBody>
      </p:sp>
      <p:sp>
        <p:nvSpPr>
          <p:cNvPr id="20" name="Textfeld 19"/>
          <p:cNvSpPr txBox="1"/>
          <p:nvPr/>
        </p:nvSpPr>
        <p:spPr>
          <a:xfrm>
            <a:off x="7064226" y="5175300"/>
            <a:ext cx="2079774" cy="646331"/>
          </a:xfrm>
          <a:prstGeom prst="rect">
            <a:avLst/>
          </a:prstGeom>
          <a:noFill/>
        </p:spPr>
        <p:txBody>
          <a:bodyPr wrap="square" rtlCol="0">
            <a:spAutoFit/>
          </a:bodyPr>
          <a:lstStyle/>
          <a:p>
            <a:r>
              <a:rPr lang="de-CH" dirty="0"/>
              <a:t>Rostkehl-Wasseramsel</a:t>
            </a:r>
          </a:p>
        </p:txBody>
      </p:sp>
      <p:pic>
        <p:nvPicPr>
          <p:cNvPr id="5" name="Grafik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2084" y="3811041"/>
            <a:ext cx="2065377" cy="1435097"/>
          </a:xfrm>
          <a:prstGeom prst="rect">
            <a:avLst/>
          </a:prstGeom>
        </p:spPr>
      </p:pic>
      <p:pic>
        <p:nvPicPr>
          <p:cNvPr id="10" name="Grafik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07487" y="3813364"/>
            <a:ext cx="2066775" cy="1432773"/>
          </a:xfrm>
          <a:prstGeom prst="rect">
            <a:avLst/>
          </a:prstGeom>
        </p:spPr>
      </p:pic>
      <p:pic>
        <p:nvPicPr>
          <p:cNvPr id="11" name="Grafik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46480" y="3811041"/>
            <a:ext cx="1929646" cy="1432799"/>
          </a:xfrm>
          <a:prstGeom prst="rect">
            <a:avLst/>
          </a:prstGeom>
        </p:spPr>
      </p:pic>
      <p:pic>
        <p:nvPicPr>
          <p:cNvPr id="12" name="Grafik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90494" y="3811042"/>
            <a:ext cx="1915237" cy="1409200"/>
          </a:xfrm>
          <a:prstGeom prst="rect">
            <a:avLst/>
          </a:prstGeom>
        </p:spPr>
      </p:pic>
    </p:spTree>
    <p:extLst>
      <p:ext uri="{BB962C8B-B14F-4D97-AF65-F5344CB8AC3E}">
        <p14:creationId xmlns:p14="http://schemas.microsoft.com/office/powerpoint/2010/main" val="424862284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1" descr="logo_svs_farb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02136" y="160091"/>
            <a:ext cx="101657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133350" y="284333"/>
            <a:ext cx="6438900" cy="461665"/>
          </a:xfrm>
          <a:prstGeom prst="rect">
            <a:avLst/>
          </a:prstGeom>
          <a:noFill/>
        </p:spPr>
        <p:txBody>
          <a:bodyPr wrap="square" rtlCol="0">
            <a:spAutoFit/>
          </a:bodyPr>
          <a:lstStyle/>
          <a:p>
            <a:r>
              <a:rPr lang="de-CH" sz="2400" b="1" dirty="0">
                <a:solidFill>
                  <a:schemeClr val="bg1"/>
                </a:solidFill>
              </a:rPr>
              <a:t>Die Wasseramsel </a:t>
            </a:r>
            <a:r>
              <a:rPr lang="de-CH" sz="1400" dirty="0">
                <a:solidFill>
                  <a:schemeClr val="bg1"/>
                </a:solidFill>
              </a:rPr>
              <a:t>Vogel des Jahres 2017 </a:t>
            </a:r>
          </a:p>
        </p:txBody>
      </p:sp>
      <p:sp>
        <p:nvSpPr>
          <p:cNvPr id="3" name="Titel 2"/>
          <p:cNvSpPr>
            <a:spLocks noGrp="1"/>
          </p:cNvSpPr>
          <p:nvPr>
            <p:ph type="title"/>
          </p:nvPr>
        </p:nvSpPr>
        <p:spPr/>
        <p:txBody>
          <a:bodyPr/>
          <a:lstStyle/>
          <a:p>
            <a:endParaRPr lang="de-DE"/>
          </a:p>
        </p:txBody>
      </p:sp>
      <p:pic>
        <p:nvPicPr>
          <p:cNvPr id="5" name="Bild 4" descr="DSCN0003.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9061950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1351" y="883487"/>
            <a:ext cx="8229600" cy="1143000"/>
          </a:xfrm>
        </p:spPr>
        <p:txBody>
          <a:bodyPr/>
          <a:lstStyle/>
          <a:p>
            <a:pPr algn="l"/>
            <a:r>
              <a:rPr lang="de-DE" b="1" dirty="0"/>
              <a:t>Aufzucht der Jungen</a:t>
            </a:r>
          </a:p>
        </p:txBody>
      </p:sp>
      <p:sp>
        <p:nvSpPr>
          <p:cNvPr id="3" name="Inhaltsplatzhalter 2"/>
          <p:cNvSpPr>
            <a:spLocks noGrp="1"/>
          </p:cNvSpPr>
          <p:nvPr>
            <p:ph idx="1"/>
          </p:nvPr>
        </p:nvSpPr>
        <p:spPr>
          <a:xfrm>
            <a:off x="291351" y="1951298"/>
            <a:ext cx="5689547" cy="2058454"/>
          </a:xfrm>
        </p:spPr>
        <p:txBody>
          <a:bodyPr>
            <a:noAutofit/>
          </a:bodyPr>
          <a:lstStyle/>
          <a:p>
            <a:r>
              <a:rPr lang="de-DE" sz="2800" dirty="0"/>
              <a:t>Bleiben nach Schlüpfen </a:t>
            </a:r>
            <a:r>
              <a:rPr lang="de-DE" sz="2800" dirty="0" smtClean="0"/>
              <a:t>19 </a:t>
            </a:r>
            <a:r>
              <a:rPr lang="de-DE" sz="2800" dirty="0"/>
              <a:t>– 25 Tage im Nest</a:t>
            </a:r>
          </a:p>
          <a:p>
            <a:r>
              <a:rPr lang="de-DE" sz="2800" dirty="0" smtClean="0"/>
              <a:t>Werden nach dem Flüggewerden noch 2 Wochen geführt</a:t>
            </a:r>
            <a:endParaRPr lang="de-DE" sz="2800" dirty="0"/>
          </a:p>
        </p:txBody>
      </p:sp>
      <p:pic>
        <p:nvPicPr>
          <p:cNvPr id="4" name="Bild 1" descr="logo_svs_farb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02136" y="160091"/>
            <a:ext cx="101657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133350" y="284333"/>
            <a:ext cx="6438900" cy="461665"/>
          </a:xfrm>
          <a:prstGeom prst="rect">
            <a:avLst/>
          </a:prstGeom>
          <a:noFill/>
        </p:spPr>
        <p:txBody>
          <a:bodyPr wrap="square" rtlCol="0">
            <a:spAutoFit/>
          </a:bodyPr>
          <a:lstStyle/>
          <a:p>
            <a:r>
              <a:rPr lang="de-CH" sz="2400" b="1" dirty="0">
                <a:solidFill>
                  <a:schemeClr val="bg1"/>
                </a:solidFill>
              </a:rPr>
              <a:t>Die Wasseramsel </a:t>
            </a:r>
            <a:r>
              <a:rPr lang="de-CH" sz="1400" dirty="0">
                <a:solidFill>
                  <a:schemeClr val="bg1"/>
                </a:solidFill>
              </a:rPr>
              <a:t>Vogel des Jahres 2017 </a:t>
            </a:r>
          </a:p>
        </p:txBody>
      </p:sp>
      <p:pic>
        <p:nvPicPr>
          <p:cNvPr id="6" name="Grafik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83727" y="4537710"/>
            <a:ext cx="3360273" cy="2316710"/>
          </a:xfrm>
          <a:prstGeom prst="rect">
            <a:avLst/>
          </a:prstGeom>
        </p:spPr>
      </p:pic>
      <p:pic>
        <p:nvPicPr>
          <p:cNvPr id="7" name="Grafik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787302" y="1423340"/>
            <a:ext cx="3356698" cy="3114370"/>
          </a:xfrm>
          <a:prstGeom prst="rect">
            <a:avLst/>
          </a:prstGeom>
        </p:spPr>
      </p:pic>
      <p:pic>
        <p:nvPicPr>
          <p:cNvPr id="8" name="Grafik 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278748" y="4022571"/>
            <a:ext cx="4503192" cy="2835429"/>
          </a:xfrm>
          <a:prstGeom prst="rect">
            <a:avLst/>
          </a:prstGeom>
        </p:spPr>
      </p:pic>
    </p:spTree>
    <p:extLst>
      <p:ext uri="{BB962C8B-B14F-4D97-AF65-F5344CB8AC3E}">
        <p14:creationId xmlns:p14="http://schemas.microsoft.com/office/powerpoint/2010/main" val="67730499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9106" y="1044170"/>
            <a:ext cx="8229600" cy="1143000"/>
          </a:xfrm>
        </p:spPr>
        <p:txBody>
          <a:bodyPr/>
          <a:lstStyle/>
          <a:p>
            <a:pPr algn="l"/>
            <a:r>
              <a:rPr lang="de-DE" b="1" dirty="0"/>
              <a:t>Bestand  </a:t>
            </a:r>
          </a:p>
        </p:txBody>
      </p:sp>
      <p:pic>
        <p:nvPicPr>
          <p:cNvPr id="4" name="Bild 1" descr="logo_svs_farb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02136" y="160091"/>
            <a:ext cx="101657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133350" y="284333"/>
            <a:ext cx="6438900" cy="461665"/>
          </a:xfrm>
          <a:prstGeom prst="rect">
            <a:avLst/>
          </a:prstGeom>
          <a:noFill/>
        </p:spPr>
        <p:txBody>
          <a:bodyPr wrap="square" rtlCol="0">
            <a:spAutoFit/>
          </a:bodyPr>
          <a:lstStyle/>
          <a:p>
            <a:r>
              <a:rPr lang="de-CH" sz="2400" b="1" dirty="0">
                <a:solidFill>
                  <a:schemeClr val="bg1"/>
                </a:solidFill>
              </a:rPr>
              <a:t>Die Wasseramsel </a:t>
            </a:r>
            <a:r>
              <a:rPr lang="de-CH" sz="1400" dirty="0">
                <a:solidFill>
                  <a:schemeClr val="bg1"/>
                </a:solidFill>
              </a:rPr>
              <a:t>Vogel des Jahres 2017 </a:t>
            </a:r>
          </a:p>
        </p:txBody>
      </p:sp>
      <p:pic>
        <p:nvPicPr>
          <p:cNvPr id="1026" name="Picture 2" descr="http://www.vogelwarte.ch/assets/components/onlinereporting/transfer/elementData/63/3970_de.PNG"/>
          <p:cNvPicPr>
            <a:picLocks noGrp="1" noChangeAspect="1" noChangeArrowheads="1"/>
          </p:cNvPicPr>
          <p:nvPr>
            <p:ph idx="1"/>
          </p:nvPr>
        </p:nvPicPr>
        <p:blipFill rotWithShape="1">
          <a:blip r:embed="rId4" cstate="screen">
            <a:extLst>
              <a:ext uri="{28A0092B-C50C-407E-A947-70E740481C1C}">
                <a14:useLocalDpi xmlns:a14="http://schemas.microsoft.com/office/drawing/2010/main"/>
              </a:ext>
            </a:extLst>
          </a:blip>
          <a:srcRect l="9388" t="10901" r="1997" b="3016"/>
          <a:stretch/>
        </p:blipFill>
        <p:spPr bwMode="auto">
          <a:xfrm>
            <a:off x="1960731" y="2187170"/>
            <a:ext cx="5086350" cy="3729076"/>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2331720" y="5916246"/>
            <a:ext cx="6904906" cy="246221"/>
          </a:xfrm>
          <a:prstGeom prst="rect">
            <a:avLst/>
          </a:prstGeom>
          <a:noFill/>
        </p:spPr>
        <p:txBody>
          <a:bodyPr wrap="square" rtlCol="0">
            <a:spAutoFit/>
          </a:bodyPr>
          <a:lstStyle/>
          <a:p>
            <a:r>
              <a:rPr lang="de-CH" sz="1000" dirty="0"/>
              <a:t>Quelle: </a:t>
            </a:r>
            <a:r>
              <a:rPr lang="de-CH" sz="1000" dirty="0">
                <a:hlinkClick r:id="rId5"/>
              </a:rPr>
              <a:t>http://www.vogelwarte.ch/de/voegel/voegel-der-schweiz/wasseramsel.html</a:t>
            </a:r>
            <a:r>
              <a:rPr lang="de-CH" sz="1000" dirty="0"/>
              <a:t>  </a:t>
            </a:r>
          </a:p>
        </p:txBody>
      </p:sp>
    </p:spTree>
    <p:extLst>
      <p:ext uri="{BB962C8B-B14F-4D97-AF65-F5344CB8AC3E}">
        <p14:creationId xmlns:p14="http://schemas.microsoft.com/office/powerpoint/2010/main" val="262429093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89106" y="1585395"/>
            <a:ext cx="8229600" cy="4315895"/>
          </a:xfrm>
        </p:spPr>
        <p:txBody>
          <a:bodyPr>
            <a:normAutofit/>
          </a:bodyPr>
          <a:lstStyle/>
          <a:p>
            <a:pPr marL="0" indent="0">
              <a:buNone/>
            </a:pPr>
            <a:r>
              <a:rPr lang="de-DE" sz="4400" b="1" dirty="0" smtClean="0"/>
              <a:t>Todesursachen</a:t>
            </a:r>
          </a:p>
          <a:p>
            <a:r>
              <a:rPr lang="de-DE" dirty="0" smtClean="0"/>
              <a:t>Natürliche </a:t>
            </a:r>
            <a:r>
              <a:rPr lang="de-DE" dirty="0"/>
              <a:t>Feinde</a:t>
            </a:r>
          </a:p>
          <a:p>
            <a:pPr lvl="1">
              <a:buFont typeface="Arial" panose="020B0604020202020204" pitchFamily="34" charset="0"/>
              <a:buChar char="•"/>
            </a:pPr>
            <a:r>
              <a:rPr lang="de-DE" dirty="0"/>
              <a:t>Marder </a:t>
            </a:r>
          </a:p>
          <a:p>
            <a:pPr lvl="1">
              <a:buFont typeface="Arial" panose="020B0604020202020204" pitchFamily="34" charset="0"/>
              <a:buChar char="•"/>
            </a:pPr>
            <a:r>
              <a:rPr lang="de-DE" dirty="0"/>
              <a:t>Wasserspitzmaus</a:t>
            </a:r>
          </a:p>
          <a:p>
            <a:pPr lvl="1">
              <a:buFont typeface="Arial" panose="020B0604020202020204" pitchFamily="34" charset="0"/>
              <a:buChar char="•"/>
            </a:pPr>
            <a:r>
              <a:rPr lang="de-DE" dirty="0"/>
              <a:t>Wanderratten</a:t>
            </a:r>
          </a:p>
          <a:p>
            <a:pPr lvl="1">
              <a:buFont typeface="Arial" panose="020B0604020202020204" pitchFamily="34" charset="0"/>
              <a:buChar char="•"/>
            </a:pPr>
            <a:r>
              <a:rPr lang="de-DE" dirty="0"/>
              <a:t>Katzen</a:t>
            </a:r>
          </a:p>
          <a:p>
            <a:pPr lvl="1">
              <a:buFont typeface="Arial" panose="020B0604020202020204" pitchFamily="34" charset="0"/>
              <a:buChar char="•"/>
            </a:pPr>
            <a:r>
              <a:rPr lang="de-DE" dirty="0" smtClean="0"/>
              <a:t>Sperber</a:t>
            </a:r>
            <a:endParaRPr lang="de-DE" dirty="0"/>
          </a:p>
          <a:p>
            <a:pPr lvl="1">
              <a:buFont typeface="Arial" panose="020B0604020202020204" pitchFamily="34" charset="0"/>
              <a:buChar char="•"/>
            </a:pPr>
            <a:endParaRPr lang="de-DE" dirty="0"/>
          </a:p>
        </p:txBody>
      </p:sp>
      <p:pic>
        <p:nvPicPr>
          <p:cNvPr id="4" name="Bild 1" descr="logo_svs_farb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02136" y="160091"/>
            <a:ext cx="101657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133350" y="284333"/>
            <a:ext cx="6438900" cy="461665"/>
          </a:xfrm>
          <a:prstGeom prst="rect">
            <a:avLst/>
          </a:prstGeom>
          <a:noFill/>
        </p:spPr>
        <p:txBody>
          <a:bodyPr wrap="square" rtlCol="0">
            <a:spAutoFit/>
          </a:bodyPr>
          <a:lstStyle/>
          <a:p>
            <a:r>
              <a:rPr lang="de-CH" sz="2400" b="1" dirty="0">
                <a:solidFill>
                  <a:schemeClr val="bg1"/>
                </a:solidFill>
              </a:rPr>
              <a:t>Die Wasseramsel </a:t>
            </a:r>
            <a:r>
              <a:rPr lang="de-CH" sz="1400" dirty="0">
                <a:solidFill>
                  <a:schemeClr val="bg1"/>
                </a:solidFill>
              </a:rPr>
              <a:t>Vogel des Jahres 2017 </a:t>
            </a:r>
          </a:p>
        </p:txBody>
      </p:sp>
      <p:pic>
        <p:nvPicPr>
          <p:cNvPr id="5" name="Grafik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72250" y="1417638"/>
            <a:ext cx="2571750" cy="3624262"/>
          </a:xfrm>
          <a:prstGeom prst="rect">
            <a:avLst/>
          </a:prstGeom>
        </p:spPr>
      </p:pic>
      <p:pic>
        <p:nvPicPr>
          <p:cNvPr id="8" name="Grafik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06290" y="2997274"/>
            <a:ext cx="1965960" cy="1473126"/>
          </a:xfrm>
          <a:prstGeom prst="rect">
            <a:avLst/>
          </a:prstGeom>
        </p:spPr>
      </p:pic>
      <p:pic>
        <p:nvPicPr>
          <p:cNvPr id="2" name="Bild 1" descr="DSC08197.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560663" y="4625051"/>
            <a:ext cx="2646837" cy="2378887"/>
          </a:xfrm>
          <a:prstGeom prst="rect">
            <a:avLst/>
          </a:prstGeom>
        </p:spPr>
      </p:pic>
      <p:pic>
        <p:nvPicPr>
          <p:cNvPr id="11" name="Bild 10" descr="Sperber 008.jp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776511" y="4470400"/>
            <a:ext cx="2796851" cy="2387600"/>
          </a:xfrm>
          <a:prstGeom prst="rect">
            <a:avLst/>
          </a:prstGeom>
        </p:spPr>
      </p:pic>
    </p:spTree>
    <p:extLst>
      <p:ext uri="{BB962C8B-B14F-4D97-AF65-F5344CB8AC3E}">
        <p14:creationId xmlns:p14="http://schemas.microsoft.com/office/powerpoint/2010/main" val="411168210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89106" y="1644132"/>
            <a:ext cx="3862854" cy="3611563"/>
          </a:xfrm>
        </p:spPr>
        <p:txBody>
          <a:bodyPr/>
          <a:lstStyle/>
          <a:p>
            <a:pPr lvl="1">
              <a:buFont typeface="Arial" panose="020B0604020202020204" pitchFamily="34" charset="0"/>
              <a:buChar char="•"/>
            </a:pPr>
            <a:r>
              <a:rPr lang="de-DE" dirty="0" smtClean="0"/>
              <a:t>Hochwasser</a:t>
            </a:r>
            <a:endParaRPr lang="de-DE" dirty="0"/>
          </a:p>
          <a:p>
            <a:pPr lvl="1">
              <a:buFont typeface="Arial" panose="020B0604020202020204" pitchFamily="34" charset="0"/>
              <a:buChar char="•"/>
            </a:pPr>
            <a:r>
              <a:rPr lang="de-DE" dirty="0"/>
              <a:t>Kälteeinbrüche </a:t>
            </a:r>
            <a:endParaRPr lang="de-DE" dirty="0" smtClean="0"/>
          </a:p>
          <a:p>
            <a:pPr lvl="1">
              <a:buFont typeface="Arial" panose="020B0604020202020204" pitchFamily="34" charset="0"/>
              <a:buChar char="•"/>
            </a:pPr>
            <a:r>
              <a:rPr lang="de-DE" dirty="0"/>
              <a:t>Zufrieren von Gewässern</a:t>
            </a:r>
          </a:p>
          <a:p>
            <a:pPr lvl="1">
              <a:buFont typeface="Arial" panose="020B0604020202020204" pitchFamily="34" charset="0"/>
              <a:buChar char="•"/>
            </a:pPr>
            <a:endParaRPr lang="de-DE" dirty="0"/>
          </a:p>
        </p:txBody>
      </p:sp>
      <p:pic>
        <p:nvPicPr>
          <p:cNvPr id="4" name="Bild 1" descr="logo_svs_farb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02136" y="160091"/>
            <a:ext cx="101657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133350" y="284333"/>
            <a:ext cx="6438900" cy="461665"/>
          </a:xfrm>
          <a:prstGeom prst="rect">
            <a:avLst/>
          </a:prstGeom>
          <a:noFill/>
        </p:spPr>
        <p:txBody>
          <a:bodyPr wrap="square" rtlCol="0">
            <a:spAutoFit/>
          </a:bodyPr>
          <a:lstStyle/>
          <a:p>
            <a:r>
              <a:rPr lang="de-CH" sz="2400" b="1" dirty="0">
                <a:solidFill>
                  <a:schemeClr val="bg1"/>
                </a:solidFill>
              </a:rPr>
              <a:t>Die Wasseramsel </a:t>
            </a:r>
            <a:r>
              <a:rPr lang="de-CH" sz="1400" dirty="0">
                <a:solidFill>
                  <a:schemeClr val="bg1"/>
                </a:solidFill>
              </a:rPr>
              <a:t>Vogel des Jahres 2017 </a:t>
            </a:r>
          </a:p>
        </p:txBody>
      </p:sp>
      <p:pic>
        <p:nvPicPr>
          <p:cNvPr id="5" name="Grafik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60570" y="4097613"/>
            <a:ext cx="4583430" cy="2780450"/>
          </a:xfrm>
          <a:prstGeom prst="rect">
            <a:avLst/>
          </a:prstGeom>
        </p:spPr>
      </p:pic>
      <p:pic>
        <p:nvPicPr>
          <p:cNvPr id="7" name="Grafik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60570" y="1162990"/>
            <a:ext cx="4583430" cy="2934623"/>
          </a:xfrm>
          <a:prstGeom prst="rect">
            <a:avLst/>
          </a:prstGeom>
        </p:spPr>
      </p:pic>
    </p:spTree>
    <p:extLst>
      <p:ext uri="{BB962C8B-B14F-4D97-AF65-F5344CB8AC3E}">
        <p14:creationId xmlns:p14="http://schemas.microsoft.com/office/powerpoint/2010/main" val="177761483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descr="DSC08052.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4" name="Bild 1" descr="logo_svs_farbe.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02136" y="160091"/>
            <a:ext cx="101657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133350" y="284333"/>
            <a:ext cx="6438900" cy="461665"/>
          </a:xfrm>
          <a:prstGeom prst="rect">
            <a:avLst/>
          </a:prstGeom>
          <a:noFill/>
        </p:spPr>
        <p:txBody>
          <a:bodyPr wrap="square" rtlCol="0">
            <a:spAutoFit/>
          </a:bodyPr>
          <a:lstStyle/>
          <a:p>
            <a:r>
              <a:rPr lang="de-CH" sz="2400" b="1" dirty="0">
                <a:solidFill>
                  <a:schemeClr val="bg1"/>
                </a:solidFill>
              </a:rPr>
              <a:t>Die Wasseramsel </a:t>
            </a:r>
            <a:r>
              <a:rPr lang="de-CH" sz="1400" dirty="0">
                <a:solidFill>
                  <a:schemeClr val="bg1"/>
                </a:solidFill>
              </a:rPr>
              <a:t>Vogel des Jahres 2017 </a:t>
            </a:r>
          </a:p>
        </p:txBody>
      </p:sp>
      <p:sp>
        <p:nvSpPr>
          <p:cNvPr id="2" name="Titel 1"/>
          <p:cNvSpPr>
            <a:spLocks noGrp="1"/>
          </p:cNvSpPr>
          <p:nvPr>
            <p:ph type="title"/>
          </p:nvPr>
        </p:nvSpPr>
        <p:spPr>
          <a:xfrm>
            <a:off x="133350" y="650819"/>
            <a:ext cx="6149340" cy="1143000"/>
          </a:xfrm>
        </p:spPr>
        <p:txBody>
          <a:bodyPr>
            <a:normAutofit/>
          </a:bodyPr>
          <a:lstStyle/>
          <a:p>
            <a:pPr algn="l"/>
            <a:r>
              <a:rPr lang="de-DE" b="1" dirty="0" smtClean="0">
                <a:solidFill>
                  <a:schemeClr val="bg1"/>
                </a:solidFill>
              </a:rPr>
              <a:t>Verbauung</a:t>
            </a:r>
            <a:endParaRPr lang="de-DE" b="1" dirty="0">
              <a:solidFill>
                <a:schemeClr val="bg1"/>
              </a:solidFill>
            </a:endParaRPr>
          </a:p>
        </p:txBody>
      </p:sp>
    </p:spTree>
    <p:extLst>
      <p:ext uri="{BB962C8B-B14F-4D97-AF65-F5344CB8AC3E}">
        <p14:creationId xmlns:p14="http://schemas.microsoft.com/office/powerpoint/2010/main" val="335647178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1" descr="logo_svs_farb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02136" y="160091"/>
            <a:ext cx="101657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133350" y="284333"/>
            <a:ext cx="6438900" cy="461665"/>
          </a:xfrm>
          <a:prstGeom prst="rect">
            <a:avLst/>
          </a:prstGeom>
          <a:noFill/>
        </p:spPr>
        <p:txBody>
          <a:bodyPr wrap="square" rtlCol="0">
            <a:spAutoFit/>
          </a:bodyPr>
          <a:lstStyle/>
          <a:p>
            <a:r>
              <a:rPr lang="de-CH" sz="2400" b="1" dirty="0">
                <a:solidFill>
                  <a:schemeClr val="bg1"/>
                </a:solidFill>
              </a:rPr>
              <a:t>Die Wasseramsel </a:t>
            </a:r>
            <a:r>
              <a:rPr lang="de-CH" sz="1400" dirty="0">
                <a:solidFill>
                  <a:schemeClr val="bg1"/>
                </a:solidFill>
              </a:rPr>
              <a:t>Vogel des Jahres 2017 </a:t>
            </a:r>
          </a:p>
        </p:txBody>
      </p:sp>
      <p:pic>
        <p:nvPicPr>
          <p:cNvPr id="3" name="Grafik 2"/>
          <p:cNvPicPr>
            <a:picLocks noChangeAspect="1"/>
          </p:cNvPicPr>
          <p:nvPr/>
        </p:nvPicPr>
        <p:blipFill rotWithShape="1">
          <a:blip r:embed="rId4" cstate="print">
            <a:extLst>
              <a:ext uri="{28A0092B-C50C-407E-A947-70E740481C1C}">
                <a14:useLocalDpi xmlns:a14="http://schemas.microsoft.com/office/drawing/2010/main"/>
              </a:ext>
            </a:extLst>
          </a:blip>
          <a:srcRect r="-322"/>
          <a:stretch/>
        </p:blipFill>
        <p:spPr>
          <a:xfrm>
            <a:off x="-1328563" y="0"/>
            <a:ext cx="11409823" cy="6858000"/>
          </a:xfrm>
          <a:prstGeom prst="rect">
            <a:avLst/>
          </a:prstGeom>
        </p:spPr>
      </p:pic>
      <p:sp>
        <p:nvSpPr>
          <p:cNvPr id="2" name="Titel 1"/>
          <p:cNvSpPr>
            <a:spLocks noGrp="1"/>
          </p:cNvSpPr>
          <p:nvPr>
            <p:ph type="title"/>
          </p:nvPr>
        </p:nvSpPr>
        <p:spPr>
          <a:xfrm>
            <a:off x="133350" y="196629"/>
            <a:ext cx="8229600" cy="1143000"/>
          </a:xfrm>
        </p:spPr>
        <p:txBody>
          <a:bodyPr>
            <a:normAutofit/>
          </a:bodyPr>
          <a:lstStyle/>
          <a:p>
            <a:pPr algn="l"/>
            <a:r>
              <a:rPr lang="de-DE" b="1" dirty="0" smtClean="0"/>
              <a:t>Belastung </a:t>
            </a:r>
            <a:r>
              <a:rPr lang="de-DE" b="1" dirty="0"/>
              <a:t>der Wasserqualität </a:t>
            </a:r>
          </a:p>
        </p:txBody>
      </p:sp>
    </p:spTree>
    <p:extLst>
      <p:ext uri="{BB962C8B-B14F-4D97-AF65-F5344CB8AC3E}">
        <p14:creationId xmlns:p14="http://schemas.microsoft.com/office/powerpoint/2010/main" val="200804471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DSC00704.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4" name="Bild 1" descr="logo_svs_farbe.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02136" y="160091"/>
            <a:ext cx="101657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2024866" y="168461"/>
            <a:ext cx="6593840" cy="738910"/>
          </a:xfrm>
        </p:spPr>
        <p:txBody>
          <a:bodyPr>
            <a:normAutofit fontScale="90000"/>
          </a:bodyPr>
          <a:lstStyle/>
          <a:p>
            <a:pPr algn="l"/>
            <a:r>
              <a:rPr lang="de-DE" b="1" dirty="0" smtClean="0"/>
              <a:t>Restwassermengen</a:t>
            </a:r>
            <a:endParaRPr lang="de-DE" b="1" dirty="0"/>
          </a:p>
        </p:txBody>
      </p:sp>
    </p:spTree>
    <p:extLst>
      <p:ext uri="{BB962C8B-B14F-4D97-AF65-F5344CB8AC3E}">
        <p14:creationId xmlns:p14="http://schemas.microsoft.com/office/powerpoint/2010/main" val="129060267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89106" y="1186933"/>
            <a:ext cx="5703084" cy="2417328"/>
          </a:xfrm>
        </p:spPr>
        <p:txBody>
          <a:bodyPr/>
          <a:lstStyle/>
          <a:p>
            <a:pPr marL="0" indent="0">
              <a:buNone/>
            </a:pPr>
            <a:r>
              <a:rPr lang="de-DE" b="1" dirty="0"/>
              <a:t>Störungen durch Menschen</a:t>
            </a:r>
          </a:p>
          <a:p>
            <a:pPr lvl="1">
              <a:buFont typeface="Arial" panose="020B0604020202020204" pitchFamily="34" charset="0"/>
              <a:buChar char="•"/>
            </a:pPr>
            <a:r>
              <a:rPr lang="de-DE" dirty="0" smtClean="0"/>
              <a:t>Erholung am Wasser </a:t>
            </a:r>
            <a:endParaRPr lang="de-DE" dirty="0"/>
          </a:p>
          <a:p>
            <a:pPr lvl="1">
              <a:buFont typeface="Arial" panose="020B0604020202020204" pitchFamily="34" charset="0"/>
              <a:buChar char="•"/>
            </a:pPr>
            <a:r>
              <a:rPr lang="de-DE" dirty="0" smtClean="0"/>
              <a:t>Fischer</a:t>
            </a:r>
            <a:endParaRPr lang="de-DE" dirty="0"/>
          </a:p>
        </p:txBody>
      </p:sp>
      <p:pic>
        <p:nvPicPr>
          <p:cNvPr id="4" name="Bild 1" descr="logo_svs_farb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02136" y="160091"/>
            <a:ext cx="101657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133350" y="284333"/>
            <a:ext cx="6438900" cy="461665"/>
          </a:xfrm>
          <a:prstGeom prst="rect">
            <a:avLst/>
          </a:prstGeom>
          <a:noFill/>
        </p:spPr>
        <p:txBody>
          <a:bodyPr wrap="square" rtlCol="0">
            <a:spAutoFit/>
          </a:bodyPr>
          <a:lstStyle/>
          <a:p>
            <a:r>
              <a:rPr lang="de-CH" sz="2400" b="1" dirty="0">
                <a:solidFill>
                  <a:schemeClr val="bg1"/>
                </a:solidFill>
              </a:rPr>
              <a:t>Die Wasseramsel </a:t>
            </a:r>
            <a:r>
              <a:rPr lang="de-CH" sz="1400" dirty="0">
                <a:solidFill>
                  <a:schemeClr val="bg1"/>
                </a:solidFill>
              </a:rPr>
              <a:t>Vogel des Jahres 2017 </a:t>
            </a:r>
          </a:p>
        </p:txBody>
      </p:sp>
      <p:pic>
        <p:nvPicPr>
          <p:cNvPr id="5" name="Grafik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70680" y="3164223"/>
            <a:ext cx="5532120" cy="3693777"/>
          </a:xfrm>
          <a:prstGeom prst="rect">
            <a:avLst/>
          </a:prstGeom>
        </p:spPr>
      </p:pic>
      <p:pic>
        <p:nvPicPr>
          <p:cNvPr id="7" name="Grafik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451" y="4301631"/>
            <a:ext cx="4215131" cy="2556369"/>
          </a:xfrm>
          <a:prstGeom prst="rect">
            <a:avLst/>
          </a:prstGeom>
        </p:spPr>
      </p:pic>
    </p:spTree>
    <p:extLst>
      <p:ext uri="{BB962C8B-B14F-4D97-AF65-F5344CB8AC3E}">
        <p14:creationId xmlns:p14="http://schemas.microsoft.com/office/powerpoint/2010/main" val="299306144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9106" y="1044170"/>
            <a:ext cx="8229600" cy="1143000"/>
          </a:xfrm>
        </p:spPr>
        <p:txBody>
          <a:bodyPr/>
          <a:lstStyle/>
          <a:p>
            <a:pPr algn="l"/>
            <a:r>
              <a:rPr lang="de-DE" b="1" dirty="0"/>
              <a:t>Schutz / </a:t>
            </a:r>
            <a:r>
              <a:rPr lang="de-DE" b="1" dirty="0" err="1"/>
              <a:t>Massnahmen</a:t>
            </a:r>
            <a:endParaRPr lang="de-DE" b="1" dirty="0"/>
          </a:p>
        </p:txBody>
      </p:sp>
      <p:sp>
        <p:nvSpPr>
          <p:cNvPr id="3" name="Inhaltsplatzhalter 2"/>
          <p:cNvSpPr>
            <a:spLocks noGrp="1"/>
          </p:cNvSpPr>
          <p:nvPr>
            <p:ph idx="1"/>
          </p:nvPr>
        </p:nvSpPr>
        <p:spPr>
          <a:xfrm>
            <a:off x="389106" y="2291832"/>
            <a:ext cx="8229600" cy="3611563"/>
          </a:xfrm>
        </p:spPr>
        <p:txBody>
          <a:bodyPr/>
          <a:lstStyle/>
          <a:p>
            <a:r>
              <a:rPr lang="de-DE" dirty="0" smtClean="0"/>
              <a:t>Schwall-</a:t>
            </a:r>
            <a:r>
              <a:rPr lang="de-DE" dirty="0" err="1" smtClean="0"/>
              <a:t>Sunk</a:t>
            </a:r>
            <a:r>
              <a:rPr lang="de-DE" dirty="0" smtClean="0"/>
              <a:t> vermeiden</a:t>
            </a:r>
            <a:endParaRPr lang="de-DE" dirty="0"/>
          </a:p>
          <a:p>
            <a:pPr lvl="1">
              <a:buFont typeface="Arial" panose="020B0604020202020204" pitchFamily="34" charset="0"/>
              <a:buChar char="•"/>
            </a:pPr>
            <a:r>
              <a:rPr lang="de-DE" dirty="0"/>
              <a:t>Gewässerschutzgesetz (1992)</a:t>
            </a:r>
          </a:p>
          <a:p>
            <a:pPr lvl="2">
              <a:buFont typeface="Arial" panose="020B0604020202020204" pitchFamily="34" charset="0"/>
              <a:buChar char="•"/>
            </a:pPr>
            <a:r>
              <a:rPr lang="de-DE" dirty="0" smtClean="0"/>
              <a:t>Handlungsbedarf </a:t>
            </a:r>
            <a:r>
              <a:rPr lang="de-DE" dirty="0"/>
              <a:t>bei zu sanierenden Restwasserstrecken</a:t>
            </a:r>
          </a:p>
          <a:p>
            <a:pPr lvl="1">
              <a:buFont typeface="Wingdings" panose="05000000000000000000" pitchFamily="2" charset="2"/>
              <a:buChar char="Ø"/>
            </a:pPr>
            <a:r>
              <a:rPr lang="de-DE" dirty="0"/>
              <a:t>Konsequente Durchsetzung der Sanierungen</a:t>
            </a:r>
          </a:p>
          <a:p>
            <a:pPr lvl="1">
              <a:buFont typeface="Arial" panose="020B0604020202020204" pitchFamily="34" charset="0"/>
              <a:buChar char="•"/>
            </a:pPr>
            <a:endParaRPr lang="de-DE" dirty="0"/>
          </a:p>
        </p:txBody>
      </p:sp>
      <p:pic>
        <p:nvPicPr>
          <p:cNvPr id="4" name="Bild 1" descr="logo_svs_farb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02136" y="160091"/>
            <a:ext cx="101657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133350" y="284333"/>
            <a:ext cx="6438900" cy="461665"/>
          </a:xfrm>
          <a:prstGeom prst="rect">
            <a:avLst/>
          </a:prstGeom>
          <a:noFill/>
        </p:spPr>
        <p:txBody>
          <a:bodyPr wrap="square" rtlCol="0">
            <a:spAutoFit/>
          </a:bodyPr>
          <a:lstStyle/>
          <a:p>
            <a:r>
              <a:rPr lang="de-CH" sz="2400" b="1" dirty="0">
                <a:solidFill>
                  <a:schemeClr val="bg1"/>
                </a:solidFill>
              </a:rPr>
              <a:t>Die Wasseramsel </a:t>
            </a:r>
            <a:r>
              <a:rPr lang="de-CH" sz="1400" dirty="0">
                <a:solidFill>
                  <a:schemeClr val="bg1"/>
                </a:solidFill>
              </a:rPr>
              <a:t>Vogel des Jahres 2017 </a:t>
            </a:r>
          </a:p>
        </p:txBody>
      </p:sp>
    </p:spTree>
    <p:extLst>
      <p:ext uri="{BB962C8B-B14F-4D97-AF65-F5344CB8AC3E}">
        <p14:creationId xmlns:p14="http://schemas.microsoft.com/office/powerpoint/2010/main" val="342376876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20161221172505.pd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00" y="0"/>
            <a:ext cx="4851974" cy="6858000"/>
          </a:xfrm>
          <a:prstGeom prst="rect">
            <a:avLst/>
          </a:prstGeom>
        </p:spPr>
      </p:pic>
      <p:sp>
        <p:nvSpPr>
          <p:cNvPr id="5" name="Textfeld 4"/>
          <p:cNvSpPr txBox="1"/>
          <p:nvPr/>
        </p:nvSpPr>
        <p:spPr>
          <a:xfrm flipH="1">
            <a:off x="5087617" y="1536700"/>
            <a:ext cx="4030982" cy="3539431"/>
          </a:xfrm>
          <a:prstGeom prst="rect">
            <a:avLst/>
          </a:prstGeom>
          <a:noFill/>
        </p:spPr>
        <p:txBody>
          <a:bodyPr wrap="square" rtlCol="0">
            <a:spAutoFit/>
          </a:bodyPr>
          <a:lstStyle/>
          <a:p>
            <a:r>
              <a:rPr lang="de-DE" sz="2800" dirty="0" smtClean="0"/>
              <a:t>Bereits Konrad Gessner beschreibt </a:t>
            </a:r>
            <a:r>
              <a:rPr lang="de-DE" sz="2800" dirty="0"/>
              <a:t>1669</a:t>
            </a:r>
          </a:p>
          <a:p>
            <a:r>
              <a:rPr lang="de-DE" sz="2800" dirty="0" smtClean="0"/>
              <a:t>die Wasseramsel in seinem Vogelbuch.</a:t>
            </a:r>
          </a:p>
          <a:p>
            <a:endParaRPr lang="de-DE" sz="2800" dirty="0"/>
          </a:p>
          <a:p>
            <a:r>
              <a:rPr lang="de-DE" sz="2800" dirty="0" smtClean="0"/>
              <a:t>Er fand aber, die Wasseramsel sei nicht so gar </a:t>
            </a:r>
            <a:r>
              <a:rPr lang="de-DE" sz="2800" dirty="0" err="1" smtClean="0"/>
              <a:t>wohlgeschmack</a:t>
            </a:r>
            <a:r>
              <a:rPr lang="de-DE" sz="2800" dirty="0" smtClean="0"/>
              <a:t>.</a:t>
            </a:r>
            <a:endParaRPr lang="de-DE" sz="2800" dirty="0"/>
          </a:p>
        </p:txBody>
      </p:sp>
    </p:spTree>
    <p:extLst>
      <p:ext uri="{BB962C8B-B14F-4D97-AF65-F5344CB8AC3E}">
        <p14:creationId xmlns:p14="http://schemas.microsoft.com/office/powerpoint/2010/main" val="123096580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89106" y="1303585"/>
            <a:ext cx="8229600" cy="4855915"/>
          </a:xfrm>
        </p:spPr>
        <p:txBody>
          <a:bodyPr>
            <a:normAutofit/>
          </a:bodyPr>
          <a:lstStyle/>
          <a:p>
            <a:pPr marL="0" indent="0">
              <a:buNone/>
            </a:pPr>
            <a:r>
              <a:rPr lang="de-DE" sz="4400" b="1" dirty="0"/>
              <a:t>Sauberhalten der </a:t>
            </a:r>
            <a:r>
              <a:rPr lang="de-DE" sz="4400" b="1" dirty="0" err="1" smtClean="0"/>
              <a:t>Fliessgewässer</a:t>
            </a:r>
            <a:endParaRPr lang="de-DE" sz="4400" b="1" dirty="0" smtClean="0"/>
          </a:p>
          <a:p>
            <a:endParaRPr lang="de-DE" dirty="0"/>
          </a:p>
          <a:p>
            <a:pPr lvl="1">
              <a:buFont typeface="Arial" panose="020B0604020202020204" pitchFamily="34" charset="0"/>
              <a:buChar char="•"/>
            </a:pPr>
            <a:r>
              <a:rPr lang="de-DE" dirty="0"/>
              <a:t>Weniger Düngemitteleinsatz in der </a:t>
            </a:r>
            <a:r>
              <a:rPr lang="de-DE" dirty="0" smtClean="0"/>
              <a:t>Landwirtschaft</a:t>
            </a:r>
          </a:p>
          <a:p>
            <a:pPr lvl="1">
              <a:buFont typeface="Arial" panose="020B0604020202020204" pitchFamily="34" charset="0"/>
              <a:buChar char="•"/>
            </a:pPr>
            <a:r>
              <a:rPr lang="de-DE" dirty="0" smtClean="0"/>
              <a:t>Pestizidgebrauch stark einschränken </a:t>
            </a:r>
          </a:p>
          <a:p>
            <a:pPr lvl="1">
              <a:buFont typeface="Arial" panose="020B0604020202020204" pitchFamily="34" charset="0"/>
              <a:buChar char="•"/>
            </a:pPr>
            <a:r>
              <a:rPr lang="de-DE" dirty="0"/>
              <a:t>Gewässerräume </a:t>
            </a:r>
            <a:r>
              <a:rPr lang="de-DE" dirty="0" smtClean="0"/>
              <a:t>ausscheiden</a:t>
            </a:r>
            <a:endParaRPr lang="de-DE" dirty="0"/>
          </a:p>
          <a:p>
            <a:pPr lvl="1">
              <a:buFont typeface="Arial" panose="020B0604020202020204" pitchFamily="34" charset="0"/>
              <a:buChar char="•"/>
            </a:pPr>
            <a:r>
              <a:rPr lang="de-DE" dirty="0" smtClean="0"/>
              <a:t>Fachgerechte </a:t>
            </a:r>
            <a:r>
              <a:rPr lang="de-DE" dirty="0"/>
              <a:t>Entsorgung von Medikamenten usw. (nicht in Toilette)</a:t>
            </a:r>
          </a:p>
        </p:txBody>
      </p:sp>
      <p:pic>
        <p:nvPicPr>
          <p:cNvPr id="4" name="Bild 1" descr="logo_svs_farb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02136" y="160091"/>
            <a:ext cx="101657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133350" y="284333"/>
            <a:ext cx="6438900" cy="461665"/>
          </a:xfrm>
          <a:prstGeom prst="rect">
            <a:avLst/>
          </a:prstGeom>
          <a:noFill/>
        </p:spPr>
        <p:txBody>
          <a:bodyPr wrap="square" rtlCol="0">
            <a:spAutoFit/>
          </a:bodyPr>
          <a:lstStyle/>
          <a:p>
            <a:r>
              <a:rPr lang="de-CH" sz="2400" b="1" dirty="0">
                <a:solidFill>
                  <a:schemeClr val="bg1"/>
                </a:solidFill>
              </a:rPr>
              <a:t>Die Wasseramsel </a:t>
            </a:r>
            <a:r>
              <a:rPr lang="de-CH" sz="1400" dirty="0">
                <a:solidFill>
                  <a:schemeClr val="bg1"/>
                </a:solidFill>
              </a:rPr>
              <a:t>Vogel des Jahres 2017 </a:t>
            </a:r>
          </a:p>
        </p:txBody>
      </p:sp>
    </p:spTree>
    <p:extLst>
      <p:ext uri="{BB962C8B-B14F-4D97-AF65-F5344CB8AC3E}">
        <p14:creationId xmlns:p14="http://schemas.microsoft.com/office/powerpoint/2010/main" val="148478876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51460" y="1469749"/>
            <a:ext cx="8229600" cy="603104"/>
          </a:xfrm>
        </p:spPr>
        <p:txBody>
          <a:bodyPr/>
          <a:lstStyle/>
          <a:p>
            <a:r>
              <a:rPr lang="de-DE" dirty="0"/>
              <a:t>Revitalisierung der </a:t>
            </a:r>
            <a:r>
              <a:rPr lang="de-DE" dirty="0" err="1"/>
              <a:t>Fliessgewässer</a:t>
            </a:r>
            <a:endParaRPr lang="de-DE" dirty="0"/>
          </a:p>
        </p:txBody>
      </p:sp>
      <p:pic>
        <p:nvPicPr>
          <p:cNvPr id="4" name="Bild 1" descr="logo_svs_farb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02136" y="160091"/>
            <a:ext cx="101657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133350" y="284333"/>
            <a:ext cx="6438900" cy="461665"/>
          </a:xfrm>
          <a:prstGeom prst="rect">
            <a:avLst/>
          </a:prstGeom>
          <a:noFill/>
        </p:spPr>
        <p:txBody>
          <a:bodyPr wrap="square" rtlCol="0">
            <a:spAutoFit/>
          </a:bodyPr>
          <a:lstStyle/>
          <a:p>
            <a:r>
              <a:rPr lang="de-CH" sz="2400" b="1" dirty="0">
                <a:solidFill>
                  <a:schemeClr val="bg1"/>
                </a:solidFill>
              </a:rPr>
              <a:t>Die Wasseramsel </a:t>
            </a:r>
            <a:r>
              <a:rPr lang="de-CH" sz="1400" dirty="0">
                <a:solidFill>
                  <a:schemeClr val="bg1"/>
                </a:solidFill>
              </a:rPr>
              <a:t>Vogel des Jahres 2017 </a:t>
            </a:r>
          </a:p>
        </p:txBody>
      </p:sp>
      <p:pic>
        <p:nvPicPr>
          <p:cNvPr id="5" name="Grafik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4840" y="2643734"/>
            <a:ext cx="2788920" cy="3628566"/>
          </a:xfrm>
          <a:prstGeom prst="rect">
            <a:avLst/>
          </a:prstGeom>
        </p:spPr>
      </p:pic>
      <p:pic>
        <p:nvPicPr>
          <p:cNvPr id="10" name="Grafik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40630" y="2743692"/>
            <a:ext cx="3063240" cy="3528608"/>
          </a:xfrm>
          <a:prstGeom prst="rect">
            <a:avLst/>
          </a:prstGeom>
        </p:spPr>
      </p:pic>
      <p:sp>
        <p:nvSpPr>
          <p:cNvPr id="6" name="Textfeld 5"/>
          <p:cNvSpPr txBox="1"/>
          <p:nvPr/>
        </p:nvSpPr>
        <p:spPr>
          <a:xfrm>
            <a:off x="624840" y="2288753"/>
            <a:ext cx="1810880" cy="369332"/>
          </a:xfrm>
          <a:prstGeom prst="rect">
            <a:avLst/>
          </a:prstGeom>
          <a:noFill/>
        </p:spPr>
        <p:txBody>
          <a:bodyPr wrap="none" rtlCol="0">
            <a:spAutoFit/>
          </a:bodyPr>
          <a:lstStyle/>
          <a:p>
            <a:r>
              <a:rPr lang="de-CH" dirty="0"/>
              <a:t>Heutige Situation</a:t>
            </a:r>
          </a:p>
        </p:txBody>
      </p:sp>
      <p:sp>
        <p:nvSpPr>
          <p:cNvPr id="11" name="Textfeld 10"/>
          <p:cNvSpPr txBox="1"/>
          <p:nvPr/>
        </p:nvSpPr>
        <p:spPr>
          <a:xfrm>
            <a:off x="5030330" y="2326083"/>
            <a:ext cx="2123979" cy="369332"/>
          </a:xfrm>
          <a:prstGeom prst="rect">
            <a:avLst/>
          </a:prstGeom>
          <a:noFill/>
        </p:spPr>
        <p:txBody>
          <a:bodyPr wrap="none" rtlCol="0">
            <a:spAutoFit/>
          </a:bodyPr>
          <a:lstStyle/>
          <a:p>
            <a:r>
              <a:rPr lang="de-CH" dirty="0"/>
              <a:t>Nötige Massnahmen</a:t>
            </a:r>
          </a:p>
        </p:txBody>
      </p:sp>
      <p:sp>
        <p:nvSpPr>
          <p:cNvPr id="8" name="Titel 7"/>
          <p:cNvSpPr>
            <a:spLocks noGrp="1"/>
          </p:cNvSpPr>
          <p:nvPr>
            <p:ph type="title"/>
          </p:nvPr>
        </p:nvSpPr>
        <p:spPr/>
        <p:txBody>
          <a:bodyPr/>
          <a:lstStyle/>
          <a:p>
            <a:endParaRPr lang="de-CH"/>
          </a:p>
        </p:txBody>
      </p:sp>
    </p:spTree>
    <p:extLst>
      <p:ext uri="{BB962C8B-B14F-4D97-AF65-F5344CB8AC3E}">
        <p14:creationId xmlns:p14="http://schemas.microsoft.com/office/powerpoint/2010/main" val="241535923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1" descr="logo_svs_farb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02136" y="160091"/>
            <a:ext cx="101657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133350" y="284333"/>
            <a:ext cx="6438900" cy="461665"/>
          </a:xfrm>
          <a:prstGeom prst="rect">
            <a:avLst/>
          </a:prstGeom>
          <a:noFill/>
        </p:spPr>
        <p:txBody>
          <a:bodyPr wrap="square" rtlCol="0">
            <a:spAutoFit/>
          </a:bodyPr>
          <a:lstStyle/>
          <a:p>
            <a:r>
              <a:rPr lang="de-CH" sz="2400" b="1" dirty="0">
                <a:solidFill>
                  <a:schemeClr val="bg1"/>
                </a:solidFill>
              </a:rPr>
              <a:t>Die Wasseramsel </a:t>
            </a:r>
            <a:r>
              <a:rPr lang="de-CH" sz="1400" dirty="0">
                <a:solidFill>
                  <a:schemeClr val="bg1"/>
                </a:solidFill>
              </a:rPr>
              <a:t>Vogel des Jahres 2017 </a:t>
            </a:r>
          </a:p>
        </p:txBody>
      </p:sp>
      <p:pic>
        <p:nvPicPr>
          <p:cNvPr id="2" name="Grafik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41520" y="1172082"/>
            <a:ext cx="4602480" cy="3451860"/>
          </a:xfrm>
          <a:prstGeom prst="rect">
            <a:avLst/>
          </a:prstGeom>
        </p:spPr>
      </p:pic>
      <p:pic>
        <p:nvPicPr>
          <p:cNvPr id="7" name="Grafik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424825"/>
            <a:ext cx="4577566" cy="3433175"/>
          </a:xfrm>
          <a:prstGeom prst="rect">
            <a:avLst/>
          </a:prstGeom>
        </p:spPr>
      </p:pic>
    </p:spTree>
    <p:extLst>
      <p:ext uri="{BB962C8B-B14F-4D97-AF65-F5344CB8AC3E}">
        <p14:creationId xmlns:p14="http://schemas.microsoft.com/office/powerpoint/2010/main" val="392980872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61228" y="1198362"/>
            <a:ext cx="6183144" cy="5265938"/>
          </a:xfrm>
        </p:spPr>
        <p:txBody>
          <a:bodyPr>
            <a:normAutofit/>
          </a:bodyPr>
          <a:lstStyle/>
          <a:p>
            <a:pPr marL="0" indent="0">
              <a:buNone/>
            </a:pPr>
            <a:r>
              <a:rPr lang="de-DE" sz="4800" b="1" dirty="0"/>
              <a:t>Geeignete </a:t>
            </a:r>
            <a:r>
              <a:rPr lang="de-DE" sz="4800" b="1" dirty="0" smtClean="0"/>
              <a:t>Nistplätze</a:t>
            </a:r>
            <a:endParaRPr lang="de-DE" b="1" dirty="0" smtClean="0"/>
          </a:p>
          <a:p>
            <a:pPr marL="457200" lvl="1" indent="0">
              <a:buNone/>
            </a:pPr>
            <a:endParaRPr lang="de-DE" dirty="0" smtClean="0"/>
          </a:p>
          <a:p>
            <a:pPr marL="457200" lvl="1" indent="0">
              <a:buNone/>
            </a:pPr>
            <a:r>
              <a:rPr lang="de-DE" dirty="0" smtClean="0"/>
              <a:t>Anbringen von Nisthilfen</a:t>
            </a:r>
          </a:p>
          <a:p>
            <a:pPr marL="457200" lvl="1" indent="0">
              <a:buNone/>
            </a:pPr>
            <a:r>
              <a:rPr lang="de-DE" dirty="0" smtClean="0"/>
              <a:t> </a:t>
            </a:r>
            <a:endParaRPr lang="de-DE" dirty="0"/>
          </a:p>
          <a:p>
            <a:pPr lvl="2"/>
            <a:r>
              <a:rPr lang="de-DE" dirty="0" smtClean="0"/>
              <a:t>Z.B unter Brücken</a:t>
            </a:r>
          </a:p>
          <a:p>
            <a:pPr lvl="2"/>
            <a:r>
              <a:rPr lang="de-DE" dirty="0" smtClean="0"/>
              <a:t>In Mauern direkt am Wasser</a:t>
            </a:r>
            <a:endParaRPr lang="de-DE" dirty="0"/>
          </a:p>
          <a:p>
            <a:pPr lvl="2"/>
            <a:r>
              <a:rPr lang="de-DE" dirty="0" smtClean="0"/>
              <a:t>Unbedingt mind. 0.5m über Hochwasserlinie, nicht zugänglich für Prädatoren</a:t>
            </a:r>
            <a:endParaRPr lang="de-DE" dirty="0"/>
          </a:p>
        </p:txBody>
      </p:sp>
      <p:pic>
        <p:nvPicPr>
          <p:cNvPr id="4" name="Bild 1" descr="logo_svs_farb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02136" y="160091"/>
            <a:ext cx="101657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133350" y="284333"/>
            <a:ext cx="6438900" cy="461665"/>
          </a:xfrm>
          <a:prstGeom prst="rect">
            <a:avLst/>
          </a:prstGeom>
          <a:noFill/>
        </p:spPr>
        <p:txBody>
          <a:bodyPr wrap="square" rtlCol="0">
            <a:spAutoFit/>
          </a:bodyPr>
          <a:lstStyle/>
          <a:p>
            <a:r>
              <a:rPr lang="de-CH" sz="2400" b="1" dirty="0">
                <a:solidFill>
                  <a:schemeClr val="bg1"/>
                </a:solidFill>
              </a:rPr>
              <a:t>Die Wasseramsel </a:t>
            </a:r>
            <a:r>
              <a:rPr lang="de-CH" sz="1400" dirty="0">
                <a:solidFill>
                  <a:schemeClr val="bg1"/>
                </a:solidFill>
              </a:rPr>
              <a:t>Vogel des Jahres 2017 </a:t>
            </a:r>
          </a:p>
        </p:txBody>
      </p:sp>
      <p:pic>
        <p:nvPicPr>
          <p:cNvPr id="6" name="Grafik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72250" y="2291832"/>
            <a:ext cx="2343151" cy="4020113"/>
          </a:xfrm>
          <a:prstGeom prst="rect">
            <a:avLst/>
          </a:prstGeom>
        </p:spPr>
      </p:pic>
    </p:spTree>
    <p:extLst>
      <p:ext uri="{BB962C8B-B14F-4D97-AF65-F5344CB8AC3E}">
        <p14:creationId xmlns:p14="http://schemas.microsoft.com/office/powerpoint/2010/main" val="25474871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1" descr="logo_svs_farb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02136" y="160091"/>
            <a:ext cx="101657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133350" y="284333"/>
            <a:ext cx="6438900" cy="461665"/>
          </a:xfrm>
          <a:prstGeom prst="rect">
            <a:avLst/>
          </a:prstGeom>
          <a:noFill/>
        </p:spPr>
        <p:txBody>
          <a:bodyPr wrap="square" rtlCol="0">
            <a:spAutoFit/>
          </a:bodyPr>
          <a:lstStyle/>
          <a:p>
            <a:r>
              <a:rPr lang="de-CH" sz="2400" b="1" dirty="0">
                <a:solidFill>
                  <a:schemeClr val="bg1"/>
                </a:solidFill>
              </a:rPr>
              <a:t>Die Wasseramsel </a:t>
            </a:r>
            <a:r>
              <a:rPr lang="de-CH" sz="1400" dirty="0">
                <a:solidFill>
                  <a:schemeClr val="bg1"/>
                </a:solidFill>
              </a:rPr>
              <a:t>Vogel des Jahres 2017 </a:t>
            </a:r>
          </a:p>
        </p:txBody>
      </p:sp>
      <p:pic>
        <p:nvPicPr>
          <p:cNvPr id="2" name="Grafik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062596"/>
            <a:ext cx="9144000" cy="6058687"/>
          </a:xfrm>
          <a:prstGeom prst="rect">
            <a:avLst/>
          </a:prstGeom>
        </p:spPr>
      </p:pic>
    </p:spTree>
    <p:extLst>
      <p:ext uri="{BB962C8B-B14F-4D97-AF65-F5344CB8AC3E}">
        <p14:creationId xmlns:p14="http://schemas.microsoft.com/office/powerpoint/2010/main" val="407305111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1" descr="logo_svs_farb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02136" y="160091"/>
            <a:ext cx="101657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133350" y="284333"/>
            <a:ext cx="6438900" cy="461665"/>
          </a:xfrm>
          <a:prstGeom prst="rect">
            <a:avLst/>
          </a:prstGeom>
          <a:noFill/>
        </p:spPr>
        <p:txBody>
          <a:bodyPr wrap="square" rtlCol="0">
            <a:spAutoFit/>
          </a:bodyPr>
          <a:lstStyle/>
          <a:p>
            <a:r>
              <a:rPr lang="de-CH" sz="2400" b="1" dirty="0">
                <a:solidFill>
                  <a:schemeClr val="bg1"/>
                </a:solidFill>
              </a:rPr>
              <a:t>Die Wasseramsel </a:t>
            </a:r>
            <a:r>
              <a:rPr lang="de-CH" sz="1400" dirty="0">
                <a:solidFill>
                  <a:schemeClr val="bg1"/>
                </a:solidFill>
              </a:rPr>
              <a:t>Vogel des Jahres 2017 </a:t>
            </a:r>
          </a:p>
        </p:txBody>
      </p:sp>
      <p:pic>
        <p:nvPicPr>
          <p:cNvPr id="6" name="Inhaltsplatzhalter 5"/>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0" y="1165784"/>
            <a:ext cx="9144000" cy="6858001"/>
          </a:xfrm>
        </p:spPr>
      </p:pic>
      <p:sp>
        <p:nvSpPr>
          <p:cNvPr id="2" name="Titel 1"/>
          <p:cNvSpPr>
            <a:spLocks noGrp="1"/>
          </p:cNvSpPr>
          <p:nvPr>
            <p:ph type="title"/>
          </p:nvPr>
        </p:nvSpPr>
        <p:spPr>
          <a:xfrm>
            <a:off x="133350" y="1279284"/>
            <a:ext cx="9213850" cy="1578216"/>
          </a:xfrm>
        </p:spPr>
        <p:txBody>
          <a:bodyPr>
            <a:normAutofit/>
          </a:bodyPr>
          <a:lstStyle/>
          <a:p>
            <a:pPr algn="l"/>
            <a:r>
              <a:rPr lang="de-DE" b="1" dirty="0" err="1">
                <a:solidFill>
                  <a:schemeClr val="bg1"/>
                </a:solidFill>
              </a:rPr>
              <a:t>Massnahmen</a:t>
            </a:r>
            <a:r>
              <a:rPr lang="de-DE" b="1" dirty="0">
                <a:solidFill>
                  <a:schemeClr val="bg1"/>
                </a:solidFill>
              </a:rPr>
              <a:t> Siedlungsraum</a:t>
            </a:r>
          </a:p>
        </p:txBody>
      </p:sp>
    </p:spTree>
    <p:extLst>
      <p:ext uri="{BB962C8B-B14F-4D97-AF65-F5344CB8AC3E}">
        <p14:creationId xmlns:p14="http://schemas.microsoft.com/office/powerpoint/2010/main" val="211589537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1" descr="logo_svs_farb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02136" y="160091"/>
            <a:ext cx="101657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nhaltsplatzhalter 6"/>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1" y="1768496"/>
            <a:ext cx="4923337" cy="3692503"/>
          </a:xfrm>
        </p:spPr>
      </p:pic>
      <p:pic>
        <p:nvPicPr>
          <p:cNvPr id="8" name="Grafik 7"/>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151937" y="1460500"/>
            <a:ext cx="3992004" cy="2679699"/>
          </a:xfrm>
          <a:prstGeom prst="rect">
            <a:avLst/>
          </a:prstGeom>
        </p:spPr>
      </p:pic>
      <p:sp>
        <p:nvSpPr>
          <p:cNvPr id="3" name="Titel 2"/>
          <p:cNvSpPr>
            <a:spLocks noGrp="1"/>
          </p:cNvSpPr>
          <p:nvPr>
            <p:ph type="title"/>
          </p:nvPr>
        </p:nvSpPr>
        <p:spPr>
          <a:xfrm>
            <a:off x="-627464" y="30036"/>
            <a:ext cx="8229600" cy="1143000"/>
          </a:xfrm>
        </p:spPr>
        <p:txBody>
          <a:bodyPr/>
          <a:lstStyle/>
          <a:p>
            <a:r>
              <a:rPr lang="de-CH" b="1" dirty="0"/>
              <a:t>Mensch </a:t>
            </a:r>
            <a:r>
              <a:rPr lang="de-CH" b="1" dirty="0" smtClean="0"/>
              <a:t>und Gewässer</a:t>
            </a:r>
            <a:endParaRPr lang="de-CH" b="1" dirty="0"/>
          </a:p>
        </p:txBody>
      </p:sp>
      <p:pic>
        <p:nvPicPr>
          <p:cNvPr id="2" name="Bild 1" descr="DSC03180.JPG"/>
          <p:cNvPicPr>
            <a:picLocks noChangeAspect="1"/>
          </p:cNvPicPr>
          <p:nvPr/>
        </p:nvPicPr>
        <p:blipFill rotWithShape="1">
          <a:blip r:embed="rId6" cstate="print">
            <a:extLst>
              <a:ext uri="{28A0092B-C50C-407E-A947-70E740481C1C}">
                <a14:useLocalDpi xmlns:a14="http://schemas.microsoft.com/office/drawing/2010/main"/>
              </a:ext>
            </a:extLst>
          </a:blip>
          <a:srcRect b="11288"/>
          <a:stretch/>
        </p:blipFill>
        <p:spPr>
          <a:xfrm>
            <a:off x="5130800" y="4187847"/>
            <a:ext cx="4013200" cy="2670153"/>
          </a:xfrm>
          <a:prstGeom prst="rect">
            <a:avLst/>
          </a:prstGeom>
        </p:spPr>
      </p:pic>
    </p:spTree>
    <p:extLst>
      <p:ext uri="{BB962C8B-B14F-4D97-AF65-F5344CB8AC3E}">
        <p14:creationId xmlns:p14="http://schemas.microsoft.com/office/powerpoint/2010/main" val="427543297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Gekrümmte Verbindung 4"/>
          <p:cNvCxnSpPr/>
          <p:nvPr/>
        </p:nvCxnSpPr>
        <p:spPr>
          <a:xfrm>
            <a:off x="1092200" y="2374900"/>
            <a:ext cx="6756400" cy="2527300"/>
          </a:xfrm>
          <a:prstGeom prst="curvedConnector3">
            <a:avLst>
              <a:gd name="adj1" fmla="val 44925"/>
            </a:avLst>
          </a:prstGeom>
          <a:ln w="57150" cmpd="sng">
            <a:solidFill>
              <a:srgbClr val="0000FF"/>
            </a:solidFill>
          </a:ln>
        </p:spPr>
        <p:style>
          <a:lnRef idx="2">
            <a:schemeClr val="accent5"/>
          </a:lnRef>
          <a:fillRef idx="0">
            <a:schemeClr val="accent5"/>
          </a:fillRef>
          <a:effectRef idx="1">
            <a:schemeClr val="accent5"/>
          </a:effectRef>
          <a:fontRef idx="minor">
            <a:schemeClr val="tx1"/>
          </a:fontRef>
        </p:style>
      </p:cxnSp>
      <p:sp>
        <p:nvSpPr>
          <p:cNvPr id="8" name="Regelmäßiges Fünfeck 7"/>
          <p:cNvSpPr/>
          <p:nvPr/>
        </p:nvSpPr>
        <p:spPr>
          <a:xfrm>
            <a:off x="2273300" y="2273300"/>
            <a:ext cx="4978400" cy="3378662"/>
          </a:xfrm>
          <a:prstGeom prst="pentagon">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Lochstreifen 9"/>
          <p:cNvSpPr/>
          <p:nvPr/>
        </p:nvSpPr>
        <p:spPr>
          <a:xfrm rot="2723338">
            <a:off x="2125215" y="2338230"/>
            <a:ext cx="1506247" cy="774700"/>
          </a:xfrm>
          <a:prstGeom prst="flowChartPunchedTape">
            <a:avLst/>
          </a:prstGeom>
          <a:gradFill flip="none" rotWithShape="1">
            <a:gsLst>
              <a:gs pos="0">
                <a:schemeClr val="accent1">
                  <a:tint val="100000"/>
                  <a:shade val="100000"/>
                  <a:satMod val="130000"/>
                  <a:alpha val="40000"/>
                </a:schemeClr>
              </a:gs>
              <a:gs pos="100000">
                <a:schemeClr val="accent1">
                  <a:tint val="50000"/>
                  <a:shade val="100000"/>
                  <a:satMod val="350000"/>
                  <a:alpha val="4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 name="Lochstreifen 10"/>
          <p:cNvSpPr/>
          <p:nvPr/>
        </p:nvSpPr>
        <p:spPr>
          <a:xfrm rot="2723338">
            <a:off x="4058984" y="3611461"/>
            <a:ext cx="485127" cy="638019"/>
          </a:xfrm>
          <a:prstGeom prst="flowChartPunchedTape">
            <a:avLst/>
          </a:prstGeom>
          <a:gradFill flip="none" rotWithShape="1">
            <a:gsLst>
              <a:gs pos="0">
                <a:schemeClr val="accent1">
                  <a:tint val="100000"/>
                  <a:shade val="100000"/>
                  <a:satMod val="130000"/>
                  <a:alpha val="18000"/>
                </a:schemeClr>
              </a:gs>
              <a:gs pos="100000">
                <a:schemeClr val="accent1">
                  <a:tint val="50000"/>
                  <a:shade val="100000"/>
                  <a:satMod val="350000"/>
                  <a:alpha val="18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Lochstreifen 11"/>
          <p:cNvSpPr/>
          <p:nvPr/>
        </p:nvSpPr>
        <p:spPr>
          <a:xfrm rot="2723338">
            <a:off x="5341272" y="4283029"/>
            <a:ext cx="829148" cy="638019"/>
          </a:xfrm>
          <a:prstGeom prst="flowChartPunchedTape">
            <a:avLst/>
          </a:prstGeom>
          <a:gradFill flip="none" rotWithShape="1">
            <a:gsLst>
              <a:gs pos="0">
                <a:schemeClr val="accent1">
                  <a:tint val="100000"/>
                  <a:shade val="100000"/>
                  <a:satMod val="130000"/>
                  <a:alpha val="23000"/>
                </a:schemeClr>
              </a:gs>
              <a:gs pos="100000">
                <a:schemeClr val="accent1">
                  <a:tint val="50000"/>
                  <a:shade val="100000"/>
                  <a:satMod val="350000"/>
                  <a:alpha val="23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Lochstreifen 12"/>
          <p:cNvSpPr/>
          <p:nvPr/>
        </p:nvSpPr>
        <p:spPr>
          <a:xfrm rot="1238164">
            <a:off x="7053732" y="4604890"/>
            <a:ext cx="1541338" cy="801166"/>
          </a:xfrm>
          <a:prstGeom prst="flowChartPunchedTape">
            <a:avLst/>
          </a:prstGeom>
          <a:gradFill flip="none" rotWithShape="1">
            <a:gsLst>
              <a:gs pos="0">
                <a:schemeClr val="accent1">
                  <a:tint val="100000"/>
                  <a:shade val="100000"/>
                  <a:satMod val="130000"/>
                  <a:alpha val="25000"/>
                </a:schemeClr>
              </a:gs>
              <a:gs pos="100000">
                <a:schemeClr val="accent1">
                  <a:tint val="50000"/>
                  <a:shade val="100000"/>
                  <a:satMod val="350000"/>
                  <a:alpha val="25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Rechtwinkliges Dreieck 14"/>
          <p:cNvSpPr/>
          <p:nvPr/>
        </p:nvSpPr>
        <p:spPr>
          <a:xfrm>
            <a:off x="3631771" y="3003508"/>
            <a:ext cx="544651" cy="596900"/>
          </a:xfrm>
          <a:prstGeom prst="rtTriangle">
            <a:avLst/>
          </a:prstGeom>
          <a:solidFill>
            <a:srgbClr val="FFFF00">
              <a:alpha val="40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Rechteck 17"/>
          <p:cNvSpPr/>
          <p:nvPr/>
        </p:nvSpPr>
        <p:spPr>
          <a:xfrm>
            <a:off x="4432300" y="4165600"/>
            <a:ext cx="805294" cy="444500"/>
          </a:xfrm>
          <a:prstGeom prst="rect">
            <a:avLst/>
          </a:prstGeom>
          <a:solidFill>
            <a:srgbClr val="FFFF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9" name="Rechtwinkliges Dreieck 18"/>
          <p:cNvSpPr/>
          <p:nvPr/>
        </p:nvSpPr>
        <p:spPr>
          <a:xfrm rot="219189">
            <a:off x="6304545" y="4432299"/>
            <a:ext cx="749300" cy="355600"/>
          </a:xfrm>
          <a:prstGeom prst="rtTriangl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1" name="Textfeld 20"/>
          <p:cNvSpPr txBox="1"/>
          <p:nvPr/>
        </p:nvSpPr>
        <p:spPr>
          <a:xfrm>
            <a:off x="685800" y="431800"/>
            <a:ext cx="7899400" cy="1200329"/>
          </a:xfrm>
          <a:prstGeom prst="rect">
            <a:avLst/>
          </a:prstGeom>
          <a:noFill/>
        </p:spPr>
        <p:txBody>
          <a:bodyPr wrap="square" rtlCol="0">
            <a:spAutoFit/>
          </a:bodyPr>
          <a:lstStyle/>
          <a:p>
            <a:r>
              <a:rPr lang="de-DE" sz="3600" b="1" dirty="0" smtClean="0"/>
              <a:t>Schwerpunkte für die Natur und Schwerpunkte für die Erholung schaffen </a:t>
            </a:r>
            <a:endParaRPr lang="de-DE" sz="3600" b="1" dirty="0"/>
          </a:p>
        </p:txBody>
      </p:sp>
      <p:sp>
        <p:nvSpPr>
          <p:cNvPr id="22" name="Textfeld 21"/>
          <p:cNvSpPr txBox="1"/>
          <p:nvPr/>
        </p:nvSpPr>
        <p:spPr>
          <a:xfrm>
            <a:off x="5461298" y="2794000"/>
            <a:ext cx="2222202" cy="369332"/>
          </a:xfrm>
          <a:prstGeom prst="rect">
            <a:avLst/>
          </a:prstGeom>
          <a:noFill/>
        </p:spPr>
        <p:txBody>
          <a:bodyPr wrap="square" rtlCol="0">
            <a:spAutoFit/>
          </a:bodyPr>
          <a:lstStyle/>
          <a:p>
            <a:r>
              <a:rPr lang="de-DE" dirty="0" smtClean="0"/>
              <a:t>Siedlungsraum</a:t>
            </a:r>
            <a:endParaRPr lang="de-DE" dirty="0"/>
          </a:p>
        </p:txBody>
      </p:sp>
      <p:sp>
        <p:nvSpPr>
          <p:cNvPr id="23" name="Textfeld 22"/>
          <p:cNvSpPr txBox="1"/>
          <p:nvPr/>
        </p:nvSpPr>
        <p:spPr>
          <a:xfrm>
            <a:off x="6962001" y="5283200"/>
            <a:ext cx="1432699" cy="368762"/>
          </a:xfrm>
          <a:prstGeom prst="rect">
            <a:avLst/>
          </a:prstGeom>
          <a:noFill/>
        </p:spPr>
        <p:txBody>
          <a:bodyPr wrap="square" rtlCol="0">
            <a:spAutoFit/>
          </a:bodyPr>
          <a:lstStyle/>
          <a:p>
            <a:r>
              <a:rPr lang="de-DE" dirty="0" smtClean="0"/>
              <a:t>Naturraum</a:t>
            </a:r>
            <a:endParaRPr lang="de-DE" dirty="0"/>
          </a:p>
        </p:txBody>
      </p:sp>
      <p:sp>
        <p:nvSpPr>
          <p:cNvPr id="24" name="Textfeld 23"/>
          <p:cNvSpPr txBox="1"/>
          <p:nvPr/>
        </p:nvSpPr>
        <p:spPr>
          <a:xfrm>
            <a:off x="3530600" y="4521200"/>
            <a:ext cx="1706994" cy="369332"/>
          </a:xfrm>
          <a:prstGeom prst="rect">
            <a:avLst/>
          </a:prstGeom>
          <a:noFill/>
        </p:spPr>
        <p:txBody>
          <a:bodyPr wrap="square" rtlCol="0">
            <a:spAutoFit/>
          </a:bodyPr>
          <a:lstStyle/>
          <a:p>
            <a:r>
              <a:rPr lang="de-DE" dirty="0" smtClean="0"/>
              <a:t>Erholungsraum</a:t>
            </a:r>
            <a:endParaRPr lang="de-DE" dirty="0"/>
          </a:p>
        </p:txBody>
      </p:sp>
    </p:spTree>
    <p:extLst>
      <p:ext uri="{BB962C8B-B14F-4D97-AF65-F5344CB8AC3E}">
        <p14:creationId xmlns:p14="http://schemas.microsoft.com/office/powerpoint/2010/main" val="272052258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9106" y="1005764"/>
            <a:ext cx="8229600" cy="1143000"/>
          </a:xfrm>
        </p:spPr>
        <p:txBody>
          <a:bodyPr/>
          <a:lstStyle/>
          <a:p>
            <a:pPr algn="l"/>
            <a:r>
              <a:rPr lang="de-DE" b="1" dirty="0" err="1"/>
              <a:t>Massnahmen</a:t>
            </a:r>
            <a:r>
              <a:rPr lang="de-DE" b="1" dirty="0"/>
              <a:t> Siedlungsraum</a:t>
            </a:r>
          </a:p>
        </p:txBody>
      </p:sp>
      <p:pic>
        <p:nvPicPr>
          <p:cNvPr id="4" name="Bild 1" descr="logo_svs_farb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02136" y="160091"/>
            <a:ext cx="101657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133350" y="284333"/>
            <a:ext cx="6438900" cy="461665"/>
          </a:xfrm>
          <a:prstGeom prst="rect">
            <a:avLst/>
          </a:prstGeom>
          <a:noFill/>
        </p:spPr>
        <p:txBody>
          <a:bodyPr wrap="square" rtlCol="0">
            <a:spAutoFit/>
          </a:bodyPr>
          <a:lstStyle/>
          <a:p>
            <a:r>
              <a:rPr lang="de-CH" sz="2400" b="1" dirty="0">
                <a:solidFill>
                  <a:schemeClr val="bg1"/>
                </a:solidFill>
              </a:rPr>
              <a:t>Die Wasseramsel </a:t>
            </a:r>
            <a:r>
              <a:rPr lang="de-CH" sz="1400" dirty="0">
                <a:solidFill>
                  <a:schemeClr val="bg1"/>
                </a:solidFill>
              </a:rPr>
              <a:t>Vogel des Jahres 2017 </a:t>
            </a:r>
          </a:p>
        </p:txBody>
      </p:sp>
      <p:sp>
        <p:nvSpPr>
          <p:cNvPr id="3" name="Inhaltsplatzhalter 2"/>
          <p:cNvSpPr>
            <a:spLocks noGrp="1"/>
          </p:cNvSpPr>
          <p:nvPr>
            <p:ph idx="1"/>
          </p:nvPr>
        </p:nvSpPr>
        <p:spPr>
          <a:xfrm>
            <a:off x="457200" y="2215020"/>
            <a:ext cx="7978140" cy="3784613"/>
          </a:xfrm>
        </p:spPr>
        <p:txBody>
          <a:bodyPr/>
          <a:lstStyle/>
          <a:p>
            <a:r>
              <a:rPr lang="de-CH" dirty="0"/>
              <a:t>Fortsetzung</a:t>
            </a:r>
          </a:p>
        </p:txBody>
      </p:sp>
      <p:pic>
        <p:nvPicPr>
          <p:cNvPr id="5" name="Grafik 4"/>
          <p:cNvPicPr>
            <a:picLocks noChangeAspect="1"/>
          </p:cNvPicPr>
          <p:nvPr/>
        </p:nvPicPr>
        <p:blipFill rotWithShape="1">
          <a:blip r:embed="rId4" cstate="screen">
            <a:extLst>
              <a:ext uri="{28A0092B-C50C-407E-A947-70E740481C1C}">
                <a14:useLocalDpi xmlns:a14="http://schemas.microsoft.com/office/drawing/2010/main"/>
              </a:ext>
            </a:extLst>
          </a:blip>
          <a:srcRect l="4629"/>
          <a:stretch/>
        </p:blipFill>
        <p:spPr>
          <a:xfrm>
            <a:off x="0" y="-12700"/>
            <a:ext cx="4709879" cy="3235234"/>
          </a:xfrm>
          <a:prstGeom prst="rect">
            <a:avLst/>
          </a:prstGeom>
        </p:spPr>
      </p:pic>
      <p:pic>
        <p:nvPicPr>
          <p:cNvPr id="6" name="Grafik 5"/>
          <p:cNvPicPr>
            <a:picLocks noChangeAspect="1"/>
          </p:cNvPicPr>
          <p:nvPr/>
        </p:nvPicPr>
        <p:blipFill rotWithShape="1">
          <a:blip r:embed="rId5" cstate="screen">
            <a:extLst>
              <a:ext uri="{28A0092B-C50C-407E-A947-70E740481C1C}">
                <a14:useLocalDpi xmlns:a14="http://schemas.microsoft.com/office/drawing/2010/main"/>
              </a:ext>
            </a:extLst>
          </a:blip>
          <a:srcRect l="544" r="-1"/>
          <a:stretch/>
        </p:blipFill>
        <p:spPr>
          <a:xfrm>
            <a:off x="0" y="3341358"/>
            <a:ext cx="4656143" cy="3516642"/>
          </a:xfrm>
          <a:prstGeom prst="rect">
            <a:avLst/>
          </a:prstGeom>
        </p:spPr>
      </p:pic>
      <p:pic>
        <p:nvPicPr>
          <p:cNvPr id="12" name="Bild 11" descr="DSC00552.JPG"/>
          <p:cNvPicPr>
            <a:picLocks noChangeAspect="1"/>
          </p:cNvPicPr>
          <p:nvPr/>
        </p:nvPicPr>
        <p:blipFill rotWithShape="1">
          <a:blip r:embed="rId6" cstate="print">
            <a:extLst>
              <a:ext uri="{28A0092B-C50C-407E-A947-70E740481C1C}">
                <a14:useLocalDpi xmlns:a14="http://schemas.microsoft.com/office/drawing/2010/main"/>
              </a:ext>
            </a:extLst>
          </a:blip>
          <a:srcRect t="-185" r="5185" b="-1"/>
          <a:stretch/>
        </p:blipFill>
        <p:spPr>
          <a:xfrm>
            <a:off x="4267200" y="-12700"/>
            <a:ext cx="4876800" cy="6870700"/>
          </a:xfrm>
          <a:prstGeom prst="rect">
            <a:avLst/>
          </a:prstGeom>
        </p:spPr>
      </p:pic>
    </p:spTree>
    <p:extLst>
      <p:ext uri="{BB962C8B-B14F-4D97-AF65-F5344CB8AC3E}">
        <p14:creationId xmlns:p14="http://schemas.microsoft.com/office/powerpoint/2010/main" val="419765246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1" descr="logo_svs_farb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02136" y="160091"/>
            <a:ext cx="101657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133350" y="284333"/>
            <a:ext cx="6438900" cy="461665"/>
          </a:xfrm>
          <a:prstGeom prst="rect">
            <a:avLst/>
          </a:prstGeom>
          <a:noFill/>
        </p:spPr>
        <p:txBody>
          <a:bodyPr wrap="square" rtlCol="0">
            <a:spAutoFit/>
          </a:bodyPr>
          <a:lstStyle/>
          <a:p>
            <a:r>
              <a:rPr lang="de-CH" sz="2400" b="1" dirty="0">
                <a:solidFill>
                  <a:schemeClr val="bg1"/>
                </a:solidFill>
              </a:rPr>
              <a:t>Die Wasseramsel </a:t>
            </a:r>
            <a:r>
              <a:rPr lang="de-CH" sz="1400" dirty="0">
                <a:solidFill>
                  <a:schemeClr val="bg1"/>
                </a:solidFill>
              </a:rPr>
              <a:t>Vogel des Jahres 2017 </a:t>
            </a:r>
          </a:p>
        </p:txBody>
      </p:sp>
      <p:pic>
        <p:nvPicPr>
          <p:cNvPr id="5" name="Grafik 4"/>
          <p:cNvPicPr>
            <a:picLocks noChangeAspect="1"/>
          </p:cNvPicPr>
          <p:nvPr/>
        </p:nvPicPr>
        <p:blipFill rotWithShape="1">
          <a:blip r:embed="rId4" cstate="screen">
            <a:extLst>
              <a:ext uri="{28A0092B-C50C-407E-A947-70E740481C1C}">
                <a14:useLocalDpi xmlns:a14="http://schemas.microsoft.com/office/drawing/2010/main"/>
              </a:ext>
            </a:extLst>
          </a:blip>
          <a:srcRect l="15507"/>
          <a:stretch/>
        </p:blipFill>
        <p:spPr>
          <a:xfrm>
            <a:off x="0" y="1979612"/>
            <a:ext cx="4394200" cy="4055402"/>
          </a:xfrm>
          <a:prstGeom prst="rect">
            <a:avLst/>
          </a:prstGeom>
          <a:noFill/>
          <a:ln>
            <a:noFill/>
          </a:ln>
        </p:spPr>
      </p:pic>
      <p:pic>
        <p:nvPicPr>
          <p:cNvPr id="6" name="Grafik 5"/>
          <p:cNvPicPr>
            <a:picLocks noChangeAspect="1"/>
          </p:cNvPicPr>
          <p:nvPr/>
        </p:nvPicPr>
        <p:blipFill rotWithShape="1">
          <a:blip r:embed="rId5" cstate="print">
            <a:extLst>
              <a:ext uri="{28A0092B-C50C-407E-A947-70E740481C1C}">
                <a14:useLocalDpi xmlns:a14="http://schemas.microsoft.com/office/drawing/2010/main"/>
              </a:ext>
            </a:extLst>
          </a:blip>
          <a:srcRect r="4692"/>
          <a:stretch/>
        </p:blipFill>
        <p:spPr>
          <a:xfrm>
            <a:off x="4635501" y="1979612"/>
            <a:ext cx="4508500" cy="4055402"/>
          </a:xfrm>
          <a:prstGeom prst="rect">
            <a:avLst/>
          </a:prstGeom>
        </p:spPr>
      </p:pic>
      <p:sp>
        <p:nvSpPr>
          <p:cNvPr id="2" name="Textfeld 1"/>
          <p:cNvSpPr txBox="1"/>
          <p:nvPr/>
        </p:nvSpPr>
        <p:spPr>
          <a:xfrm>
            <a:off x="-203200" y="7200900"/>
            <a:ext cx="184666" cy="369332"/>
          </a:xfrm>
          <a:prstGeom prst="rect">
            <a:avLst/>
          </a:prstGeom>
          <a:noFill/>
        </p:spPr>
        <p:txBody>
          <a:bodyPr wrap="none" rtlCol="0">
            <a:spAutoFit/>
          </a:bodyPr>
          <a:lstStyle/>
          <a:p>
            <a:endParaRPr lang="de-DE" dirty="0"/>
          </a:p>
        </p:txBody>
      </p:sp>
    </p:spTree>
    <p:extLst>
      <p:ext uri="{BB962C8B-B14F-4D97-AF65-F5344CB8AC3E}">
        <p14:creationId xmlns:p14="http://schemas.microsoft.com/office/powerpoint/2010/main" val="335384456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9106" y="1044170"/>
            <a:ext cx="8229600" cy="1143000"/>
          </a:xfrm>
        </p:spPr>
        <p:txBody>
          <a:bodyPr/>
          <a:lstStyle/>
          <a:p>
            <a:pPr algn="l"/>
            <a:r>
              <a:rPr lang="de-DE" b="1" dirty="0"/>
              <a:t>Steckbrief</a:t>
            </a:r>
          </a:p>
        </p:txBody>
      </p:sp>
      <p:sp>
        <p:nvSpPr>
          <p:cNvPr id="3" name="Inhaltsplatzhalter 2"/>
          <p:cNvSpPr>
            <a:spLocks noGrp="1"/>
          </p:cNvSpPr>
          <p:nvPr>
            <p:ph idx="1"/>
          </p:nvPr>
        </p:nvSpPr>
        <p:spPr>
          <a:xfrm>
            <a:off x="389106" y="2291832"/>
            <a:ext cx="4651524" cy="4074678"/>
          </a:xfrm>
        </p:spPr>
        <p:txBody>
          <a:bodyPr>
            <a:normAutofit/>
          </a:bodyPr>
          <a:lstStyle/>
          <a:p>
            <a:r>
              <a:rPr lang="de-DE" dirty="0" err="1"/>
              <a:t>Grösse</a:t>
            </a:r>
            <a:r>
              <a:rPr lang="de-DE" dirty="0"/>
              <a:t>: 18 cm </a:t>
            </a:r>
          </a:p>
          <a:p>
            <a:r>
              <a:rPr lang="de-DE" dirty="0"/>
              <a:t>Gewicht: 46 – 84 g</a:t>
            </a:r>
          </a:p>
          <a:p>
            <a:r>
              <a:rPr lang="de-DE" dirty="0"/>
              <a:t>Spannweite: 25 – 30 cm</a:t>
            </a:r>
          </a:p>
          <a:p>
            <a:r>
              <a:rPr lang="de-DE" dirty="0"/>
              <a:t>Merkmale</a:t>
            </a:r>
          </a:p>
          <a:p>
            <a:pPr lvl="1">
              <a:buFont typeface="Arial" panose="020B0604020202020204" pitchFamily="34" charset="0"/>
              <a:buChar char="•"/>
            </a:pPr>
            <a:r>
              <a:rPr lang="de-DE" dirty="0"/>
              <a:t>rundliche Gestalt </a:t>
            </a:r>
          </a:p>
          <a:p>
            <a:pPr lvl="1">
              <a:buFont typeface="Arial" panose="020B0604020202020204" pitchFamily="34" charset="0"/>
              <a:buChar char="•"/>
            </a:pPr>
            <a:r>
              <a:rPr lang="de-DE" dirty="0"/>
              <a:t>kurzer Schwanz</a:t>
            </a:r>
          </a:p>
          <a:p>
            <a:pPr lvl="1">
              <a:buFont typeface="Arial" panose="020B0604020202020204" pitchFamily="34" charset="0"/>
              <a:buChar char="•"/>
            </a:pPr>
            <a:r>
              <a:rPr lang="de-DE" dirty="0" err="1"/>
              <a:t>starengross</a:t>
            </a:r>
            <a:endParaRPr lang="de-DE" dirty="0"/>
          </a:p>
        </p:txBody>
      </p:sp>
      <p:pic>
        <p:nvPicPr>
          <p:cNvPr id="4" name="Bild 1" descr="logo_svs_farb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02136" y="160091"/>
            <a:ext cx="101657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133350" y="284333"/>
            <a:ext cx="6438900" cy="461665"/>
          </a:xfrm>
          <a:prstGeom prst="rect">
            <a:avLst/>
          </a:prstGeom>
          <a:noFill/>
        </p:spPr>
        <p:txBody>
          <a:bodyPr wrap="square" rtlCol="0">
            <a:spAutoFit/>
          </a:bodyPr>
          <a:lstStyle/>
          <a:p>
            <a:r>
              <a:rPr lang="de-CH" sz="2400" b="1" dirty="0">
                <a:solidFill>
                  <a:schemeClr val="bg1"/>
                </a:solidFill>
              </a:rPr>
              <a:t>Die Wasseramsel </a:t>
            </a:r>
            <a:r>
              <a:rPr lang="de-CH" sz="1400" dirty="0">
                <a:solidFill>
                  <a:schemeClr val="bg1"/>
                </a:solidFill>
              </a:rPr>
              <a:t>Vogel des Jahres 2017 </a:t>
            </a:r>
          </a:p>
        </p:txBody>
      </p:sp>
      <p:pic>
        <p:nvPicPr>
          <p:cNvPr id="6" name="Grafik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37760" y="2383272"/>
            <a:ext cx="3967396" cy="2612717"/>
          </a:xfrm>
          <a:prstGeom prst="rect">
            <a:avLst/>
          </a:prstGeom>
        </p:spPr>
      </p:pic>
    </p:spTree>
    <p:extLst>
      <p:ext uri="{BB962C8B-B14F-4D97-AF65-F5344CB8AC3E}">
        <p14:creationId xmlns:p14="http://schemas.microsoft.com/office/powerpoint/2010/main" val="249965597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9106" y="1044170"/>
            <a:ext cx="8229600" cy="1143000"/>
          </a:xfrm>
        </p:spPr>
        <p:txBody>
          <a:bodyPr/>
          <a:lstStyle/>
          <a:p>
            <a:pPr algn="l"/>
            <a:r>
              <a:rPr lang="de-DE" b="1" dirty="0"/>
              <a:t>Weiterführende Informationen </a:t>
            </a:r>
          </a:p>
        </p:txBody>
      </p:sp>
      <p:sp>
        <p:nvSpPr>
          <p:cNvPr id="3" name="Inhaltsplatzhalter 2"/>
          <p:cNvSpPr>
            <a:spLocks noGrp="1"/>
          </p:cNvSpPr>
          <p:nvPr>
            <p:ph idx="1"/>
          </p:nvPr>
        </p:nvSpPr>
        <p:spPr>
          <a:xfrm>
            <a:off x="389106" y="2291832"/>
            <a:ext cx="8229600" cy="3611563"/>
          </a:xfrm>
        </p:spPr>
        <p:txBody>
          <a:bodyPr/>
          <a:lstStyle/>
          <a:p>
            <a:r>
              <a:rPr lang="de-DE" dirty="0" smtClean="0"/>
              <a:t>Broschüre Wasser im Siedlungsraum</a:t>
            </a:r>
          </a:p>
          <a:p>
            <a:r>
              <a:rPr lang="de-DE" dirty="0"/>
              <a:t>Broschüre Nisthilfen </a:t>
            </a:r>
          </a:p>
          <a:p>
            <a:r>
              <a:rPr lang="de-DE" dirty="0"/>
              <a:t>Poster </a:t>
            </a:r>
            <a:r>
              <a:rPr lang="de-DE" dirty="0" smtClean="0"/>
              <a:t>Wasseramsel</a:t>
            </a:r>
            <a:endParaRPr lang="de-DE" dirty="0"/>
          </a:p>
        </p:txBody>
      </p:sp>
      <p:pic>
        <p:nvPicPr>
          <p:cNvPr id="4" name="Bild 1" descr="logo_svs_farb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02136" y="160091"/>
            <a:ext cx="101657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133350" y="284333"/>
            <a:ext cx="6438900" cy="461665"/>
          </a:xfrm>
          <a:prstGeom prst="rect">
            <a:avLst/>
          </a:prstGeom>
          <a:noFill/>
        </p:spPr>
        <p:txBody>
          <a:bodyPr wrap="square" rtlCol="0">
            <a:spAutoFit/>
          </a:bodyPr>
          <a:lstStyle/>
          <a:p>
            <a:r>
              <a:rPr lang="de-CH" sz="2400" b="1" dirty="0">
                <a:solidFill>
                  <a:schemeClr val="bg1"/>
                </a:solidFill>
              </a:rPr>
              <a:t>Die Wasseramsel </a:t>
            </a:r>
            <a:r>
              <a:rPr lang="de-CH" sz="1400" dirty="0">
                <a:solidFill>
                  <a:schemeClr val="bg1"/>
                </a:solidFill>
              </a:rPr>
              <a:t>Vogel des Jahres 2017 </a:t>
            </a:r>
          </a:p>
        </p:txBody>
      </p:sp>
    </p:spTree>
    <p:extLst>
      <p:ext uri="{BB962C8B-B14F-4D97-AF65-F5344CB8AC3E}">
        <p14:creationId xmlns:p14="http://schemas.microsoft.com/office/powerpoint/2010/main" val="339791736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3970_Wasseramsel_09_ad_SW.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4136" y="-215900"/>
            <a:ext cx="9558135" cy="7532235"/>
          </a:xfrm>
          <a:prstGeom prst="rect">
            <a:avLst/>
          </a:prstGeom>
        </p:spPr>
      </p:pic>
      <p:sp>
        <p:nvSpPr>
          <p:cNvPr id="2" name="Titel 1"/>
          <p:cNvSpPr>
            <a:spLocks noGrp="1"/>
          </p:cNvSpPr>
          <p:nvPr>
            <p:ph type="title"/>
          </p:nvPr>
        </p:nvSpPr>
        <p:spPr>
          <a:xfrm>
            <a:off x="12700" y="5331560"/>
            <a:ext cx="4127500" cy="1143000"/>
          </a:xfrm>
        </p:spPr>
        <p:txBody>
          <a:bodyPr>
            <a:noAutofit/>
          </a:bodyPr>
          <a:lstStyle/>
          <a:p>
            <a:pPr algn="l"/>
            <a:r>
              <a:rPr lang="de-DE" b="1" dirty="0">
                <a:solidFill>
                  <a:schemeClr val="bg1"/>
                </a:solidFill>
              </a:rPr>
              <a:t>Danke für Ihre Aufmerksamkeit</a:t>
            </a:r>
          </a:p>
        </p:txBody>
      </p:sp>
      <p:sp>
        <p:nvSpPr>
          <p:cNvPr id="9" name="Textfeld 8"/>
          <p:cNvSpPr txBox="1"/>
          <p:nvPr/>
        </p:nvSpPr>
        <p:spPr>
          <a:xfrm>
            <a:off x="0" y="99220"/>
            <a:ext cx="6438900" cy="461665"/>
          </a:xfrm>
          <a:prstGeom prst="rect">
            <a:avLst/>
          </a:prstGeom>
          <a:noFill/>
        </p:spPr>
        <p:txBody>
          <a:bodyPr wrap="square" rtlCol="0">
            <a:spAutoFit/>
          </a:bodyPr>
          <a:lstStyle/>
          <a:p>
            <a:r>
              <a:rPr lang="de-CH" sz="2400" b="1" dirty="0">
                <a:solidFill>
                  <a:schemeClr val="bg1"/>
                </a:solidFill>
              </a:rPr>
              <a:t>Die Wasseramsel </a:t>
            </a:r>
            <a:r>
              <a:rPr lang="de-CH" sz="1400" dirty="0">
                <a:solidFill>
                  <a:schemeClr val="bg1"/>
                </a:solidFill>
              </a:rPr>
              <a:t>Vogel des Jahres 2017 </a:t>
            </a:r>
          </a:p>
        </p:txBody>
      </p:sp>
      <p:pic>
        <p:nvPicPr>
          <p:cNvPr id="7" name="Bild 6" descr="logo_svs_schwarz Kopi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04001" y="4805280"/>
            <a:ext cx="2160946" cy="1656580"/>
          </a:xfrm>
          <a:prstGeom prst="rect">
            <a:avLst/>
          </a:prstGeom>
        </p:spPr>
      </p:pic>
    </p:spTree>
    <p:extLst>
      <p:ext uri="{BB962C8B-B14F-4D97-AF65-F5344CB8AC3E}">
        <p14:creationId xmlns:p14="http://schemas.microsoft.com/office/powerpoint/2010/main" val="81873803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9106" y="1044170"/>
            <a:ext cx="8229600" cy="1143000"/>
          </a:xfrm>
        </p:spPr>
        <p:txBody>
          <a:bodyPr/>
          <a:lstStyle/>
          <a:p>
            <a:pPr algn="l"/>
            <a:r>
              <a:rPr lang="de-DE" b="1" dirty="0"/>
              <a:t>Bilder</a:t>
            </a:r>
          </a:p>
        </p:txBody>
      </p:sp>
      <p:sp>
        <p:nvSpPr>
          <p:cNvPr id="3" name="Inhaltsplatzhalter 2"/>
          <p:cNvSpPr>
            <a:spLocks noGrp="1"/>
          </p:cNvSpPr>
          <p:nvPr>
            <p:ph idx="1"/>
          </p:nvPr>
        </p:nvSpPr>
        <p:spPr>
          <a:xfrm>
            <a:off x="389106" y="2291832"/>
            <a:ext cx="8229600" cy="3611563"/>
          </a:xfrm>
        </p:spPr>
        <p:txBody>
          <a:bodyPr/>
          <a:lstStyle/>
          <a:p>
            <a:pPr marL="0" indent="0">
              <a:buNone/>
            </a:pPr>
            <a:r>
              <a:rPr lang="de-DE" dirty="0" smtClean="0"/>
              <a:t>Bilder </a:t>
            </a:r>
            <a:r>
              <a:rPr lang="de-DE" dirty="0"/>
              <a:t>Wasseramseln: </a:t>
            </a:r>
          </a:p>
          <a:p>
            <a:r>
              <a:rPr lang="de-DE" dirty="0"/>
              <a:t>Stefan Wassmer, </a:t>
            </a:r>
          </a:p>
          <a:p>
            <a:r>
              <a:rPr lang="de-DE" dirty="0"/>
              <a:t>Werner Scheuber, </a:t>
            </a:r>
          </a:p>
          <a:p>
            <a:r>
              <a:rPr lang="de-DE" dirty="0"/>
              <a:t>Michael Gerber, </a:t>
            </a:r>
          </a:p>
          <a:p>
            <a:r>
              <a:rPr lang="de-DE" dirty="0"/>
              <a:t>Johann Hegelbach</a:t>
            </a:r>
          </a:p>
        </p:txBody>
      </p:sp>
      <p:pic>
        <p:nvPicPr>
          <p:cNvPr id="4" name="Bild 1" descr="logo_svs_farb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02136" y="160091"/>
            <a:ext cx="101657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133350" y="284333"/>
            <a:ext cx="6438900" cy="461665"/>
          </a:xfrm>
          <a:prstGeom prst="rect">
            <a:avLst/>
          </a:prstGeom>
          <a:noFill/>
        </p:spPr>
        <p:txBody>
          <a:bodyPr wrap="square" rtlCol="0">
            <a:spAutoFit/>
          </a:bodyPr>
          <a:lstStyle/>
          <a:p>
            <a:r>
              <a:rPr lang="de-CH" sz="2400" b="1" dirty="0">
                <a:solidFill>
                  <a:schemeClr val="bg1"/>
                </a:solidFill>
              </a:rPr>
              <a:t>Die Wasseramsel </a:t>
            </a:r>
            <a:r>
              <a:rPr lang="de-CH" sz="1400" dirty="0">
                <a:solidFill>
                  <a:schemeClr val="bg1"/>
                </a:solidFill>
              </a:rPr>
              <a:t>Vogel des Jahres 2017 </a:t>
            </a:r>
          </a:p>
        </p:txBody>
      </p:sp>
    </p:spTree>
    <p:extLst>
      <p:ext uri="{BB962C8B-B14F-4D97-AF65-F5344CB8AC3E}">
        <p14:creationId xmlns:p14="http://schemas.microsoft.com/office/powerpoint/2010/main" val="627324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1" descr="logo_svs_farb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02136" y="160091"/>
            <a:ext cx="101657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133350" y="284333"/>
            <a:ext cx="6438900" cy="461665"/>
          </a:xfrm>
          <a:prstGeom prst="rect">
            <a:avLst/>
          </a:prstGeom>
          <a:noFill/>
        </p:spPr>
        <p:txBody>
          <a:bodyPr wrap="square" rtlCol="0">
            <a:spAutoFit/>
          </a:bodyPr>
          <a:lstStyle/>
          <a:p>
            <a:r>
              <a:rPr lang="de-CH" sz="2400" b="1" dirty="0">
                <a:solidFill>
                  <a:schemeClr val="bg1"/>
                </a:solidFill>
              </a:rPr>
              <a:t>Die Wasseramsel </a:t>
            </a:r>
            <a:r>
              <a:rPr lang="de-CH" sz="1400" dirty="0">
                <a:solidFill>
                  <a:schemeClr val="bg1"/>
                </a:solidFill>
              </a:rPr>
              <a:t>Vogel des Jahres 2017 </a:t>
            </a:r>
          </a:p>
        </p:txBody>
      </p:sp>
      <p:pic>
        <p:nvPicPr>
          <p:cNvPr id="12" name="Inhaltsplatzhalter 11"/>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0" y="1051560"/>
            <a:ext cx="9144000" cy="6320270"/>
          </a:xfrm>
        </p:spPr>
      </p:pic>
    </p:spTree>
    <p:extLst>
      <p:ext uri="{BB962C8B-B14F-4D97-AF65-F5344CB8AC3E}">
        <p14:creationId xmlns:p14="http://schemas.microsoft.com/office/powerpoint/2010/main" val="246030812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1042896"/>
            <a:ext cx="9144000" cy="6060733"/>
          </a:xfrm>
        </p:spPr>
      </p:pic>
      <p:pic>
        <p:nvPicPr>
          <p:cNvPr id="4" name="Bild 1" descr="logo_svs_farbe.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02136" y="160091"/>
            <a:ext cx="101657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133350" y="284333"/>
            <a:ext cx="6438900" cy="461665"/>
          </a:xfrm>
          <a:prstGeom prst="rect">
            <a:avLst/>
          </a:prstGeom>
          <a:noFill/>
        </p:spPr>
        <p:txBody>
          <a:bodyPr wrap="square" rtlCol="0">
            <a:spAutoFit/>
          </a:bodyPr>
          <a:lstStyle/>
          <a:p>
            <a:r>
              <a:rPr lang="de-CH" sz="2400" b="1" dirty="0">
                <a:solidFill>
                  <a:schemeClr val="bg1"/>
                </a:solidFill>
              </a:rPr>
              <a:t>Die Wasseramsel </a:t>
            </a:r>
            <a:r>
              <a:rPr lang="de-CH" sz="1400" dirty="0">
                <a:solidFill>
                  <a:schemeClr val="bg1"/>
                </a:solidFill>
              </a:rPr>
              <a:t>Vogel des Jahres 2017 </a:t>
            </a:r>
          </a:p>
        </p:txBody>
      </p:sp>
    </p:spTree>
    <p:extLst>
      <p:ext uri="{BB962C8B-B14F-4D97-AF65-F5344CB8AC3E}">
        <p14:creationId xmlns:p14="http://schemas.microsoft.com/office/powerpoint/2010/main" val="206104910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DSC04584.JP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25401" y="1079208"/>
            <a:ext cx="9169401" cy="6058192"/>
          </a:xfrm>
        </p:spPr>
      </p:pic>
      <p:pic>
        <p:nvPicPr>
          <p:cNvPr id="4" name="Bild 1" descr="logo_svs_farbe.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02136" y="160091"/>
            <a:ext cx="1016570" cy="7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p:cNvSpPr txBox="1"/>
          <p:nvPr/>
        </p:nvSpPr>
        <p:spPr>
          <a:xfrm>
            <a:off x="133350" y="284333"/>
            <a:ext cx="6438900" cy="461665"/>
          </a:xfrm>
          <a:prstGeom prst="rect">
            <a:avLst/>
          </a:prstGeom>
          <a:noFill/>
        </p:spPr>
        <p:txBody>
          <a:bodyPr wrap="square" rtlCol="0">
            <a:spAutoFit/>
          </a:bodyPr>
          <a:lstStyle/>
          <a:p>
            <a:r>
              <a:rPr lang="de-CH" sz="2400" b="1" dirty="0">
                <a:solidFill>
                  <a:schemeClr val="bg1"/>
                </a:solidFill>
              </a:rPr>
              <a:t>Die Wasseramsel </a:t>
            </a:r>
            <a:r>
              <a:rPr lang="de-CH" sz="1400" dirty="0">
                <a:solidFill>
                  <a:schemeClr val="bg1"/>
                </a:solidFill>
              </a:rPr>
              <a:t>Vogel des Jahres 2017 </a:t>
            </a:r>
          </a:p>
        </p:txBody>
      </p:sp>
      <p:sp>
        <p:nvSpPr>
          <p:cNvPr id="2" name="Titel 1"/>
          <p:cNvSpPr>
            <a:spLocks noGrp="1"/>
          </p:cNvSpPr>
          <p:nvPr>
            <p:ph type="title"/>
          </p:nvPr>
        </p:nvSpPr>
        <p:spPr>
          <a:xfrm>
            <a:off x="151130" y="1045099"/>
            <a:ext cx="3112770" cy="800100"/>
          </a:xfrm>
        </p:spPr>
        <p:txBody>
          <a:bodyPr/>
          <a:lstStyle/>
          <a:p>
            <a:pPr algn="l"/>
            <a:r>
              <a:rPr lang="de-DE" b="1" dirty="0">
                <a:solidFill>
                  <a:schemeClr val="bg1"/>
                </a:solidFill>
              </a:rPr>
              <a:t>Lebensraum </a:t>
            </a:r>
          </a:p>
        </p:txBody>
      </p:sp>
    </p:spTree>
    <p:extLst>
      <p:ext uri="{BB962C8B-B14F-4D97-AF65-F5344CB8AC3E}">
        <p14:creationId xmlns:p14="http://schemas.microsoft.com/office/powerpoint/2010/main" val="25699706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4135"/>
            <a:ext cx="4875952" cy="3656964"/>
          </a:xfrm>
          <a:prstGeom prst="rect">
            <a:avLst/>
          </a:prstGeom>
        </p:spPr>
      </p:pic>
      <p:pic>
        <p:nvPicPr>
          <p:cNvPr id="6" name="Grafik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968" y="3575367"/>
            <a:ext cx="4376843" cy="3282633"/>
          </a:xfrm>
          <a:prstGeom prst="rect">
            <a:avLst/>
          </a:prstGeom>
        </p:spPr>
      </p:pic>
      <p:pic>
        <p:nvPicPr>
          <p:cNvPr id="8" name="Bild 7" descr="DSC06298.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3445248" y="801212"/>
            <a:ext cx="6922771" cy="5192078"/>
          </a:xfrm>
          <a:prstGeom prst="rect">
            <a:avLst/>
          </a:prstGeom>
        </p:spPr>
      </p:pic>
    </p:spTree>
    <p:extLst>
      <p:ext uri="{BB962C8B-B14F-4D97-AF65-F5344CB8AC3E}">
        <p14:creationId xmlns:p14="http://schemas.microsoft.com/office/powerpoint/2010/main" val="283963376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3646</Words>
  <Application>Microsoft Macintosh PowerPoint</Application>
  <PresentationFormat>Bildschirmpräsentation (4:3)</PresentationFormat>
  <Paragraphs>397</Paragraphs>
  <Slides>52</Slides>
  <Notes>50</Notes>
  <HiddenSlides>0</HiddenSlides>
  <MMClips>1</MMClips>
  <ScaleCrop>false</ScaleCrop>
  <HeadingPairs>
    <vt:vector size="4" baseType="variant">
      <vt:variant>
        <vt:lpstr>Design</vt:lpstr>
      </vt:variant>
      <vt:variant>
        <vt:i4>1</vt:i4>
      </vt:variant>
      <vt:variant>
        <vt:lpstr>Folientitel</vt:lpstr>
      </vt:variant>
      <vt:variant>
        <vt:i4>52</vt:i4>
      </vt:variant>
    </vt:vector>
  </HeadingPairs>
  <TitlesOfParts>
    <vt:vector size="53" baseType="lpstr">
      <vt:lpstr>Office-Design</vt:lpstr>
      <vt:lpstr>PowerPoint-Präsentation</vt:lpstr>
      <vt:lpstr>Inhalt</vt:lpstr>
      <vt:lpstr>Wasseramsel Cinclus cinclus </vt:lpstr>
      <vt:lpstr>PowerPoint-Präsentation</vt:lpstr>
      <vt:lpstr>Steckbrief</vt:lpstr>
      <vt:lpstr>PowerPoint-Präsentation</vt:lpstr>
      <vt:lpstr>PowerPoint-Präsentation</vt:lpstr>
      <vt:lpstr>Lebensraum </vt:lpstr>
      <vt:lpstr>PowerPoint-Präsentation</vt:lpstr>
      <vt:lpstr>Revier</vt:lpstr>
      <vt:lpstr>Zugverhalten </vt:lpstr>
      <vt:lpstr>Verbreitung / Bestand</vt:lpstr>
      <vt:lpstr>Verbreitung / Bestand</vt:lpstr>
      <vt:lpstr>Lebensweise</vt:lpstr>
      <vt:lpstr>Anpassungen ans Tauchen </vt:lpstr>
      <vt:lpstr>PowerPoint-Präsentation</vt:lpstr>
      <vt:lpstr>PowerPoint-Präsentation</vt:lpstr>
      <vt:lpstr>Tauchen </vt:lpstr>
      <vt:lpstr>PowerPoint-Präsentation</vt:lpstr>
      <vt:lpstr>Nahrung </vt:lpstr>
      <vt:lpstr>Jagd </vt:lpstr>
      <vt:lpstr>Flug</vt:lpstr>
      <vt:lpstr>Knicksen</vt:lpstr>
      <vt:lpstr>Gesang</vt:lpstr>
      <vt:lpstr>Balz</vt:lpstr>
      <vt:lpstr>Nistplatz</vt:lpstr>
      <vt:lpstr>PowerPoint-Präsentation</vt:lpstr>
      <vt:lpstr>PowerPoint-Präsentation</vt:lpstr>
      <vt:lpstr>Brut</vt:lpstr>
      <vt:lpstr>PowerPoint-Präsentation</vt:lpstr>
      <vt:lpstr>Aufzucht der Jungen</vt:lpstr>
      <vt:lpstr>Bestand  </vt:lpstr>
      <vt:lpstr>PowerPoint-Präsentation</vt:lpstr>
      <vt:lpstr>PowerPoint-Präsentation</vt:lpstr>
      <vt:lpstr>Verbauung</vt:lpstr>
      <vt:lpstr>Belastung der Wasserqualität </vt:lpstr>
      <vt:lpstr>Restwassermengen</vt:lpstr>
      <vt:lpstr>PowerPoint-Präsentation</vt:lpstr>
      <vt:lpstr>Schutz / Massnahmen</vt:lpstr>
      <vt:lpstr>PowerPoint-Präsentation</vt:lpstr>
      <vt:lpstr>PowerPoint-Präsentation</vt:lpstr>
      <vt:lpstr>PowerPoint-Präsentation</vt:lpstr>
      <vt:lpstr>PowerPoint-Präsentation</vt:lpstr>
      <vt:lpstr>PowerPoint-Präsentation</vt:lpstr>
      <vt:lpstr>Massnahmen Siedlungsraum</vt:lpstr>
      <vt:lpstr>Mensch und Gewässer</vt:lpstr>
      <vt:lpstr>PowerPoint-Präsentation</vt:lpstr>
      <vt:lpstr>Massnahmen Siedlungsraum</vt:lpstr>
      <vt:lpstr>PowerPoint-Präsentation</vt:lpstr>
      <vt:lpstr>Weiterführende Informationen </vt:lpstr>
      <vt:lpstr>Danke für Ihre Aufmerksamkeit</vt:lpstr>
      <vt:lpstr>Bilder</vt:lpstr>
    </vt:vector>
  </TitlesOfParts>
  <Company>BirdLife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Dominic Martin</dc:creator>
  <cp:lastModifiedBy>SVS 32</cp:lastModifiedBy>
  <cp:revision>251</cp:revision>
  <cp:lastPrinted>2016-12-22T11:22:11Z</cp:lastPrinted>
  <dcterms:created xsi:type="dcterms:W3CDTF">2016-07-05T06:33:17Z</dcterms:created>
  <dcterms:modified xsi:type="dcterms:W3CDTF">2017-02-08T10:31:23Z</dcterms:modified>
</cp:coreProperties>
</file>