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  <p:sldMasterId id="2147483649" r:id="rId2"/>
  </p:sldMasterIdLst>
  <p:notesMasterIdLst>
    <p:notesMasterId r:id="rId46"/>
  </p:notesMasterIdLst>
  <p:handoutMasterIdLst>
    <p:handoutMasterId r:id="rId47"/>
  </p:handoutMasterIdLst>
  <p:sldIdLst>
    <p:sldId id="256" r:id="rId3"/>
    <p:sldId id="257" r:id="rId4"/>
    <p:sldId id="258" r:id="rId5"/>
    <p:sldId id="259" r:id="rId6"/>
    <p:sldId id="261" r:id="rId7"/>
    <p:sldId id="321" r:id="rId8"/>
    <p:sldId id="318" r:id="rId9"/>
    <p:sldId id="328" r:id="rId10"/>
    <p:sldId id="327" r:id="rId11"/>
    <p:sldId id="319" r:id="rId12"/>
    <p:sldId id="331" r:id="rId13"/>
    <p:sldId id="265" r:id="rId14"/>
    <p:sldId id="314" r:id="rId15"/>
    <p:sldId id="332" r:id="rId16"/>
    <p:sldId id="266" r:id="rId17"/>
    <p:sldId id="316" r:id="rId18"/>
    <p:sldId id="347" r:id="rId19"/>
    <p:sldId id="348" r:id="rId20"/>
    <p:sldId id="333" r:id="rId21"/>
    <p:sldId id="334" r:id="rId22"/>
    <p:sldId id="336" r:id="rId23"/>
    <p:sldId id="277" r:id="rId24"/>
    <p:sldId id="270" r:id="rId25"/>
    <p:sldId id="342" r:id="rId26"/>
    <p:sldId id="341" r:id="rId27"/>
    <p:sldId id="337" r:id="rId28"/>
    <p:sldId id="329" r:id="rId29"/>
    <p:sldId id="324" r:id="rId30"/>
    <p:sldId id="325" r:id="rId31"/>
    <p:sldId id="326" r:id="rId32"/>
    <p:sldId id="330" r:id="rId33"/>
    <p:sldId id="320" r:id="rId34"/>
    <p:sldId id="338" r:id="rId35"/>
    <p:sldId id="340" r:id="rId36"/>
    <p:sldId id="323" r:id="rId37"/>
    <p:sldId id="343" r:id="rId38"/>
    <p:sldId id="345" r:id="rId39"/>
    <p:sldId id="344" r:id="rId40"/>
    <p:sldId id="346" r:id="rId41"/>
    <p:sldId id="293" r:id="rId42"/>
    <p:sldId id="291" r:id="rId43"/>
    <p:sldId id="289" r:id="rId44"/>
    <p:sldId id="297" r:id="rId45"/>
  </p:sldIdLst>
  <p:sldSz cx="9144000" cy="6858000" type="screen4x3"/>
  <p:notesSz cx="6858000" cy="91440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Geneva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Geneva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Geneva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Geneva" charset="0"/>
        <a:cs typeface="Arial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Geneva" charset="0"/>
        <a:cs typeface="Arial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Geneva" charset="0"/>
        <a:cs typeface="Arial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Geneva" charset="0"/>
        <a:cs typeface="Arial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Geneva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5475A4"/>
    <a:srgbClr val="456B8F"/>
    <a:srgbClr val="3B4B63"/>
    <a:srgbClr val="B22641"/>
    <a:srgbClr val="B43822"/>
    <a:srgbClr val="DE1701"/>
    <a:srgbClr val="EDC49F"/>
    <a:srgbClr val="00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1648" y="-1104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6D494B-6B64-EC46-AAD4-424604CF2661}" type="datetime1">
              <a:rPr lang="de-CH"/>
              <a:pPr/>
              <a:t>03.02.20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F814CB-85C7-324F-B094-F279A94BEBC6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7754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662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5E9A4C-7A9C-8541-9038-BC863AC30C6A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5703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dirty="0"/>
              <a:t> </a:t>
            </a: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2AA1B20-E67C-4B49-940D-E0144210751D}" type="slidenum">
              <a:rPr lang="de-CH" sz="1200"/>
              <a:pPr eaLnBrk="1" hangingPunct="1"/>
              <a:t>1</a:t>
            </a:fld>
            <a:endParaRPr lang="de-CH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A34CB5A-88A2-4B43-A331-76F14A59873C}" type="slidenum">
              <a:rPr lang="de-CH" sz="1200"/>
              <a:pPr eaLnBrk="1" hangingPunct="1"/>
              <a:t>12</a:t>
            </a:fld>
            <a:endParaRPr lang="de-CH" sz="120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CH"/>
              <a:t>kommt von Westeuropa bis Japan vor, der Bestand gilt als nicht gefährdet.</a:t>
            </a:r>
          </a:p>
          <a:p>
            <a:pPr eaLnBrk="1" hangingPunct="1"/>
            <a:r>
              <a:rPr lang="de-CH"/>
              <a:t>dunkelgrün: Brutgebiet in dem der Zaunkönig ganzjährig anwesend ist</a:t>
            </a:r>
          </a:p>
          <a:p>
            <a:pPr eaLnBrk="1" hangingPunct="1"/>
            <a:r>
              <a:rPr lang="de-CH"/>
              <a:t>hellgrün: Brutgebiet das im Winterhalbjahr vorübergehend verlassen wird</a:t>
            </a:r>
          </a:p>
          <a:p>
            <a:pPr eaLnBrk="1" hangingPunct="1"/>
            <a:r>
              <a:rPr lang="de-CH"/>
              <a:t>blau: Winterquartier</a:t>
            </a:r>
          </a:p>
          <a:p>
            <a:pPr eaLnBrk="1" hangingPunct="1"/>
            <a:endParaRPr lang="de-C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/>
              <a:t>Darstellung: Vergleichskarte Verbreitung des Zaunkönigs. In jedem grün eingefärbten Quadrat wurde der Zaunkönig 1993-96 nachgewiesen, in den schraffierten Quadraten bereits bei den Erhebungen 1972-76. Der Zaunkönig wurde in 99.8% der untersuchten Quadrate vorgefunden, das entspricht einer Zunahme von 8% gegenüber der letzten Erhebung. Der Zaunkönig fehlt einzig im Atlasquadrat Finsteraarhorn, das beinahe vollständig von Eis und Firn bedeckt ist.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/>
              <a:t>Dichtekarte: Mittelwert der Anzahl Reviere/km</a:t>
            </a:r>
            <a:r>
              <a:rPr lang="de-DE" baseline="30000"/>
              <a:t>2</a:t>
            </a:r>
          </a:p>
          <a:p>
            <a:r>
              <a:rPr lang="de-DE"/>
              <a:t>Die höchsten Brutnachweise des Zaunkönigs gelangen auf über 2000 m.ü.M. (Dischmatal GR: 2200 m.ü.M.; Chandolin VS: 2100 m.ü.M.)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9B969B8-6F4F-364A-9047-89D71F09E6B1}" type="slidenum">
              <a:rPr lang="de-CH" sz="1200"/>
              <a:pPr eaLnBrk="1" hangingPunct="1"/>
              <a:t>15</a:t>
            </a:fld>
            <a:endParaRPr lang="de-CH" sz="120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CH"/>
              <a:t>Brutvogel-Index: Das Jahr 2000 wurde als Basisjahr mit dem Indexwert 100 definiert.</a:t>
            </a:r>
          </a:p>
          <a:p>
            <a:pPr eaLnBrk="1" hangingPunct="1"/>
            <a:endParaRPr lang="de-CH"/>
          </a:p>
          <a:p>
            <a:pPr eaLnBrk="1" hangingPunct="1"/>
            <a:endParaRPr lang="de-C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/>
              <a:t>Totholz bietet Unterschlupf, Nistplätze und Nahrung.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250F923-A127-0544-96AA-16681860D2AA}" type="slidenum">
              <a:rPr lang="de-CH" sz="1200"/>
              <a:pPr eaLnBrk="1" hangingPunct="1"/>
              <a:t>22</a:t>
            </a:fld>
            <a:endParaRPr lang="de-CH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09AF8BF-2550-9A4B-852D-1722BDD7C351}" type="slidenum">
              <a:rPr lang="de-CH" sz="1200"/>
              <a:pPr eaLnBrk="1" hangingPunct="1"/>
              <a:t>23</a:t>
            </a:fld>
            <a:endParaRPr lang="de-CH" sz="120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557E575F-EFF2-7043-9D10-300062081DDD}" type="slidenum">
              <a:rPr lang="de-CH" sz="1200"/>
              <a:pPr algn="r" eaLnBrk="1" hangingPunct="1"/>
              <a:t>24</a:t>
            </a:fld>
            <a:endParaRPr lang="de-CH" sz="120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2847836D-9C7B-2543-B3D7-2E730D1925E4}" type="slidenum">
              <a:rPr lang="de-CH" sz="1200"/>
              <a:pPr algn="r" eaLnBrk="1" hangingPunct="1"/>
              <a:t>25</a:t>
            </a:fld>
            <a:endParaRPr lang="de-CH" sz="120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6A701287-9DD8-8440-82E2-8B02C097EC72}" type="slidenum">
              <a:rPr lang="de-CH" sz="1200"/>
              <a:pPr algn="r" eaLnBrk="1" hangingPunct="1"/>
              <a:t>26</a:t>
            </a:fld>
            <a:endParaRPr lang="de-CH" sz="120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177E074-EACF-104D-84B4-7B23BCBF75ED}" type="slidenum">
              <a:rPr lang="de-CH" sz="1200"/>
              <a:pPr algn="r" eaLnBrk="1" hangingPunct="1"/>
              <a:t>27</a:t>
            </a:fld>
            <a:endParaRPr lang="de-CH" sz="120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A92AA0D4-6768-6149-A5F9-E305C9C6E73C}" type="slidenum">
              <a:rPr lang="de-CH" sz="1200"/>
              <a:pPr algn="r" eaLnBrk="1" hangingPunct="1"/>
              <a:t>28</a:t>
            </a:fld>
            <a:endParaRPr lang="de-CH" sz="120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D4F25CFA-0CC1-E145-A7D0-0F3D1FE75935}" type="slidenum">
              <a:rPr lang="de-CH" sz="1200"/>
              <a:pPr algn="r" eaLnBrk="1" hangingPunct="1"/>
              <a:t>29</a:t>
            </a:fld>
            <a:endParaRPr lang="de-CH" sz="120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3ADA99DE-27FC-A846-AA4B-5E88696151DA}" type="slidenum">
              <a:rPr lang="de-CH" sz="1200"/>
              <a:pPr algn="r" eaLnBrk="1" hangingPunct="1"/>
              <a:t>30</a:t>
            </a:fld>
            <a:endParaRPr lang="de-CH" sz="120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F49E8A9D-71E2-2742-938B-DF64184E3F98}" type="slidenum">
              <a:rPr lang="de-CH" sz="1200"/>
              <a:pPr algn="r" eaLnBrk="1" hangingPunct="1"/>
              <a:t>31</a:t>
            </a:fld>
            <a:endParaRPr lang="de-CH" sz="120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/>
              <a:t>Bilder rechts (von Oben nach Unten): Schwarzer Holunder, Vogelbeere, Schlehe (Schwarzdorn)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/>
              <a:t>Bilder links (von Oben nach Unten): Eibe, gemeiner Schneeball, Kornelkirsche</a:t>
            </a:r>
          </a:p>
          <a:p>
            <a:r>
              <a:rPr lang="de-DE"/>
              <a:t>Bilder rechts (von Oben nach Unten): Liguster, Pfaffenhütchen, Weissdorn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/>
              <a:t>xylobiont = im Holz lebend, Holz bewohnend</a:t>
            </a:r>
          </a:p>
          <a:p>
            <a:r>
              <a:rPr lang="de-DE"/>
              <a:t>von ca. 20‘000 (bekannten) Waldorgansimen sind rund 4‘500 Arten an Totholz gebunden:</a:t>
            </a:r>
          </a:p>
          <a:p>
            <a:pPr>
              <a:buFontTx/>
              <a:buChar char="-"/>
            </a:pPr>
            <a:r>
              <a:rPr lang="de-DE"/>
              <a:t>2 von 3 Waldvogelarten hängen von Totholz ab</a:t>
            </a:r>
          </a:p>
          <a:p>
            <a:pPr>
              <a:buFontTx/>
              <a:buChar char="-"/>
            </a:pPr>
            <a:r>
              <a:rPr lang="de-DE"/>
              <a:t>bis jetzt wurden rund 1‘377 xylobionte Käferarten in der Schweiz nachgewiesen</a:t>
            </a:r>
          </a:p>
          <a:p>
            <a:pPr>
              <a:buFontTx/>
              <a:buChar char="-"/>
            </a:pPr>
            <a:r>
              <a:rPr lang="de-DE"/>
              <a:t>130 von 170 Landschneckenarten sind stark an Totholz gebunden</a:t>
            </a:r>
          </a:p>
          <a:p>
            <a:pPr>
              <a:buFontTx/>
              <a:buChar char="-"/>
            </a:pPr>
            <a:r>
              <a:rPr lang="de-DE"/>
              <a:t>über 600 Flechtenarten sind mehrheitlich auf alte Bäume und Totholz angewiesen</a:t>
            </a:r>
          </a:p>
          <a:p>
            <a:pPr>
              <a:buFontTx/>
              <a:buChar char="-"/>
            </a:pPr>
            <a:r>
              <a:rPr lang="de-DE"/>
              <a:t>rund 2‘500 Pilzarten hat man bis jetzt auf Alt- und Totholz gefunden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1000"/>
              <a:t>viele Arten sind auf ein kontinuierliches Vorkommen von Totholz angewiesen und können deshalb von den Lothar-Flächen nur begrenzt profitieren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1000"/>
              <a:t>Totholz kommt in verschiedensten Variationen vor: liegend oder stehend, als abgestorbene </a:t>
            </a:r>
            <a:r>
              <a:rPr lang="de-DE" altLang="ja-JP" sz="1000"/>
              <a:t>Äste an lebenden Bäumen, als stehender Baumstrunk oder als ganzer abestorbener Baum</a:t>
            </a:r>
            <a:r>
              <a:rPr lang="de-DE" sz="1000"/>
              <a:t>, besonnt oder schattig, zu Haufen aufgeschichtet oder lose herumliegend, sowie in verschiedenen Zersetzungsstadien. Jede Form bietet Lebensraum für andere totholzbewohnende Tier-, Flechten- und Pilzarten und sollte deshalb gleichermassen gefördert werden.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06B0582-BE03-6840-89BD-A1FE393152BE}" type="slidenum">
              <a:rPr lang="de-CH" sz="1200"/>
              <a:pPr eaLnBrk="1" hangingPunct="1"/>
              <a:t>40</a:t>
            </a:fld>
            <a:endParaRPr lang="de-CH" sz="120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F2FDB91-D365-FB42-A7FF-118F906F2B35}" type="slidenum">
              <a:rPr lang="de-CH" sz="1200"/>
              <a:pPr eaLnBrk="1" hangingPunct="1"/>
              <a:t>41</a:t>
            </a:fld>
            <a:endParaRPr lang="de-CH" sz="120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78E7976-48E3-0F4A-A098-D6E9D9C78122}" type="slidenum">
              <a:rPr lang="de-CH" sz="1200"/>
              <a:pPr eaLnBrk="1" hangingPunct="1"/>
              <a:t>42</a:t>
            </a:fld>
            <a:endParaRPr lang="de-CH" sz="1200"/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9A1B40-A473-2946-A087-ED1D537627B8}" type="slidenum">
              <a:rPr lang="de-CH" sz="1200"/>
              <a:pPr eaLnBrk="1" hangingPunct="1"/>
              <a:t>43</a:t>
            </a:fld>
            <a:endParaRPr lang="de-CH" sz="1200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E66B0AB-D63C-1E4A-B334-66242A79E378}" type="slidenum">
              <a:rPr lang="de-CH" sz="1200"/>
              <a:pPr eaLnBrk="1" hangingPunct="1"/>
              <a:t>5</a:t>
            </a:fld>
            <a:endParaRPr lang="de-CH" sz="120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/>
              <a:t>Ordnung: Sperlingsvögel (grösste Ordnung der Vögel, weltweit rund 5‘700 Arten (entspricht 60% aller Vogelarten))</a:t>
            </a:r>
          </a:p>
          <a:p>
            <a:pPr eaLnBrk="1" hangingPunct="1"/>
            <a:r>
              <a:rPr lang="de-DE"/>
              <a:t>Unterordnung: Singvögel (grösste Unterordnung, weltweit rund 4‘000 Arten)</a:t>
            </a:r>
          </a:p>
          <a:p>
            <a:pPr eaLnBrk="1" hangingPunct="1"/>
            <a:r>
              <a:rPr lang="de-DE"/>
              <a:t>Familie: Zaunkönige (umfasst weltweit 17 Gattungen und 78 Arten)</a:t>
            </a:r>
          </a:p>
          <a:p>
            <a:pPr eaLnBrk="1" hangingPunct="1"/>
            <a:r>
              <a:rPr lang="de-DE"/>
              <a:t>Art: Zaunkönig (in Europa der einzige Vertreter der Familie der Zaunkönige)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Master-Untertitelformat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631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883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81756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smtClean="0"/>
              <a:t>Master-Untertitelformat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773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0515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9597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6872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9553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0864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393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344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8230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7882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037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908050"/>
            <a:ext cx="2058988" cy="5545138"/>
          </a:xfrm>
        </p:spPr>
        <p:txBody>
          <a:bodyPr vert="eaVert"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908050"/>
            <a:ext cx="6029325" cy="5545138"/>
          </a:xfrm>
        </p:spPr>
        <p:txBody>
          <a:bodyPr vert="eaVert"/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341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69092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4260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31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818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9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78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108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7" descr="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"/>
          <a:stretch>
            <a:fillRect/>
          </a:stretch>
        </p:blipFill>
        <p:spPr bwMode="auto">
          <a:xfrm flipH="1">
            <a:off x="0" y="3810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8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27412" y="675159"/>
            <a:ext cx="106506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0" y="1508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 sz="1800">
              <a:ea typeface="Arial" charset="0"/>
            </a:endParaRPr>
          </a:p>
        </p:txBody>
      </p:sp>
      <p:sp>
        <p:nvSpPr>
          <p:cNvPr id="1041" name="Line 17"/>
          <p:cNvSpPr>
            <a:spLocks noChangeShapeType="1"/>
          </p:cNvSpPr>
          <p:nvPr userDrawn="1"/>
        </p:nvSpPr>
        <p:spPr bwMode="auto">
          <a:xfrm>
            <a:off x="0" y="67040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 sz="1800">
              <a:ea typeface="Arial" charset="0"/>
            </a:endParaRPr>
          </a:p>
        </p:txBody>
      </p:sp>
      <p:sp>
        <p:nvSpPr>
          <p:cNvPr id="2" name="Rectangle 9"/>
          <p:cNvSpPr>
            <a:spLocks noChangeArrowheads="1"/>
          </p:cNvSpPr>
          <p:nvPr userDrawn="1"/>
        </p:nvSpPr>
        <p:spPr bwMode="auto">
          <a:xfrm>
            <a:off x="0" y="0"/>
            <a:ext cx="9144000" cy="381000"/>
          </a:xfrm>
          <a:prstGeom prst="rect">
            <a:avLst/>
          </a:prstGeom>
          <a:solidFill>
            <a:srgbClr val="456B8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>
              <a:ea typeface="Arial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456B8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>
              <a:ea typeface="Arial" charset="0"/>
            </a:endParaRPr>
          </a:p>
        </p:txBody>
      </p:sp>
      <p:sp>
        <p:nvSpPr>
          <p:cNvPr id="3" name="Line 17"/>
          <p:cNvSpPr>
            <a:spLocks noChangeShapeType="1"/>
          </p:cNvSpPr>
          <p:nvPr userDrawn="1"/>
        </p:nvSpPr>
        <p:spPr bwMode="auto">
          <a:xfrm>
            <a:off x="0" y="30480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>
              <a:ea typeface="Arial" charset="0"/>
            </a:endParaRP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CH">
              <a:ea typeface="Arial" charset="0"/>
            </a:endParaRPr>
          </a:p>
        </p:txBody>
      </p:sp>
      <p:sp>
        <p:nvSpPr>
          <p:cNvPr id="1059" name="Text Box 35"/>
          <p:cNvSpPr txBox="1">
            <a:spLocks noChangeArrowheads="1"/>
          </p:cNvSpPr>
          <p:nvPr userDrawn="1"/>
        </p:nvSpPr>
        <p:spPr bwMode="auto">
          <a:xfrm>
            <a:off x="152400" y="496888"/>
            <a:ext cx="48768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600">
                <a:latin typeface="Arial Black" charset="0"/>
                <a:ea typeface="Arial" charset="0"/>
              </a:rPr>
              <a:t>Zaunkönig</a:t>
            </a:r>
            <a:endParaRPr lang="de-DE" sz="2800">
              <a:latin typeface="Arial Black" charset="0"/>
              <a:ea typeface="Arial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de-DE" sz="2800">
                <a:latin typeface="Arial Black" charset="0"/>
                <a:ea typeface="Arial" charset="0"/>
              </a:rPr>
              <a:t>Vogel des Jahres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Geneva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Genev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Genev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Genev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Genev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Geneva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456B8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CH" sz="1800">
              <a:ea typeface="Arial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8050"/>
            <a:ext cx="82296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3077" name="Line 5"/>
          <p:cNvSpPr>
            <a:spLocks noChangeShapeType="1"/>
          </p:cNvSpPr>
          <p:nvPr userDrawn="1"/>
        </p:nvSpPr>
        <p:spPr bwMode="auto">
          <a:xfrm>
            <a:off x="0" y="609600"/>
            <a:ext cx="9144000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 sz="1800">
              <a:ea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456B8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CH" sz="1800">
              <a:ea typeface="Arial" charset="0"/>
            </a:endParaRPr>
          </a:p>
        </p:txBody>
      </p:sp>
      <p:sp>
        <p:nvSpPr>
          <p:cNvPr id="3081" name="Line 9"/>
          <p:cNvSpPr>
            <a:spLocks noChangeShapeType="1"/>
          </p:cNvSpPr>
          <p:nvPr userDrawn="1"/>
        </p:nvSpPr>
        <p:spPr bwMode="auto">
          <a:xfrm>
            <a:off x="0" y="6704013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CH" sz="1800">
              <a:ea typeface="Arial" charset="0"/>
            </a:endParaRPr>
          </a:p>
        </p:txBody>
      </p:sp>
      <p:pic>
        <p:nvPicPr>
          <p:cNvPr id="13320" name="Picture 16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8056" y="76200"/>
            <a:ext cx="6306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Text Box 21"/>
          <p:cNvSpPr txBox="1">
            <a:spLocks noChangeArrowheads="1"/>
          </p:cNvSpPr>
          <p:nvPr userDrawn="1"/>
        </p:nvSpPr>
        <p:spPr bwMode="auto">
          <a:xfrm>
            <a:off x="4648200" y="228600"/>
            <a:ext cx="51816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700">
                <a:solidFill>
                  <a:schemeClr val="bg1"/>
                </a:solidFill>
                <a:latin typeface="Syntax Black" charset="0"/>
              </a:rPr>
              <a:t>Zaunkönig – Vogel des Jahres 2012</a:t>
            </a:r>
            <a:endParaRPr lang="de-DE" sz="1700"/>
          </a:p>
        </p:txBody>
      </p:sp>
      <p:sp>
        <p:nvSpPr>
          <p:cNvPr id="13334" name="Rectangle 22"/>
          <p:cNvSpPr>
            <a:spLocks noChangeArrowheads="1"/>
          </p:cNvSpPr>
          <p:nvPr userDrawn="1"/>
        </p:nvSpPr>
        <p:spPr bwMode="auto">
          <a:xfrm>
            <a:off x="9907588" y="34385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 sz="1800">
              <a:ea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56B8F"/>
          </a:solidFill>
          <a:latin typeface="Syntax Black" pitchFamily="28" charset="0"/>
          <a:ea typeface="Geneva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56B8F"/>
          </a:solidFill>
          <a:latin typeface="Syntax Black" pitchFamily="28" charset="0"/>
          <a:ea typeface="Genev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56B8F"/>
          </a:solidFill>
          <a:latin typeface="Syntax Black" pitchFamily="28" charset="0"/>
          <a:ea typeface="Genev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56B8F"/>
          </a:solidFill>
          <a:latin typeface="Syntax Black" pitchFamily="28" charset="0"/>
          <a:ea typeface="Genev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456B8F"/>
          </a:solidFill>
          <a:latin typeface="Syntax Black" pitchFamily="28" charset="0"/>
          <a:ea typeface="Genev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0060A9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0060A9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0060A9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0060A9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56B8F"/>
          </a:solidFill>
          <a:latin typeface="Syntax LT" charset="0"/>
          <a:ea typeface="Geneva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56B8F"/>
          </a:solidFill>
          <a:latin typeface="Syntax LT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456B8F"/>
          </a:solidFill>
          <a:latin typeface="Syntax LT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56B8F"/>
          </a:solidFill>
          <a:latin typeface="Syntax LT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56B8F"/>
          </a:solidFill>
          <a:latin typeface="Syntax LT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0A9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0A9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0A9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60A9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1" Type="http://schemas.microsoft.com/office/2007/relationships/media" Target="zaunk&#246;nig%201.mp3" TargetMode="External"/><Relationship Id="rId2" Type="http://schemas.openxmlformats.org/officeDocument/2006/relationships/audio" Target="zaunk&#246;nig%201.mp3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jpeg"/><Relationship Id="rId12" Type="http://schemas.openxmlformats.org/officeDocument/2006/relationships/image" Target="../media/image69.jpeg"/><Relationship Id="rId13" Type="http://schemas.openxmlformats.org/officeDocument/2006/relationships/image" Target="../media/image70.jpeg"/><Relationship Id="rId14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0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>
            <a:spLocks noChangeArrowheads="1"/>
          </p:cNvSpPr>
          <p:nvPr/>
        </p:nvSpPr>
        <p:spPr bwMode="auto">
          <a:xfrm>
            <a:off x="5183188" y="3149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sp>
        <p:nvSpPr>
          <p:cNvPr id="27651" name="Rectangle 12"/>
          <p:cNvSpPr>
            <a:spLocks noChangeArrowheads="1"/>
          </p:cNvSpPr>
          <p:nvPr/>
        </p:nvSpPr>
        <p:spPr bwMode="auto">
          <a:xfrm>
            <a:off x="2236788" y="2709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sp>
        <p:nvSpPr>
          <p:cNvPr id="27652" name="Rectangle 14"/>
          <p:cNvSpPr>
            <a:spLocks noChangeArrowheads="1"/>
          </p:cNvSpPr>
          <p:nvPr/>
        </p:nvSpPr>
        <p:spPr bwMode="auto">
          <a:xfrm>
            <a:off x="3227388" y="2921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sp>
        <p:nvSpPr>
          <p:cNvPr id="27653" name="Rectangle 17"/>
          <p:cNvSpPr>
            <a:spLocks noChangeArrowheads="1"/>
          </p:cNvSpPr>
          <p:nvPr/>
        </p:nvSpPr>
        <p:spPr bwMode="auto">
          <a:xfrm>
            <a:off x="280988" y="11779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sp>
        <p:nvSpPr>
          <p:cNvPr id="27654" name="Text Box 18"/>
          <p:cNvSpPr txBox="1">
            <a:spLocks noChangeArrowheads="1"/>
          </p:cNvSpPr>
          <p:nvPr/>
        </p:nvSpPr>
        <p:spPr bwMode="auto">
          <a:xfrm rot="-5400000">
            <a:off x="-380206" y="5866607"/>
            <a:ext cx="10668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800"/>
              <a:t>M. Delpho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6" name="Picture 4" descr="Wren_Nest_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8325" y="1752600"/>
            <a:ext cx="4537075" cy="47244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Namensherkunft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37226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i="1">
                <a:cs typeface="Arial" charset="0"/>
              </a:rPr>
              <a:t>troglodyt</a:t>
            </a:r>
            <a:r>
              <a:rPr lang="de-DE">
                <a:cs typeface="Arial" charset="0"/>
              </a:rPr>
              <a:t>: griechisch für Höhlenbewohner</a:t>
            </a:r>
          </a:p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etwas irref</a:t>
            </a:r>
            <a:r>
              <a:rPr lang="de-DE" altLang="ja-JP">
                <a:cs typeface="Arial" charset="0"/>
              </a:rPr>
              <a:t>ührend, da Z</a:t>
            </a:r>
            <a:r>
              <a:rPr lang="de-DE">
                <a:cs typeface="Arial" charset="0"/>
              </a:rPr>
              <a:t>aunkönige nur selten Höhlen bewohnen</a:t>
            </a:r>
          </a:p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möglicherweise bezieht sich </a:t>
            </a:r>
            <a:r>
              <a:rPr lang="de-DE" i="1">
                <a:cs typeface="Arial" charset="0"/>
              </a:rPr>
              <a:t>troglodyt</a:t>
            </a:r>
            <a:r>
              <a:rPr lang="de-DE">
                <a:cs typeface="Arial" charset="0"/>
              </a:rPr>
              <a:t> aber auch auf die höhlenförmige Gestalt des Nestes </a:t>
            </a:r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 rot="-5400000">
            <a:off x="7521575" y="2914651"/>
            <a:ext cx="25923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>
                <a:solidFill>
                  <a:schemeClr val="bg1"/>
                </a:solidFill>
              </a:rPr>
              <a:t>The Internet Bird Collection</a:t>
            </a:r>
            <a:endParaRPr 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ChangeArrowheads="1"/>
          </p:cNvSpPr>
          <p:nvPr/>
        </p:nvSpPr>
        <p:spPr bwMode="auto">
          <a:xfrm>
            <a:off x="468313" y="2057400"/>
            <a:ext cx="53228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de-DE" sz="2400">
                <a:solidFill>
                  <a:srgbClr val="456B8F"/>
                </a:solidFill>
                <a:latin typeface="Syntax LT" charset="0"/>
              </a:rPr>
              <a:t>Damit ist der Zaunkönig etwa so laut wie ein Presslufthammer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de-DE" sz="2400">
                <a:solidFill>
                  <a:srgbClr val="456B8F"/>
                </a:solidFill>
                <a:latin typeface="Syntax LT" charset="0"/>
              </a:rPr>
              <a:t>Vollständige Strophe dauert 4 </a:t>
            </a:r>
            <a:r>
              <a:rPr lang="de-CH" sz="2400">
                <a:solidFill>
                  <a:srgbClr val="456B8F"/>
                </a:solidFill>
                <a:latin typeface="Syntax LT" charset="0"/>
              </a:rPr>
              <a:t>–</a:t>
            </a:r>
            <a:r>
              <a:rPr lang="de-DE" sz="2400">
                <a:solidFill>
                  <a:srgbClr val="456B8F"/>
                </a:solidFill>
                <a:latin typeface="Syntax LT" charset="0"/>
              </a:rPr>
              <a:t> 5 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de-DE" sz="2400">
                <a:solidFill>
                  <a:srgbClr val="456B8F"/>
                </a:solidFill>
                <a:latin typeface="Syntax LT" charset="0"/>
              </a:rPr>
              <a:t>Unterteilung in:</a:t>
            </a:r>
          </a:p>
          <a:p>
            <a:pPr marL="8191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de-DE" sz="2000">
                <a:solidFill>
                  <a:srgbClr val="456B8F"/>
                </a:solidFill>
                <a:latin typeface="Syntax LT" charset="0"/>
              </a:rPr>
              <a:t>Einleitung</a:t>
            </a:r>
          </a:p>
          <a:p>
            <a:pPr marL="8191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de-DE" sz="2000">
                <a:solidFill>
                  <a:srgbClr val="456B8F"/>
                </a:solidFill>
                <a:latin typeface="Syntax LT" charset="0"/>
              </a:rPr>
              <a:t>Schmettertour</a:t>
            </a:r>
          </a:p>
          <a:p>
            <a:pPr marL="8191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de-DE" sz="2000">
                <a:solidFill>
                  <a:srgbClr val="456B8F"/>
                </a:solidFill>
                <a:latin typeface="Syntax LT" charset="0"/>
              </a:rPr>
              <a:t>Zwischentöne</a:t>
            </a:r>
          </a:p>
          <a:p>
            <a:pPr marL="8191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de-DE" sz="2000">
                <a:solidFill>
                  <a:srgbClr val="456B8F"/>
                </a:solidFill>
                <a:latin typeface="Syntax LT" charset="0"/>
              </a:rPr>
              <a:t>Schmettertour</a:t>
            </a:r>
          </a:p>
          <a:p>
            <a:pPr marL="8191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de-DE" sz="2000">
                <a:solidFill>
                  <a:srgbClr val="456B8F"/>
                </a:solidFill>
                <a:latin typeface="Syntax LT" charset="0"/>
              </a:rPr>
              <a:t>Zwischentöne</a:t>
            </a:r>
          </a:p>
          <a:p>
            <a:pPr marL="8191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de-DE" sz="2000">
                <a:solidFill>
                  <a:srgbClr val="456B8F"/>
                </a:solidFill>
                <a:latin typeface="Syntax LT" charset="0"/>
              </a:rPr>
              <a:t>Roller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Stimme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cs typeface="Arial" charset="0"/>
              </a:rPr>
              <a:t>Mit einer Lautstärke von 90 dB bis zu 500 m weit hörbar</a:t>
            </a:r>
          </a:p>
        </p:txBody>
      </p:sp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25130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Line 5"/>
          <p:cNvSpPr>
            <a:spLocks noChangeShapeType="1"/>
          </p:cNvSpPr>
          <p:nvPr/>
        </p:nvSpPr>
        <p:spPr bwMode="auto">
          <a:xfrm>
            <a:off x="5334000" y="4191000"/>
            <a:ext cx="457200" cy="0"/>
          </a:xfrm>
          <a:prstGeom prst="line">
            <a:avLst/>
          </a:prstGeom>
          <a:noFill/>
          <a:ln w="76200">
            <a:solidFill>
              <a:srgbClr val="DE170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6400800" y="6172200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Quelle: SUVA</a:t>
            </a:r>
            <a:endParaRPr lang="de-DE" sz="1800"/>
          </a:p>
        </p:txBody>
      </p:sp>
      <p:pic>
        <p:nvPicPr>
          <p:cNvPr id="254984" name="zaunkönig 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842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5" name="Picture 9" descr="85709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790950" y="3581400"/>
            <a:ext cx="1466850" cy="29718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8138" name="Text Box 10"/>
          <p:cNvSpPr txBox="1">
            <a:spLocks noChangeArrowheads="1"/>
          </p:cNvSpPr>
          <p:nvPr/>
        </p:nvSpPr>
        <p:spPr bwMode="auto">
          <a:xfrm rot="-5400000">
            <a:off x="3383757" y="59126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800"/>
              <a:t>S. Rieben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4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9" fill="hold"/>
                                        <p:tgtEl>
                                          <p:spTgt spid="2549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98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498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Verbreitung: Europa und Asien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81600"/>
            <a:ext cx="8229600" cy="1419225"/>
          </a:xfrm>
          <a:noFill/>
        </p:spPr>
        <p:txBody>
          <a:bodyPr/>
          <a:lstStyle/>
          <a:p>
            <a:pPr eaLnBrk="1" hangingPunct="1"/>
            <a:r>
              <a:rPr lang="de-CH" sz="2000">
                <a:cs typeface="Arial" charset="0"/>
              </a:rPr>
              <a:t>Weitverbreitet: Von Nordwestafrika und Westeuropa bis Norwegen und Finnland</a:t>
            </a:r>
          </a:p>
          <a:p>
            <a:pPr eaLnBrk="1" hangingPunct="1"/>
            <a:r>
              <a:rPr lang="de-CH" sz="2000">
                <a:cs typeface="Arial" charset="0"/>
              </a:rPr>
              <a:t>von Zentralasien bis Japan</a:t>
            </a:r>
          </a:p>
          <a:p>
            <a:pPr eaLnBrk="1" hangingPunct="1"/>
            <a:r>
              <a:rPr lang="de-CH" sz="2000">
                <a:cs typeface="Arial" charset="0"/>
              </a:rPr>
              <a:t>von der Küste bis über die Baumgrenze</a:t>
            </a:r>
          </a:p>
        </p:txBody>
      </p:sp>
      <p:sp>
        <p:nvSpPr>
          <p:cNvPr id="50180" name="Text Box 10"/>
          <p:cNvSpPr txBox="1">
            <a:spLocks noChangeArrowheads="1"/>
          </p:cNvSpPr>
          <p:nvPr/>
        </p:nvSpPr>
        <p:spPr bwMode="auto">
          <a:xfrm rot="-5400000">
            <a:off x="8357394" y="1258094"/>
            <a:ext cx="13589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800"/>
              <a:t>Darstellung: NABU (2003)</a:t>
            </a:r>
          </a:p>
        </p:txBody>
      </p:sp>
      <p:pic>
        <p:nvPicPr>
          <p:cNvPr id="50181" name="Picture 11" descr="zaunkönig_verbreitung_euro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458913"/>
            <a:ext cx="4114800" cy="3676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3" descr="zaunkönig_verbreitung_schweiz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725" y="1528763"/>
            <a:ext cx="69532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Verbreitung: Schweiz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072188"/>
            <a:ext cx="8229600" cy="6334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CH" sz="2000">
                <a:cs typeface="Arial" charset="0"/>
              </a:rPr>
              <a:t>in der ganzen Schweiz verbreitet</a:t>
            </a:r>
            <a:endParaRPr lang="de-DE">
              <a:cs typeface="Arial" charset="0"/>
            </a:endParaRPr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 rot="-5400000">
            <a:off x="7775575" y="1839913"/>
            <a:ext cx="25225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800"/>
              <a:t>Darstellung: Schweizer Brutvogelatlas (1998) s. 352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zaunkönig_verbreitung_schwei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80213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Verbreitung: Schweiz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072188"/>
            <a:ext cx="8229600" cy="6334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de-CH" sz="2000">
                <a:cs typeface="Arial" charset="0"/>
              </a:rPr>
              <a:t>Mittelland, Jura, Alpentäler und Alpensüdseite</a:t>
            </a:r>
            <a:endParaRPr lang="de-DE">
              <a:cs typeface="Arial" charset="0"/>
            </a:endParaRPr>
          </a:p>
        </p:txBody>
      </p:sp>
      <p:sp>
        <p:nvSpPr>
          <p:cNvPr id="54277" name="Text Box 4"/>
          <p:cNvSpPr txBox="1">
            <a:spLocks noChangeArrowheads="1"/>
          </p:cNvSpPr>
          <p:nvPr/>
        </p:nvSpPr>
        <p:spPr bwMode="auto">
          <a:xfrm rot="-5400000">
            <a:off x="7775575" y="1839913"/>
            <a:ext cx="25225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800"/>
              <a:t>Darstellung: Schweizer Brutvogelatlas (1998) s. 352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>
                <a:latin typeface="Syntax Black" charset="0"/>
                <a:cs typeface="Arial" charset="0"/>
              </a:rPr>
              <a:t>Bestand</a:t>
            </a:r>
          </a:p>
        </p:txBody>
      </p:sp>
      <p:sp>
        <p:nvSpPr>
          <p:cNvPr id="56323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5627687" cy="482441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de-CH">
                <a:cs typeface="Arial" charset="0"/>
              </a:rPr>
              <a:t>Schweiz: 250</a:t>
            </a:r>
            <a:r>
              <a:rPr lang="ja-JP" altLang="de-CH">
                <a:cs typeface="Arial" charset="0"/>
              </a:rPr>
              <a:t>‘</a:t>
            </a:r>
            <a:r>
              <a:rPr lang="de-CH">
                <a:cs typeface="Arial" charset="0"/>
              </a:rPr>
              <a:t>000 – 350</a:t>
            </a:r>
            <a:r>
              <a:rPr lang="ja-JP" altLang="de-CH">
                <a:cs typeface="Arial" charset="0"/>
              </a:rPr>
              <a:t>‘</a:t>
            </a:r>
            <a:r>
              <a:rPr lang="de-CH">
                <a:cs typeface="Arial" charset="0"/>
              </a:rPr>
              <a:t>000 Brutpaare</a:t>
            </a:r>
          </a:p>
          <a:p>
            <a:pPr>
              <a:lnSpc>
                <a:spcPct val="110000"/>
              </a:lnSpc>
            </a:pPr>
            <a:r>
              <a:rPr lang="de-CH">
                <a:cs typeface="Arial" charset="0"/>
              </a:rPr>
              <a:t>Europa: 23 – 40 Mio Brutpaare</a:t>
            </a:r>
          </a:p>
          <a:p>
            <a:pPr>
              <a:lnSpc>
                <a:spcPct val="110000"/>
              </a:lnSpc>
            </a:pPr>
            <a:r>
              <a:rPr lang="de-CH">
                <a:cs typeface="Arial" charset="0"/>
              </a:rPr>
              <a:t>Bestand gilt als stabil</a:t>
            </a:r>
          </a:p>
          <a:p>
            <a:pPr>
              <a:lnSpc>
                <a:spcPct val="110000"/>
              </a:lnSpc>
            </a:pPr>
            <a:r>
              <a:rPr lang="de-CH">
                <a:cs typeface="Arial" charset="0"/>
              </a:rPr>
              <a:t>ganzjährig präsent, Zaunkönige sind Standvögel und Kurzstreckenzieher</a:t>
            </a:r>
          </a:p>
          <a:p>
            <a:pPr>
              <a:lnSpc>
                <a:spcPct val="110000"/>
              </a:lnSpc>
            </a:pPr>
            <a:endParaRPr lang="de-CH">
              <a:cs typeface="Arial" charset="0"/>
            </a:endParaRPr>
          </a:p>
          <a:p>
            <a:pPr>
              <a:lnSpc>
                <a:spcPct val="110000"/>
              </a:lnSpc>
            </a:pPr>
            <a:endParaRPr lang="de-CH">
              <a:cs typeface="Arial" charset="0"/>
            </a:endParaRPr>
          </a:p>
        </p:txBody>
      </p:sp>
      <p:pic>
        <p:nvPicPr>
          <p:cNvPr id="41996" name="Picture 12" descr="93731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743200" cy="47244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6325" name="Text Box 15"/>
          <p:cNvSpPr txBox="1">
            <a:spLocks noChangeArrowheads="1"/>
          </p:cNvSpPr>
          <p:nvPr/>
        </p:nvSpPr>
        <p:spPr bwMode="auto">
          <a:xfrm rot="-5400000">
            <a:off x="8260557" y="2178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S. Rieben</a:t>
            </a:r>
            <a:endParaRPr lang="de-DE" sz="1800"/>
          </a:p>
        </p:txBody>
      </p:sp>
      <p:pic>
        <p:nvPicPr>
          <p:cNvPr id="56326" name="Picture 16" descr="zaunkönig_bestandesentwicklung_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584700"/>
            <a:ext cx="48006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 Box 17"/>
          <p:cNvSpPr txBox="1">
            <a:spLocks noChangeArrowheads="1"/>
          </p:cNvSpPr>
          <p:nvPr/>
        </p:nvSpPr>
        <p:spPr bwMode="auto">
          <a:xfrm>
            <a:off x="762000" y="4191000"/>
            <a:ext cx="533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/>
              <a:t>Bestandesentwicklung in der Schweiz: Brutvogel-Index, 1990-2003</a:t>
            </a:r>
          </a:p>
        </p:txBody>
      </p:sp>
      <p:sp>
        <p:nvSpPr>
          <p:cNvPr id="56328" name="Rectangle 18"/>
          <p:cNvSpPr>
            <a:spLocks noChangeArrowheads="1"/>
          </p:cNvSpPr>
          <p:nvPr/>
        </p:nvSpPr>
        <p:spPr bwMode="auto">
          <a:xfrm>
            <a:off x="3227388" y="6323013"/>
            <a:ext cx="218281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800"/>
              <a:t>Quelle: Die Vögel der Schweiz (2007) s. 543</a:t>
            </a:r>
            <a:endParaRPr lang="de-DE" sz="1800"/>
          </a:p>
          <a:p>
            <a:endParaRPr lang="de-DE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99" name="Picture 19" descr="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587625"/>
            <a:ext cx="8534400" cy="3355975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8371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Lebensraum</a:t>
            </a:r>
          </a:p>
        </p:txBody>
      </p:sp>
      <p:sp>
        <p:nvSpPr>
          <p:cNvPr id="58372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cs typeface="Arial" charset="0"/>
              </a:rPr>
              <a:t>unterholzreiche, vielstufige Wälder; insbesondere in Gebieten mit hohem Totholz-Anteil</a:t>
            </a:r>
          </a:p>
        </p:txBody>
      </p:sp>
      <p:sp>
        <p:nvSpPr>
          <p:cNvPr id="58373" name="Text Box 17"/>
          <p:cNvSpPr txBox="1">
            <a:spLocks noChangeArrowheads="1"/>
          </p:cNvSpPr>
          <p:nvPr/>
        </p:nvSpPr>
        <p:spPr bwMode="auto">
          <a:xfrm rot="-5400000">
            <a:off x="8260557" y="30170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D. Saluz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Lebensraum</a:t>
            </a:r>
          </a:p>
        </p:txBody>
      </p:sp>
      <p:pic>
        <p:nvPicPr>
          <p:cNvPr id="60419" name="Bild 4" descr="DSC033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4719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Bild 5" descr="DSC013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37703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Bild 4" descr="DSC079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8306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Bild 5" descr="DSC0736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429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Bild 6" descr="DSC033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6576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55" name="Picture 11" descr="hec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117725"/>
            <a:ext cx="6634163" cy="4376738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Lebensraum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cs typeface="Arial" charset="0"/>
              </a:rPr>
              <a:t>dichte Hecken mit viel Unterholz</a:t>
            </a: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 rot="-5400000">
            <a:off x="6965157" y="2559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SVS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Picture 10" descr="93727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1752600"/>
            <a:ext cx="5638800" cy="4586288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Übersicht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24413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Vogel des Jahres 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Kennzeichen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Systematik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Namensherkunft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Stimme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Verbreitung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Bestand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Lebensraum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Nahrung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Fortpflanzung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Gefährdung</a:t>
            </a:r>
          </a:p>
          <a:p>
            <a:pPr eaLnBrk="1" hangingPunct="1">
              <a:lnSpc>
                <a:spcPct val="110000"/>
              </a:lnSpc>
            </a:pPr>
            <a:r>
              <a:rPr lang="de-CH" sz="2000">
                <a:cs typeface="Arial" charset="0"/>
              </a:rPr>
              <a:t>Schutzmassnahmen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005013" y="1968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sp>
        <p:nvSpPr>
          <p:cNvPr id="29702" name="Text Box 12"/>
          <p:cNvSpPr txBox="1">
            <a:spLocks noChangeArrowheads="1"/>
          </p:cNvSpPr>
          <p:nvPr/>
        </p:nvSpPr>
        <p:spPr bwMode="auto">
          <a:xfrm rot="-5400000">
            <a:off x="8260557" y="2178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S. Rieben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Lebensraum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7894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vor Allem im Winter bevorzugt an deckungsreichen Bach- und Flussböschungen, wo er noch am ehesten Insekten findet</a:t>
            </a:r>
          </a:p>
        </p:txBody>
      </p:sp>
      <p:pic>
        <p:nvPicPr>
          <p:cNvPr id="264196" name="Picture 4" descr="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1150" y="1752600"/>
            <a:ext cx="3524250" cy="47244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6565" name="Text Box 6"/>
          <p:cNvSpPr txBox="1">
            <a:spLocks noChangeArrowheads="1"/>
          </p:cNvSpPr>
          <p:nvPr/>
        </p:nvSpPr>
        <p:spPr bwMode="auto">
          <a:xfrm rot="-5400000">
            <a:off x="8260557" y="2178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J.-M. Fivat</a:t>
            </a:r>
            <a:endParaRPr lang="de-DE" sz="1800"/>
          </a:p>
        </p:txBody>
      </p:sp>
      <p:pic>
        <p:nvPicPr>
          <p:cNvPr id="264200" name="Picture 8" descr="zk_winter_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4406900"/>
            <a:ext cx="4789487" cy="20701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6567" name="Text Box 10"/>
          <p:cNvSpPr txBox="1">
            <a:spLocks noChangeArrowheads="1"/>
          </p:cNvSpPr>
          <p:nvPr/>
        </p:nvSpPr>
        <p:spPr bwMode="auto">
          <a:xfrm rot="-5400000">
            <a:off x="4602957" y="4845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A. Saunier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5" name="Picture 7" descr="DSC041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5867400" cy="4398963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Lebensraum</a:t>
            </a:r>
          </a:p>
        </p:txBody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523287" cy="4824413"/>
          </a:xfrm>
        </p:spPr>
        <p:txBody>
          <a:bodyPr/>
          <a:lstStyle/>
          <a:p>
            <a:r>
              <a:rPr lang="de-DE">
                <a:cs typeface="Arial" charset="0"/>
              </a:rPr>
              <a:t>Siedlungen; insbesondere in naturnahen Gärten und Hecken</a:t>
            </a:r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 rot="-5400000">
            <a:off x="6736557" y="2559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SVS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04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752600"/>
            <a:ext cx="54102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0659" name="Rectangle 2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CH">
                <a:latin typeface="Syntax Black" charset="0"/>
                <a:cs typeface="Arial" charset="0"/>
              </a:rPr>
              <a:t>Nahrung</a:t>
            </a:r>
          </a:p>
        </p:txBody>
      </p:sp>
      <p:sp>
        <p:nvSpPr>
          <p:cNvPr id="70660" name="Rectangle 2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>
                <a:cs typeface="Arial" charset="0"/>
              </a:rPr>
              <a:t>Spinnen</a:t>
            </a:r>
          </a:p>
          <a:p>
            <a:r>
              <a:rPr lang="de-DE">
                <a:cs typeface="Arial" charset="0"/>
              </a:rPr>
              <a:t>Weberknechte</a:t>
            </a:r>
          </a:p>
          <a:p>
            <a:r>
              <a:rPr lang="de-DE">
                <a:cs typeface="Arial" charset="0"/>
              </a:rPr>
              <a:t>Motten</a:t>
            </a:r>
          </a:p>
          <a:p>
            <a:r>
              <a:rPr lang="de-DE">
                <a:cs typeface="Arial" charset="0"/>
              </a:rPr>
              <a:t>Fliegen</a:t>
            </a:r>
          </a:p>
          <a:p>
            <a:r>
              <a:rPr lang="de-DE">
                <a:cs typeface="Arial" charset="0"/>
              </a:rPr>
              <a:t>andere Insekten</a:t>
            </a:r>
          </a:p>
        </p:txBody>
      </p:sp>
      <p:sp>
        <p:nvSpPr>
          <p:cNvPr id="70661" name="Text Box 29"/>
          <p:cNvSpPr txBox="1">
            <a:spLocks noChangeArrowheads="1"/>
          </p:cNvSpPr>
          <p:nvPr/>
        </p:nvSpPr>
        <p:spPr bwMode="auto">
          <a:xfrm rot="-5400000">
            <a:off x="8260557" y="2178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R. Lorch</a:t>
            </a:r>
            <a:endParaRPr lang="de-DE" sz="1800"/>
          </a:p>
        </p:txBody>
      </p:sp>
      <p:pic>
        <p:nvPicPr>
          <p:cNvPr id="50207" name="Picture 31" descr="weberknecht andreas pastowsk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037013"/>
            <a:ext cx="3124200" cy="2373312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0663" name="Text Box 32"/>
          <p:cNvSpPr txBox="1">
            <a:spLocks noChangeArrowheads="1"/>
          </p:cNvSpPr>
          <p:nvPr/>
        </p:nvSpPr>
        <p:spPr bwMode="auto">
          <a:xfrm rot="-5400000">
            <a:off x="2774157" y="4464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A. Pastowski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43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075" y="1752600"/>
            <a:ext cx="39973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Fortpflanzung: Nestbau</a:t>
            </a:r>
          </a:p>
        </p:txBody>
      </p:sp>
      <p:sp>
        <p:nvSpPr>
          <p:cNvPr id="72708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43322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Zaunkönig-Männchen baut im Frühjahr zunächst mehrere Nester im Rohbau</a:t>
            </a:r>
          </a:p>
        </p:txBody>
      </p:sp>
      <p:pic>
        <p:nvPicPr>
          <p:cNvPr id="56344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42021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2710" name="Text Box 25"/>
          <p:cNvSpPr txBox="1">
            <a:spLocks noChangeArrowheads="1"/>
          </p:cNvSpPr>
          <p:nvPr/>
        </p:nvSpPr>
        <p:spPr bwMode="auto">
          <a:xfrm rot="-5400000">
            <a:off x="3349625" y="4344988"/>
            <a:ext cx="25161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>
                <a:solidFill>
                  <a:schemeClr val="bg1"/>
                </a:solidFill>
              </a:rPr>
              <a:t>Naturfotografie-Digital.de / G. Rossen</a:t>
            </a:r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72711" name="Text Box 26"/>
          <p:cNvSpPr txBox="1">
            <a:spLocks noChangeArrowheads="1"/>
          </p:cNvSpPr>
          <p:nvPr/>
        </p:nvSpPr>
        <p:spPr bwMode="auto">
          <a:xfrm rot="-5400000">
            <a:off x="7540625" y="2898776"/>
            <a:ext cx="25161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>
                <a:solidFill>
                  <a:schemeClr val="bg1"/>
                </a:solidFill>
              </a:rPr>
              <a:t>Naturfotografie-Digital.de / G. Rossen</a:t>
            </a:r>
            <a:endParaRPr 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781425"/>
            <a:ext cx="42672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85698" name="Picture 2" descr="DSC043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100" y="1752600"/>
            <a:ext cx="3543300" cy="47244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Fortpflanzung: Nestbau</a:t>
            </a:r>
          </a:p>
        </p:txBody>
      </p:sp>
      <p:sp>
        <p:nvSpPr>
          <p:cNvPr id="7475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789487" cy="482441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de-DE">
                <a:cs typeface="Arial" charset="0"/>
              </a:rPr>
              <a:t>Nester werden in Bodennähe gebaut, bevorzugt im Dickicht, in Wurzeltellern umgestürzter Bäume oder in ausgewaschenen Wurzelstöcken am Bachufer</a:t>
            </a:r>
          </a:p>
        </p:txBody>
      </p:sp>
      <p:sp>
        <p:nvSpPr>
          <p:cNvPr id="74758" name="Text Box 5"/>
          <p:cNvSpPr txBox="1">
            <a:spLocks noChangeArrowheads="1"/>
          </p:cNvSpPr>
          <p:nvPr/>
        </p:nvSpPr>
        <p:spPr bwMode="auto">
          <a:xfrm rot="-5400000">
            <a:off x="8260557" y="2178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>
                <a:solidFill>
                  <a:schemeClr val="bg1"/>
                </a:solidFill>
              </a:rPr>
              <a:t>SVS</a:t>
            </a:r>
            <a:endParaRPr lang="de-DE" sz="1800">
              <a:solidFill>
                <a:schemeClr val="bg1"/>
              </a:solidFill>
            </a:endParaRPr>
          </a:p>
        </p:txBody>
      </p:sp>
      <p:sp>
        <p:nvSpPr>
          <p:cNvPr id="74759" name="Text Box 11"/>
          <p:cNvSpPr txBox="1">
            <a:spLocks noChangeArrowheads="1"/>
          </p:cNvSpPr>
          <p:nvPr/>
        </p:nvSpPr>
        <p:spPr bwMode="auto">
          <a:xfrm rot="-5400000">
            <a:off x="4526757" y="42362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>
                <a:solidFill>
                  <a:schemeClr val="bg1"/>
                </a:solidFill>
              </a:rPr>
              <a:t>R. Büldt</a:t>
            </a:r>
            <a:endParaRPr 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6" name="Picture 6" descr="Eekholt_ZaunkÃ¶nig_2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9113" y="1752600"/>
            <a:ext cx="4586287" cy="47244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Fortpflanzung: Nestbau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37988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manchmal findet man Zaunkönig-Nester auch an sehr ungewöhnlichen Standorten...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 rot="-5400000">
            <a:off x="7385050" y="3051176"/>
            <a:ext cx="28209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Wolf v. Schenk / Wildpark Eekholt</a:t>
            </a:r>
            <a:endParaRPr lang="de-DE" sz="1800"/>
          </a:p>
        </p:txBody>
      </p:sp>
      <p:pic>
        <p:nvPicPr>
          <p:cNvPr id="28160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342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76807" name="Text Box 10"/>
          <p:cNvSpPr txBox="1">
            <a:spLocks noChangeArrowheads="1"/>
          </p:cNvSpPr>
          <p:nvPr/>
        </p:nvSpPr>
        <p:spPr bwMode="auto">
          <a:xfrm rot="-5400000">
            <a:off x="3488532" y="4055268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L. Allen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Fortpflanzung: Paarung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3322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Männchen versucht mittels Gesang Weibchen anzulocken</a:t>
            </a:r>
          </a:p>
          <a:p>
            <a:pPr>
              <a:lnSpc>
                <a:spcPct val="130000"/>
              </a:lnSpc>
            </a:pPr>
            <a:endParaRPr lang="de-DE">
              <a:cs typeface="Arial" charset="0"/>
            </a:endParaRPr>
          </a:p>
        </p:txBody>
      </p:sp>
      <p:pic>
        <p:nvPicPr>
          <p:cNvPr id="273412" name="Picture 4" descr="90225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908550" y="1752600"/>
            <a:ext cx="4006850" cy="40386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8853" name="Text Box 5"/>
          <p:cNvSpPr txBox="1">
            <a:spLocks noChangeArrowheads="1"/>
          </p:cNvSpPr>
          <p:nvPr/>
        </p:nvSpPr>
        <p:spPr bwMode="auto">
          <a:xfrm rot="-5400000">
            <a:off x="8260557" y="2178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S. Rieben</a:t>
            </a:r>
            <a:endParaRPr lang="de-DE" sz="1800"/>
          </a:p>
        </p:txBody>
      </p:sp>
      <p:pic>
        <p:nvPicPr>
          <p:cNvPr id="273415" name="Picture 7" descr="93728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636963"/>
            <a:ext cx="4267200" cy="2611437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8855" name="Text Box 8"/>
          <p:cNvSpPr txBox="1">
            <a:spLocks noChangeArrowheads="1"/>
          </p:cNvSpPr>
          <p:nvPr/>
        </p:nvSpPr>
        <p:spPr bwMode="auto">
          <a:xfrm rot="-5400000">
            <a:off x="4069557" y="4083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S. Rieben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5052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Fortpflanzung: Paarung</a:t>
            </a: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8656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Nach der Paarung baut das Weibchen das Rohbau-Nest aus</a:t>
            </a:r>
          </a:p>
          <a:p>
            <a:pPr lvl="1">
              <a:lnSpc>
                <a:spcPct val="130000"/>
              </a:lnSpc>
              <a:buSzPct val="80000"/>
              <a:buFont typeface="Webdings" charset="0"/>
              <a:buChar char="4"/>
            </a:pPr>
            <a:r>
              <a:rPr lang="de-DE">
                <a:ea typeface="Arial" charset="0"/>
                <a:cs typeface="Arial" charset="0"/>
              </a:rPr>
              <a:t>Polsterung mit Moos, Haaren und Federn</a:t>
            </a:r>
          </a:p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Männchen baut weitere Nester und versucht weitere Weibchen anzulocken</a:t>
            </a:r>
          </a:p>
        </p:txBody>
      </p:sp>
      <p:sp>
        <p:nvSpPr>
          <p:cNvPr id="80901" name="Text Box 7"/>
          <p:cNvSpPr txBox="1">
            <a:spLocks noChangeArrowheads="1"/>
          </p:cNvSpPr>
          <p:nvPr/>
        </p:nvSpPr>
        <p:spPr bwMode="auto">
          <a:xfrm rot="-5400000">
            <a:off x="7023101" y="3411537"/>
            <a:ext cx="361156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Martin Rausch, Landesbildungsserver Baden-Württemberg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Fortpflanzung: Gelege</a:t>
            </a:r>
          </a:p>
        </p:txBody>
      </p:sp>
      <p:sp>
        <p:nvSpPr>
          <p:cNvPr id="829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28844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5 </a:t>
            </a:r>
            <a:r>
              <a:rPr lang="de-CH">
                <a:cs typeface="Arial" charset="0"/>
              </a:rPr>
              <a:t>–</a:t>
            </a:r>
            <a:r>
              <a:rPr lang="de-DE">
                <a:cs typeface="Arial" charset="0"/>
              </a:rPr>
              <a:t> 8 Eier</a:t>
            </a:r>
          </a:p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mattweiss mit rostroten Punkten</a:t>
            </a:r>
          </a:p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durchschnittlich 16.6 x 12.6 mm</a:t>
            </a:r>
          </a:p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ein Ei wiegt nur knapp über 1 g</a:t>
            </a:r>
          </a:p>
          <a:p>
            <a:pPr>
              <a:lnSpc>
                <a:spcPct val="130000"/>
              </a:lnSpc>
            </a:pPr>
            <a:endParaRPr lang="de-DE">
              <a:cs typeface="Arial" charset="0"/>
            </a:endParaRPr>
          </a:p>
        </p:txBody>
      </p:sp>
      <p:pic>
        <p:nvPicPr>
          <p:cNvPr id="234501" name="Picture 5" descr="Wren_Nest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1752600"/>
            <a:ext cx="5129212" cy="3846513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2949" name="Text Box 7"/>
          <p:cNvSpPr txBox="1">
            <a:spLocks noChangeArrowheads="1"/>
          </p:cNvSpPr>
          <p:nvPr/>
        </p:nvSpPr>
        <p:spPr bwMode="auto">
          <a:xfrm rot="-5400000">
            <a:off x="7518400" y="2917826"/>
            <a:ext cx="25923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>
                <a:solidFill>
                  <a:schemeClr val="bg1"/>
                </a:solidFill>
              </a:rPr>
              <a:t>The Internet Bird Collection</a:t>
            </a:r>
            <a:endParaRPr 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50" name="Picture 6" descr="Wren_Nest_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352800"/>
            <a:ext cx="5757863" cy="32004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499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>
                <a:latin typeface="Syntax Black" charset="0"/>
                <a:cs typeface="Arial" charset="0"/>
              </a:rPr>
              <a:t>Fortpflanzung: Entwicklung der Jungvögel</a:t>
            </a:r>
          </a:p>
        </p:txBody>
      </p:sp>
      <p:sp>
        <p:nvSpPr>
          <p:cNvPr id="8499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cs typeface="Arial" charset="0"/>
              </a:rPr>
              <a:t>nach 14 </a:t>
            </a:r>
            <a:r>
              <a:rPr lang="de-CH">
                <a:cs typeface="Arial" charset="0"/>
              </a:rPr>
              <a:t>–</a:t>
            </a:r>
            <a:r>
              <a:rPr lang="de-DE">
                <a:cs typeface="Arial" charset="0"/>
              </a:rPr>
              <a:t> 18 Tagen schlüpfen die Jungvögel</a:t>
            </a:r>
          </a:p>
          <a:p>
            <a:r>
              <a:rPr lang="de-DE">
                <a:cs typeface="Arial" charset="0"/>
              </a:rPr>
              <a:t>diese sind zunächst nackt und blind</a:t>
            </a:r>
          </a:p>
          <a:p>
            <a:r>
              <a:rPr lang="de-DE">
                <a:cs typeface="Arial" charset="0"/>
              </a:rPr>
              <a:t>das Weibchen trägt die Eischalen bis zu 25 m vom Nest weg und wirft sie wenn möglich in ein Gewässer</a:t>
            </a:r>
          </a:p>
        </p:txBody>
      </p:sp>
      <p:sp>
        <p:nvSpPr>
          <p:cNvPr id="84997" name="Text Box 9"/>
          <p:cNvSpPr txBox="1">
            <a:spLocks noChangeArrowheads="1"/>
          </p:cNvSpPr>
          <p:nvPr/>
        </p:nvSpPr>
        <p:spPr bwMode="auto">
          <a:xfrm rot="-5400000">
            <a:off x="5897563" y="4541837"/>
            <a:ext cx="25923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>
                <a:solidFill>
                  <a:schemeClr val="bg1"/>
                </a:solidFill>
              </a:rPr>
              <a:t>The Internet Bird Collection</a:t>
            </a:r>
            <a:endParaRPr 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768350"/>
          </a:xfrm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Zaunkönig – Vogel des Jahres 2012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0"/>
            <a:ext cx="8153400" cy="990600"/>
          </a:xfrm>
          <a:noFill/>
        </p:spPr>
        <p:txBody>
          <a:bodyPr/>
          <a:lstStyle/>
          <a:p>
            <a:pPr eaLnBrk="1" hangingPunct="1"/>
            <a:r>
              <a:rPr lang="de-CH">
                <a:cs typeface="Arial" charset="0"/>
              </a:rPr>
              <a:t>Der Zaunkönig ist auf unterholzreiche Wälder mit einem hohen Totholzanteil angewiesen.</a:t>
            </a:r>
            <a:endParaRPr lang="de-CH" altLang="ja-JP">
              <a:cs typeface="Arial" charset="0"/>
            </a:endParaRPr>
          </a:p>
          <a:p>
            <a:pPr eaLnBrk="1" hangingPunct="1">
              <a:lnSpc>
                <a:spcPct val="30000"/>
              </a:lnSpc>
            </a:pPr>
            <a:endParaRPr lang="de-CH" altLang="ja-JP">
              <a:cs typeface="Arial" charset="0"/>
            </a:endParaRPr>
          </a:p>
          <a:p>
            <a:pPr eaLnBrk="1" hangingPunct="1">
              <a:lnSpc>
                <a:spcPct val="20000"/>
              </a:lnSpc>
            </a:pPr>
            <a:endParaRPr lang="de-CH" altLang="ja-JP">
              <a:cs typeface="Arial" charset="0"/>
            </a:endParaRPr>
          </a:p>
          <a:p>
            <a:pPr eaLnBrk="1" hangingPunct="1">
              <a:buFontTx/>
              <a:buNone/>
            </a:pPr>
            <a:endParaRPr lang="de-CH">
              <a:cs typeface="Arial" charset="0"/>
            </a:endParaRP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7942263" y="931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pic>
        <p:nvPicPr>
          <p:cNvPr id="30733" name="Picture 13" descr="Wolfgang Zerb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724400" cy="36576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1750" name="Text Box 14"/>
          <p:cNvSpPr txBox="1">
            <a:spLocks noChangeArrowheads="1"/>
          </p:cNvSpPr>
          <p:nvPr/>
        </p:nvSpPr>
        <p:spPr bwMode="auto">
          <a:xfrm rot="-5400000">
            <a:off x="6126957" y="19502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W. Zerbst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Fortpflanzung: Brutpflege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34940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meist erfolgt die Brutpflege alleine durch das Weibchen</a:t>
            </a:r>
          </a:p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bis zum 10. Tag werden die Jungen vom Weibchen gehudert</a:t>
            </a:r>
          </a:p>
          <a:p>
            <a:pPr>
              <a:lnSpc>
                <a:spcPct val="130000"/>
              </a:lnSpc>
            </a:pPr>
            <a:endParaRPr lang="de-DE">
              <a:cs typeface="Arial" charset="0"/>
            </a:endParaRPr>
          </a:p>
        </p:txBody>
      </p:sp>
      <p:pic>
        <p:nvPicPr>
          <p:cNvPr id="238596" name="Picture 4" descr="Zaunkoen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752600"/>
            <a:ext cx="4724400" cy="4721225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7045" name="Text Box 6"/>
          <p:cNvSpPr txBox="1">
            <a:spLocks noChangeArrowheads="1"/>
          </p:cNvSpPr>
          <p:nvPr/>
        </p:nvSpPr>
        <p:spPr bwMode="auto">
          <a:xfrm rot="-5400000">
            <a:off x="7993856" y="2443957"/>
            <a:ext cx="16033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Achim Fassbender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Fortpflanzung: Ausflug der Jungvögel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1036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mit 14 </a:t>
            </a:r>
            <a:r>
              <a:rPr lang="de-CH">
                <a:cs typeface="Arial" charset="0"/>
              </a:rPr>
              <a:t>–</a:t>
            </a:r>
            <a:r>
              <a:rPr lang="de-DE">
                <a:cs typeface="Arial" charset="0"/>
              </a:rPr>
              <a:t> 17 Tagen verlassen die Jungvögel das Nest</a:t>
            </a:r>
          </a:p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nach dem Ausfliegen werden sie vom Männchen geführt</a:t>
            </a:r>
          </a:p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Jungtiere sind noch lange gemeinsam unterwegs</a:t>
            </a:r>
          </a:p>
          <a:p>
            <a:pPr>
              <a:lnSpc>
                <a:spcPct val="130000"/>
              </a:lnSpc>
            </a:pPr>
            <a:endParaRPr lang="de-DE">
              <a:cs typeface="Arial" charset="0"/>
            </a:endParaRPr>
          </a:p>
        </p:txBody>
      </p:sp>
      <p:pic>
        <p:nvPicPr>
          <p:cNvPr id="247813" name="Picture 5" descr="Kuscheln-a218953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63" y="1752600"/>
            <a:ext cx="4186237" cy="44196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9093" name="Text Box 6"/>
          <p:cNvSpPr txBox="1">
            <a:spLocks noChangeArrowheads="1"/>
          </p:cNvSpPr>
          <p:nvPr/>
        </p:nvSpPr>
        <p:spPr bwMode="auto">
          <a:xfrm rot="-5400000">
            <a:off x="8260557" y="2178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S. Rieben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1" name="Picture 7" descr="DSC081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6"/>
          <a:stretch>
            <a:fillRect/>
          </a:stretch>
        </p:blipFill>
        <p:spPr bwMode="auto">
          <a:xfrm flipH="1">
            <a:off x="5259388" y="1752600"/>
            <a:ext cx="3656012" cy="44196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Gefährdung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789487" cy="482441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de-DE">
                <a:cs typeface="Arial" charset="0"/>
              </a:rPr>
              <a:t>Wenig natürliche Feinde; v.a. Fang durch Hauskatzen</a:t>
            </a:r>
          </a:p>
          <a:p>
            <a:pPr>
              <a:lnSpc>
                <a:spcPct val="110000"/>
              </a:lnSpc>
            </a:pPr>
            <a:r>
              <a:rPr lang="de-DE">
                <a:cs typeface="Arial" charset="0"/>
              </a:rPr>
              <a:t>Grosse Bestandeseinbrüche durch harte Winter; diese können jedoch innert weniger Jahre ausgeglichen werden</a:t>
            </a:r>
          </a:p>
          <a:p>
            <a:pPr>
              <a:lnSpc>
                <a:spcPct val="110000"/>
              </a:lnSpc>
            </a:pPr>
            <a:r>
              <a:rPr lang="de-DE">
                <a:cs typeface="Arial" charset="0"/>
              </a:rPr>
              <a:t>Verlust von geeigneten Habitaten: unterholzreiche Wälder mit viel Totholz, naturnahe Gärten dichte Hecken, Asthaufen etc.</a:t>
            </a: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 rot="-5400000">
            <a:off x="8260557" y="2178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>
                <a:solidFill>
                  <a:schemeClr val="bg1"/>
                </a:solidFill>
              </a:rPr>
              <a:t>SVS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249" name="Picture 793" descr="DSC039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6172200" cy="43434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Schutzmassnahmen: naturnahe Gärten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cs typeface="Arial" charset="0"/>
              </a:rPr>
              <a:t>Einheimische Bäume und Sträucher pflanzen</a:t>
            </a:r>
          </a:p>
        </p:txBody>
      </p:sp>
      <p:sp>
        <p:nvSpPr>
          <p:cNvPr id="93189" name="Text Box 771"/>
          <p:cNvSpPr txBox="1">
            <a:spLocks noChangeArrowheads="1"/>
          </p:cNvSpPr>
          <p:nvPr/>
        </p:nvSpPr>
        <p:spPr bwMode="auto">
          <a:xfrm rot="-5400000">
            <a:off x="6126957" y="2559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SVS</a:t>
            </a:r>
            <a:endParaRPr lang="de-DE" sz="1800"/>
          </a:p>
        </p:txBody>
      </p:sp>
      <p:grpSp>
        <p:nvGrpSpPr>
          <p:cNvPr id="93190" name="Group 786"/>
          <p:cNvGrpSpPr>
            <a:grpSpLocks/>
          </p:cNvGrpSpPr>
          <p:nvPr/>
        </p:nvGrpSpPr>
        <p:grpSpPr bwMode="auto">
          <a:xfrm>
            <a:off x="6934200" y="2133600"/>
            <a:ext cx="1790700" cy="1404938"/>
            <a:chOff x="4368" y="1344"/>
            <a:chExt cx="1128" cy="885"/>
          </a:xfrm>
        </p:grpSpPr>
        <p:pic>
          <p:nvPicPr>
            <p:cNvPr id="276241" name="Picture 785" descr="schwarzer holund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" y="1344"/>
              <a:ext cx="1127" cy="885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3198" name="Text Box 782"/>
            <p:cNvSpPr txBox="1">
              <a:spLocks noChangeArrowheads="1"/>
            </p:cNvSpPr>
            <p:nvPr/>
          </p:nvSpPr>
          <p:spPr bwMode="auto">
            <a:xfrm>
              <a:off x="4368" y="1344"/>
              <a:ext cx="110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Schwarzer Holunder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93191" name="Group 788"/>
          <p:cNvGrpSpPr>
            <a:grpSpLocks/>
          </p:cNvGrpSpPr>
          <p:nvPr/>
        </p:nvGrpSpPr>
        <p:grpSpPr bwMode="auto">
          <a:xfrm>
            <a:off x="6934200" y="3595688"/>
            <a:ext cx="1790700" cy="1412875"/>
            <a:chOff x="4368" y="2265"/>
            <a:chExt cx="1128" cy="890"/>
          </a:xfrm>
        </p:grpSpPr>
        <p:pic>
          <p:nvPicPr>
            <p:cNvPr id="276243" name="Picture 787" descr="vogelbee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" y="2270"/>
              <a:ext cx="1127" cy="885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3196" name="Text Box 783"/>
            <p:cNvSpPr txBox="1">
              <a:spLocks noChangeArrowheads="1"/>
            </p:cNvSpPr>
            <p:nvPr/>
          </p:nvSpPr>
          <p:spPr bwMode="auto">
            <a:xfrm>
              <a:off x="4368" y="2265"/>
              <a:ext cx="110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Vogelbeere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93192" name="Group 791"/>
          <p:cNvGrpSpPr>
            <a:grpSpLocks/>
          </p:cNvGrpSpPr>
          <p:nvPr/>
        </p:nvGrpSpPr>
        <p:grpSpPr bwMode="auto">
          <a:xfrm>
            <a:off x="6934200" y="5073650"/>
            <a:ext cx="1790700" cy="1404938"/>
            <a:chOff x="4368" y="3196"/>
            <a:chExt cx="1128" cy="885"/>
          </a:xfrm>
        </p:grpSpPr>
        <p:pic>
          <p:nvPicPr>
            <p:cNvPr id="276245" name="Picture 789" descr="schleh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" y="3196"/>
              <a:ext cx="1127" cy="885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3194" name="Text Box 784"/>
            <p:cNvSpPr txBox="1">
              <a:spLocks noChangeArrowheads="1"/>
            </p:cNvSpPr>
            <p:nvPr/>
          </p:nvSpPr>
          <p:spPr bwMode="auto">
            <a:xfrm>
              <a:off x="4368" y="3216"/>
              <a:ext cx="110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Schlehe (Schwarzdorn)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166"/>
          <p:cNvGrpSpPr>
            <a:grpSpLocks/>
          </p:cNvGrpSpPr>
          <p:nvPr/>
        </p:nvGrpSpPr>
        <p:grpSpPr bwMode="auto">
          <a:xfrm>
            <a:off x="6932613" y="5067300"/>
            <a:ext cx="1792287" cy="1412875"/>
            <a:chOff x="4367" y="3192"/>
            <a:chExt cx="1129" cy="890"/>
          </a:xfrm>
        </p:grpSpPr>
        <p:pic>
          <p:nvPicPr>
            <p:cNvPr id="279714" name="Picture 162" descr="weissdor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" y="3197"/>
              <a:ext cx="1129" cy="885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5370" name="Text Box 132"/>
            <p:cNvSpPr txBox="1">
              <a:spLocks noChangeArrowheads="1"/>
            </p:cNvSpPr>
            <p:nvPr/>
          </p:nvSpPr>
          <p:spPr bwMode="auto">
            <a:xfrm>
              <a:off x="4368" y="3192"/>
              <a:ext cx="110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Weissdorn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Schutzmassnahmen: naturnahe Gärten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>
                <a:cs typeface="Arial" charset="0"/>
              </a:rPr>
              <a:t>Einheimische Bäume und Sträucher pflanzen</a:t>
            </a:r>
          </a:p>
        </p:txBody>
      </p:sp>
      <p:graphicFrame>
        <p:nvGraphicFramePr>
          <p:cNvPr id="279673" name="Group 121"/>
          <p:cNvGraphicFramePr>
            <a:graphicFrameLocks noGrp="1"/>
          </p:cNvGraphicFramePr>
          <p:nvPr/>
        </p:nvGraphicFramePr>
        <p:xfrm>
          <a:off x="2209800" y="2133600"/>
          <a:ext cx="4648200" cy="4467863"/>
        </p:xfrm>
        <a:graphic>
          <a:graphicData uri="http://schemas.openxmlformats.org/drawingml/2006/table">
            <a:tbl>
              <a:tblPr/>
              <a:tblGrid>
                <a:gridCol w="1981200"/>
                <a:gridCol w="914400"/>
                <a:gridCol w="914400"/>
                <a:gridCol w="8382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Bäume und Sträucher für Vögel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Nistmöglichkeit für Höhlenbrüter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Nistmöglichkeit für Heckenbrüter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Wichtige Vogelnahrung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195"/>
                      </a:schemeClr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Birnbaum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(Pyrus communis)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Eibe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(Taxus baccata)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Feldahorn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(Acer campestre)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Gewöhnlicher Schneeball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(Viburnum opulus)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</a:t>
                      </a: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)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Hainbuche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(Carpinus betulus)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Hasel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(Corylus avellana)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Holzapfel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(Malus silvestris)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Kornelkirsche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(Kornus mas)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</a:t>
                      </a: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)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Liguster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(Ligustrum vulgare)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Mehlbeere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(Sorbus aria)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Pfaffenhütchen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(Euonymus europaea)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Salweide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(Salix caprea)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Schlehe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(Prunus spinosa)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Schwarzer Holunder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(Sambucus nigra)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Speierling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(Sorbus domestica)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Stechpalme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(Ilex aquifolium)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Traubenholunder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(Sambucus racemosa)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Traubenkirsche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(Prunus padus)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Vogelbeere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(Sorbus aucuparia)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</a:t>
                      </a: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)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1984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Vogelkirsche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(Prunus avium)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Weissdorn </a:t>
                      </a:r>
                      <a:r>
                        <a:rPr kumimoji="0" lang="de-DE" sz="7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(Crataegus monogyna)</a:t>
                      </a: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</a:rPr>
                        <a:t>(</a:t>
                      </a: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  <a:r>
                        <a:rPr kumimoji="0" lang="de-DE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)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eneva" charset="0"/>
                          <a:cs typeface="Arial" charset="0"/>
                          <a:sym typeface="Zapf Dingbats" charset="0"/>
                        </a:rPr>
                        <a:t>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eneva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5354" name="Group 161"/>
          <p:cNvGrpSpPr>
            <a:grpSpLocks/>
          </p:cNvGrpSpPr>
          <p:nvPr/>
        </p:nvGrpSpPr>
        <p:grpSpPr bwMode="auto">
          <a:xfrm>
            <a:off x="6934200" y="3603625"/>
            <a:ext cx="1792288" cy="1404938"/>
            <a:chOff x="4368" y="2264"/>
            <a:chExt cx="1129" cy="885"/>
          </a:xfrm>
        </p:grpSpPr>
        <p:pic>
          <p:nvPicPr>
            <p:cNvPr id="279712" name="Picture 160" descr="pfaffenhütch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264"/>
              <a:ext cx="1129" cy="885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5368" name="Text Box 131"/>
            <p:cNvSpPr txBox="1">
              <a:spLocks noChangeArrowheads="1"/>
            </p:cNvSpPr>
            <p:nvPr/>
          </p:nvSpPr>
          <p:spPr bwMode="auto">
            <a:xfrm>
              <a:off x="4368" y="2265"/>
              <a:ext cx="110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Pfaffenhütchen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95355" name="Group 165"/>
          <p:cNvGrpSpPr>
            <a:grpSpLocks/>
          </p:cNvGrpSpPr>
          <p:nvPr/>
        </p:nvGrpSpPr>
        <p:grpSpPr bwMode="auto">
          <a:xfrm>
            <a:off x="6934200" y="2133600"/>
            <a:ext cx="1792288" cy="1404938"/>
            <a:chOff x="4368" y="1344"/>
            <a:chExt cx="1129" cy="885"/>
          </a:xfrm>
        </p:grpSpPr>
        <p:pic>
          <p:nvPicPr>
            <p:cNvPr id="279710" name="Picture 158" descr="ligust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344"/>
              <a:ext cx="1129" cy="885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5366" name="Text Box 133"/>
            <p:cNvSpPr txBox="1">
              <a:spLocks noChangeArrowheads="1"/>
            </p:cNvSpPr>
            <p:nvPr/>
          </p:nvSpPr>
          <p:spPr bwMode="auto">
            <a:xfrm>
              <a:off x="4368" y="1344"/>
              <a:ext cx="110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Liguster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95356" name="Group 164"/>
          <p:cNvGrpSpPr>
            <a:grpSpLocks/>
          </p:cNvGrpSpPr>
          <p:nvPr/>
        </p:nvGrpSpPr>
        <p:grpSpPr bwMode="auto">
          <a:xfrm>
            <a:off x="304800" y="2133600"/>
            <a:ext cx="1828800" cy="1404938"/>
            <a:chOff x="192" y="1344"/>
            <a:chExt cx="1152" cy="885"/>
          </a:xfrm>
        </p:grpSpPr>
        <p:pic>
          <p:nvPicPr>
            <p:cNvPr id="279703" name="Picture 151" descr="ei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1344"/>
              <a:ext cx="1129" cy="885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5364" name="Text Box 134"/>
            <p:cNvSpPr txBox="1">
              <a:spLocks noChangeArrowheads="1"/>
            </p:cNvSpPr>
            <p:nvPr/>
          </p:nvSpPr>
          <p:spPr bwMode="auto">
            <a:xfrm>
              <a:off x="192" y="1344"/>
              <a:ext cx="110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Eibe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95357" name="Group 157"/>
          <p:cNvGrpSpPr>
            <a:grpSpLocks/>
          </p:cNvGrpSpPr>
          <p:nvPr/>
        </p:nvGrpSpPr>
        <p:grpSpPr bwMode="auto">
          <a:xfrm>
            <a:off x="304800" y="3595688"/>
            <a:ext cx="1828800" cy="1412875"/>
            <a:chOff x="192" y="2265"/>
            <a:chExt cx="1152" cy="890"/>
          </a:xfrm>
        </p:grpSpPr>
        <p:pic>
          <p:nvPicPr>
            <p:cNvPr id="279704" name="Picture 152" descr="schneebal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2270"/>
              <a:ext cx="1129" cy="885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5362" name="Text Box 135"/>
            <p:cNvSpPr txBox="1">
              <a:spLocks noChangeArrowheads="1"/>
            </p:cNvSpPr>
            <p:nvPr/>
          </p:nvSpPr>
          <p:spPr bwMode="auto">
            <a:xfrm>
              <a:off x="192" y="2265"/>
              <a:ext cx="110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Gemeiner Schneeball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95358" name="Group 167"/>
          <p:cNvGrpSpPr>
            <a:grpSpLocks/>
          </p:cNvGrpSpPr>
          <p:nvPr/>
        </p:nvGrpSpPr>
        <p:grpSpPr bwMode="auto">
          <a:xfrm>
            <a:off x="304800" y="5067300"/>
            <a:ext cx="1831975" cy="1412875"/>
            <a:chOff x="192" y="3192"/>
            <a:chExt cx="1154" cy="890"/>
          </a:xfrm>
        </p:grpSpPr>
        <p:pic>
          <p:nvPicPr>
            <p:cNvPr id="279707" name="Picture 155" descr="kornelkirsch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3200"/>
              <a:ext cx="1131" cy="882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5360" name="Text Box 136"/>
            <p:cNvSpPr txBox="1">
              <a:spLocks noChangeArrowheads="1"/>
            </p:cNvSpPr>
            <p:nvPr/>
          </p:nvSpPr>
          <p:spPr bwMode="auto">
            <a:xfrm>
              <a:off x="192" y="3192"/>
              <a:ext cx="110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Kornelkirsche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8" name="Picture 14" descr="DSC016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4115594" y="1677194"/>
            <a:ext cx="5486400" cy="4113212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231436" name="Picture 12" descr="DSC027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4114800" cy="32766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972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Schutzmassnahmen</a:t>
            </a:r>
          </a:p>
        </p:txBody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408487" cy="4824413"/>
          </a:xfrm>
        </p:spPr>
        <p:txBody>
          <a:bodyPr/>
          <a:lstStyle/>
          <a:p>
            <a:r>
              <a:rPr lang="de-DE">
                <a:cs typeface="Arial" charset="0"/>
              </a:rPr>
              <a:t>Totholz im Wald</a:t>
            </a:r>
          </a:p>
          <a:p>
            <a:pPr lvl="1">
              <a:buFont typeface="Times" charset="0"/>
              <a:buChar char="•"/>
            </a:pPr>
            <a:r>
              <a:rPr lang="de-DE">
                <a:ea typeface="Arial" charset="0"/>
                <a:cs typeface="Arial" charset="0"/>
              </a:rPr>
              <a:t>Abgestorbene Bäume stehen/liegen lassen</a:t>
            </a:r>
          </a:p>
          <a:p>
            <a:pPr lvl="1">
              <a:buFont typeface="Times" charset="0"/>
              <a:buChar char="•"/>
            </a:pPr>
            <a:r>
              <a:rPr lang="de-DE">
                <a:ea typeface="Arial" charset="0"/>
                <a:cs typeface="Arial" charset="0"/>
              </a:rPr>
              <a:t>Asthaufen liegen lassen</a:t>
            </a:r>
          </a:p>
        </p:txBody>
      </p:sp>
      <p:sp>
        <p:nvSpPr>
          <p:cNvPr id="97286" name="Text Box 9"/>
          <p:cNvSpPr txBox="1">
            <a:spLocks noChangeArrowheads="1"/>
          </p:cNvSpPr>
          <p:nvPr/>
        </p:nvSpPr>
        <p:spPr bwMode="auto">
          <a:xfrm rot="-5400000">
            <a:off x="3993357" y="36266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SVS</a:t>
            </a:r>
            <a:endParaRPr lang="de-DE" sz="1800"/>
          </a:p>
        </p:txBody>
      </p:sp>
      <p:sp>
        <p:nvSpPr>
          <p:cNvPr id="97287" name="Text Box 11"/>
          <p:cNvSpPr txBox="1">
            <a:spLocks noChangeArrowheads="1"/>
          </p:cNvSpPr>
          <p:nvPr/>
        </p:nvSpPr>
        <p:spPr bwMode="auto">
          <a:xfrm rot="-5400000">
            <a:off x="8260557" y="1416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SVS</a:t>
            </a:r>
            <a:endParaRPr 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1524000"/>
            <a:ext cx="8218487" cy="962025"/>
          </a:xfrm>
        </p:spPr>
        <p:txBody>
          <a:bodyPr/>
          <a:lstStyle/>
          <a:p>
            <a:r>
              <a:rPr lang="de-DE" sz="2000">
                <a:cs typeface="Arial" charset="0"/>
              </a:rPr>
              <a:t>von Totholz profitiert nicht nur der Zaunkönig, sondern eine Vielfalt von Vögeln, Amphibien, Säugetieren, Schnecken, Flechten, Pilzen und xylobionten Käfern</a:t>
            </a:r>
            <a:endParaRPr lang="de-DE">
              <a:cs typeface="Arial" charset="0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76200" y="2743200"/>
            <a:ext cx="2166938" cy="1404938"/>
            <a:chOff x="144" y="1680"/>
            <a:chExt cx="1365" cy="885"/>
          </a:xfrm>
        </p:grpSpPr>
        <p:pic>
          <p:nvPicPr>
            <p:cNvPr id="298035" name="Picture 51" descr="hirschkäf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680"/>
              <a:ext cx="1365" cy="885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70" name="Text Box 12"/>
            <p:cNvSpPr txBox="1">
              <a:spLocks noChangeArrowheads="1"/>
            </p:cNvSpPr>
            <p:nvPr/>
          </p:nvSpPr>
          <p:spPr bwMode="auto">
            <a:xfrm>
              <a:off x="818" y="1688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Hirschkäfer</a:t>
              </a:r>
              <a:endParaRPr lang="de-DE" sz="1800">
                <a:solidFill>
                  <a:schemeClr val="bg1"/>
                </a:solidFill>
              </a:endParaRPr>
            </a:p>
          </p:txBody>
        </p:sp>
        <p:sp>
          <p:nvSpPr>
            <p:cNvPr id="99371" name="Text Box 52"/>
            <p:cNvSpPr txBox="1">
              <a:spLocks noChangeArrowheads="1"/>
            </p:cNvSpPr>
            <p:nvPr/>
          </p:nvSpPr>
          <p:spPr bwMode="auto">
            <a:xfrm rot="-5400000">
              <a:off x="-101" y="2117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A. Krebs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79"/>
          <p:cNvGrpSpPr>
            <a:grpSpLocks/>
          </p:cNvGrpSpPr>
          <p:nvPr/>
        </p:nvGrpSpPr>
        <p:grpSpPr bwMode="auto">
          <a:xfrm>
            <a:off x="6400800" y="2286000"/>
            <a:ext cx="2100263" cy="1438275"/>
            <a:chOff x="4128" y="1440"/>
            <a:chExt cx="1323" cy="906"/>
          </a:xfrm>
        </p:grpSpPr>
        <p:pic>
          <p:nvPicPr>
            <p:cNvPr id="298062" name="Picture 78" descr="siebenschläf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440"/>
              <a:ext cx="1323" cy="906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68" name="Text Box 43"/>
            <p:cNvSpPr txBox="1">
              <a:spLocks noChangeArrowheads="1"/>
            </p:cNvSpPr>
            <p:nvPr/>
          </p:nvSpPr>
          <p:spPr bwMode="auto">
            <a:xfrm>
              <a:off x="4752" y="1440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Siebenschläfer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4648200" y="2362200"/>
            <a:ext cx="1371600" cy="1828800"/>
            <a:chOff x="3120" y="1440"/>
            <a:chExt cx="864" cy="1152"/>
          </a:xfrm>
        </p:grpSpPr>
        <p:pic>
          <p:nvPicPr>
            <p:cNvPr id="298055" name="Picture 71" descr="sperlingskauz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440"/>
              <a:ext cx="853" cy="1152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66" name="Text Box 33"/>
            <p:cNvSpPr txBox="1">
              <a:spLocks noChangeArrowheads="1"/>
            </p:cNvSpPr>
            <p:nvPr/>
          </p:nvSpPr>
          <p:spPr bwMode="auto">
            <a:xfrm>
              <a:off x="3312" y="1440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Sperlingskauz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2514600" y="2590800"/>
            <a:ext cx="2017713" cy="1438275"/>
            <a:chOff x="1776" y="1632"/>
            <a:chExt cx="1271" cy="906"/>
          </a:xfrm>
        </p:grpSpPr>
        <p:pic>
          <p:nvPicPr>
            <p:cNvPr id="298048" name="Picture 64" descr="abendsegl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632"/>
              <a:ext cx="1271" cy="906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64" name="Text Box 24"/>
            <p:cNvSpPr txBox="1">
              <a:spLocks noChangeArrowheads="1"/>
            </p:cNvSpPr>
            <p:nvPr/>
          </p:nvSpPr>
          <p:spPr bwMode="auto">
            <a:xfrm>
              <a:off x="2352" y="1632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Abendsegler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5638800" y="3276600"/>
            <a:ext cx="1919288" cy="1438275"/>
            <a:chOff x="2160" y="2352"/>
            <a:chExt cx="1209" cy="906"/>
          </a:xfrm>
        </p:grpSpPr>
        <p:pic>
          <p:nvPicPr>
            <p:cNvPr id="298050" name="Picture 66" descr="orangebrauner flockenschüppli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352"/>
              <a:ext cx="1209" cy="906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62" name="Text Box 30"/>
            <p:cNvSpPr txBox="1">
              <a:spLocks noChangeArrowheads="1"/>
            </p:cNvSpPr>
            <p:nvPr/>
          </p:nvSpPr>
          <p:spPr bwMode="auto">
            <a:xfrm>
              <a:off x="2160" y="2352"/>
              <a:ext cx="120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Orangebrauner Flockenschüppling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sp>
        <p:nvSpPr>
          <p:cNvPr id="993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Schutzmassnahmen: Totholz im Wald</a:t>
            </a:r>
          </a:p>
        </p:txBody>
      </p: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1600200" y="3429000"/>
            <a:ext cx="1544638" cy="2160588"/>
            <a:chOff x="1104" y="2112"/>
            <a:chExt cx="973" cy="1361"/>
          </a:xfrm>
        </p:grpSpPr>
        <p:pic>
          <p:nvPicPr>
            <p:cNvPr id="298038" name="Picture 54" descr="dreizehenspech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112"/>
              <a:ext cx="973" cy="1361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298001" name="Text Box 17"/>
            <p:cNvSpPr txBox="1">
              <a:spLocks noChangeArrowheads="1"/>
            </p:cNvSpPr>
            <p:nvPr/>
          </p:nvSpPr>
          <p:spPr bwMode="auto">
            <a:xfrm>
              <a:off x="1392" y="2112"/>
              <a:ext cx="67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Dreizehenspecht</a:t>
              </a:r>
              <a:endParaRPr lang="de-DE" sz="1800">
                <a:solidFill>
                  <a:schemeClr val="bg1"/>
                </a:solidFill>
              </a:endParaRPr>
            </a:p>
          </p:txBody>
        </p:sp>
        <p:sp>
          <p:nvSpPr>
            <p:cNvPr id="298039" name="Text Box 55"/>
            <p:cNvSpPr txBox="1">
              <a:spLocks noChangeArrowheads="1"/>
            </p:cNvSpPr>
            <p:nvPr/>
          </p:nvSpPr>
          <p:spPr bwMode="auto">
            <a:xfrm rot="-5400000">
              <a:off x="836" y="3052"/>
              <a:ext cx="67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5921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S. Wassmer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81"/>
          <p:cNvGrpSpPr>
            <a:grpSpLocks/>
          </p:cNvGrpSpPr>
          <p:nvPr/>
        </p:nvGrpSpPr>
        <p:grpSpPr bwMode="auto">
          <a:xfrm>
            <a:off x="152400" y="4800600"/>
            <a:ext cx="1919288" cy="1438275"/>
            <a:chOff x="4752" y="2400"/>
            <a:chExt cx="1209" cy="906"/>
          </a:xfrm>
        </p:grpSpPr>
        <p:pic>
          <p:nvPicPr>
            <p:cNvPr id="298064" name="Picture 80" descr="rotrandiger baumschwam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400"/>
              <a:ext cx="1209" cy="906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57" name="Text Box 18"/>
            <p:cNvSpPr txBox="1">
              <a:spLocks noChangeArrowheads="1"/>
            </p:cNvSpPr>
            <p:nvPr/>
          </p:nvSpPr>
          <p:spPr bwMode="auto">
            <a:xfrm>
              <a:off x="4752" y="2400"/>
              <a:ext cx="120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Rotrandiger Baumschwamm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3352800" y="3581400"/>
            <a:ext cx="1919288" cy="1438275"/>
            <a:chOff x="3552" y="2064"/>
            <a:chExt cx="1209" cy="906"/>
          </a:xfrm>
        </p:grpSpPr>
        <p:pic>
          <p:nvPicPr>
            <p:cNvPr id="298060" name="Picture 76" descr="strauchflecht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064"/>
              <a:ext cx="1209" cy="906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55" name="Text Box 40"/>
            <p:cNvSpPr txBox="1">
              <a:spLocks noChangeArrowheads="1"/>
            </p:cNvSpPr>
            <p:nvPr/>
          </p:nvSpPr>
          <p:spPr bwMode="auto">
            <a:xfrm>
              <a:off x="4080" y="2064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Strauchflechte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75"/>
          <p:cNvGrpSpPr>
            <a:grpSpLocks/>
          </p:cNvGrpSpPr>
          <p:nvPr/>
        </p:nvGrpSpPr>
        <p:grpSpPr bwMode="auto">
          <a:xfrm>
            <a:off x="4572000" y="4495800"/>
            <a:ext cx="2157413" cy="1447800"/>
            <a:chOff x="3168" y="2880"/>
            <a:chExt cx="1359" cy="912"/>
          </a:xfrm>
        </p:grpSpPr>
        <p:pic>
          <p:nvPicPr>
            <p:cNvPr id="298057" name="Picture 73" descr="scharlachroter feuerkäfer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880"/>
              <a:ext cx="1359" cy="906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52" name="Text Box 36"/>
            <p:cNvSpPr txBox="1">
              <a:spLocks noChangeArrowheads="1"/>
            </p:cNvSpPr>
            <p:nvPr/>
          </p:nvSpPr>
          <p:spPr bwMode="auto">
            <a:xfrm>
              <a:off x="3312" y="2880"/>
              <a:ext cx="1200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Scharlachroter Feuerkäfer</a:t>
              </a:r>
              <a:endParaRPr lang="de-DE" sz="1800">
                <a:solidFill>
                  <a:schemeClr val="bg1"/>
                </a:solidFill>
              </a:endParaRPr>
            </a:p>
          </p:txBody>
        </p:sp>
        <p:sp>
          <p:nvSpPr>
            <p:cNvPr id="99353" name="Text Box 74"/>
            <p:cNvSpPr txBox="1">
              <a:spLocks noChangeArrowheads="1"/>
            </p:cNvSpPr>
            <p:nvPr/>
          </p:nvSpPr>
          <p:spPr bwMode="auto">
            <a:xfrm rot="-5400000">
              <a:off x="2900" y="3388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/>
                <a:t>A. Krebs</a:t>
              </a:r>
              <a:endParaRPr lang="de-DE" sz="1800"/>
            </a:p>
          </p:txBody>
        </p:sp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7162800" y="3810000"/>
            <a:ext cx="1905000" cy="1447800"/>
            <a:chOff x="432" y="2928"/>
            <a:chExt cx="1200" cy="912"/>
          </a:xfrm>
        </p:grpSpPr>
        <p:pic>
          <p:nvPicPr>
            <p:cNvPr id="298041" name="Picture 57" descr="wespenbock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928"/>
              <a:ext cx="1183" cy="906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49" name="Text Box 21"/>
            <p:cNvSpPr txBox="1">
              <a:spLocks noChangeArrowheads="1"/>
            </p:cNvSpPr>
            <p:nvPr/>
          </p:nvSpPr>
          <p:spPr bwMode="auto">
            <a:xfrm>
              <a:off x="960" y="2928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Wespenbock</a:t>
              </a:r>
              <a:endParaRPr lang="de-DE" sz="1800">
                <a:solidFill>
                  <a:schemeClr val="bg1"/>
                </a:solidFill>
              </a:endParaRPr>
            </a:p>
          </p:txBody>
        </p:sp>
        <p:sp>
          <p:nvSpPr>
            <p:cNvPr id="99350" name="Text Box 61"/>
            <p:cNvSpPr txBox="1">
              <a:spLocks noChangeArrowheads="1"/>
            </p:cNvSpPr>
            <p:nvPr/>
          </p:nvSpPr>
          <p:spPr bwMode="auto">
            <a:xfrm rot="-5400000">
              <a:off x="164" y="3436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A. Krebs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85"/>
          <p:cNvGrpSpPr>
            <a:grpSpLocks/>
          </p:cNvGrpSpPr>
          <p:nvPr/>
        </p:nvGrpSpPr>
        <p:grpSpPr bwMode="auto">
          <a:xfrm>
            <a:off x="6477000" y="4800600"/>
            <a:ext cx="1371600" cy="1828800"/>
            <a:chOff x="4416" y="3024"/>
            <a:chExt cx="864" cy="1152"/>
          </a:xfrm>
        </p:grpSpPr>
        <p:pic>
          <p:nvPicPr>
            <p:cNvPr id="298068" name="Picture 84" descr="mittelspecht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024"/>
              <a:ext cx="856" cy="1152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47" name="Text Box 46"/>
            <p:cNvSpPr txBox="1">
              <a:spLocks noChangeArrowheads="1"/>
            </p:cNvSpPr>
            <p:nvPr/>
          </p:nvSpPr>
          <p:spPr bwMode="auto">
            <a:xfrm>
              <a:off x="4608" y="3024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Mittelspecht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70"/>
          <p:cNvGrpSpPr>
            <a:grpSpLocks/>
          </p:cNvGrpSpPr>
          <p:nvPr/>
        </p:nvGrpSpPr>
        <p:grpSpPr bwMode="auto">
          <a:xfrm>
            <a:off x="2514600" y="5105400"/>
            <a:ext cx="2286000" cy="1438275"/>
            <a:chOff x="1680" y="3168"/>
            <a:chExt cx="1440" cy="906"/>
          </a:xfrm>
        </p:grpSpPr>
        <p:pic>
          <p:nvPicPr>
            <p:cNvPr id="298053" name="Picture 69" descr="feuersalamander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168"/>
              <a:ext cx="1423" cy="906"/>
            </a:xfrm>
            <a:prstGeom prst="rect">
              <a:avLst/>
            </a:prstGeom>
            <a:noFill/>
            <a:effectLst>
              <a:outerShdw blurRad="63500" dist="35921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99345" name="Text Box 27"/>
            <p:cNvSpPr txBox="1">
              <a:spLocks noChangeArrowheads="1"/>
            </p:cNvSpPr>
            <p:nvPr/>
          </p:nvSpPr>
          <p:spPr bwMode="auto">
            <a:xfrm>
              <a:off x="2448" y="3168"/>
              <a:ext cx="67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Geneva" charset="0"/>
                  <a:cs typeface="Arial" charset="0"/>
                </a:defRPr>
              </a:lvl1pPr>
              <a:lvl2pPr marL="37931725" indent="-37474525"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de-DE" sz="800">
                  <a:solidFill>
                    <a:schemeClr val="bg1"/>
                  </a:solidFill>
                </a:rPr>
                <a:t>Feuersalamander</a:t>
              </a:r>
              <a:endParaRPr lang="de-DE" sz="18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ChangeArrowheads="1"/>
          </p:cNvSpPr>
          <p:nvPr/>
        </p:nvSpPr>
        <p:spPr bwMode="auto">
          <a:xfrm>
            <a:off x="228600" y="1905000"/>
            <a:ext cx="5181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19150" lvl="1" indent="-285750" eaLnBrk="0" hangingPunct="0">
              <a:lnSpc>
                <a:spcPct val="110000"/>
              </a:lnSpc>
              <a:spcBef>
                <a:spcPct val="20000"/>
              </a:spcBef>
              <a:buSzPct val="80000"/>
              <a:buFont typeface="Webdings" charset="0"/>
              <a:buChar char="4"/>
            </a:pPr>
            <a:r>
              <a:rPr lang="de-DE" sz="1800">
                <a:solidFill>
                  <a:srgbClr val="456B8F"/>
                </a:solidFill>
                <a:latin typeface="Syntax LT" charset="0"/>
              </a:rPr>
              <a:t>10 </a:t>
            </a:r>
            <a:r>
              <a:rPr lang="de-CH" sz="1800">
                <a:solidFill>
                  <a:srgbClr val="456B8F"/>
                </a:solidFill>
                <a:latin typeface="Syntax LT" charset="0"/>
              </a:rPr>
              <a:t>–</a:t>
            </a:r>
            <a:r>
              <a:rPr lang="de-DE" sz="1800">
                <a:solidFill>
                  <a:srgbClr val="456B8F"/>
                </a:solidFill>
                <a:latin typeface="Syntax LT" charset="0"/>
              </a:rPr>
              <a:t> 17 m</a:t>
            </a:r>
            <a:r>
              <a:rPr lang="de-DE" sz="1800" baseline="30000">
                <a:solidFill>
                  <a:srgbClr val="456B8F"/>
                </a:solidFill>
                <a:latin typeface="Syntax LT" charset="0"/>
              </a:rPr>
              <a:t>3</a:t>
            </a:r>
            <a:r>
              <a:rPr lang="de-DE" sz="1800">
                <a:solidFill>
                  <a:srgbClr val="456B8F"/>
                </a:solidFill>
                <a:latin typeface="Syntax LT" charset="0"/>
              </a:rPr>
              <a:t>/ha im Mittelland</a:t>
            </a:r>
          </a:p>
          <a:p>
            <a:pPr marL="819150" lvl="1" indent="-285750" eaLnBrk="0" hangingPunct="0">
              <a:lnSpc>
                <a:spcPct val="110000"/>
              </a:lnSpc>
              <a:spcBef>
                <a:spcPct val="20000"/>
              </a:spcBef>
              <a:buSzPct val="80000"/>
              <a:buFont typeface="Webdings" charset="0"/>
              <a:buChar char="4"/>
            </a:pPr>
            <a:r>
              <a:rPr lang="de-DE" sz="1800">
                <a:solidFill>
                  <a:srgbClr val="456B8F"/>
                </a:solidFill>
                <a:latin typeface="Syntax LT" charset="0"/>
              </a:rPr>
              <a:t>zum Teil über 20 m</a:t>
            </a:r>
            <a:r>
              <a:rPr lang="de-DE" sz="1800" baseline="30000">
                <a:solidFill>
                  <a:srgbClr val="456B8F"/>
                </a:solidFill>
                <a:latin typeface="Syntax LT" charset="0"/>
              </a:rPr>
              <a:t>3</a:t>
            </a:r>
            <a:r>
              <a:rPr lang="de-DE" sz="1800">
                <a:solidFill>
                  <a:srgbClr val="456B8F"/>
                </a:solidFill>
                <a:latin typeface="Syntax LT" charset="0"/>
              </a:rPr>
              <a:t>/ha in den Voralpen und Alpen</a:t>
            </a:r>
          </a:p>
          <a:p>
            <a:pPr marL="819150" lvl="1" indent="-285750" eaLnBrk="0" hangingPunct="0">
              <a:lnSpc>
                <a:spcPct val="110000"/>
              </a:lnSpc>
              <a:spcBef>
                <a:spcPct val="20000"/>
              </a:spcBef>
              <a:buSzPct val="80000"/>
              <a:buFont typeface="Webdings" charset="0"/>
              <a:buChar char="4"/>
            </a:pPr>
            <a:endParaRPr lang="de-DE" sz="1800">
              <a:solidFill>
                <a:srgbClr val="456B8F"/>
              </a:solidFill>
              <a:latin typeface="Syntax LT" charset="0"/>
            </a:endParaRPr>
          </a:p>
          <a:p>
            <a:pPr marL="819150" lvl="1" indent="-285750" eaLnBrk="0" hangingPunct="0">
              <a:lnSpc>
                <a:spcPct val="110000"/>
              </a:lnSpc>
              <a:spcBef>
                <a:spcPct val="20000"/>
              </a:spcBef>
              <a:buSzPct val="80000"/>
              <a:buFont typeface="Webdings" charset="0"/>
              <a:buChar char="4"/>
            </a:pPr>
            <a:endParaRPr lang="de-DE" sz="1800">
              <a:solidFill>
                <a:srgbClr val="456B8F"/>
              </a:solidFill>
              <a:latin typeface="Syntax LT" charset="0"/>
            </a:endParaRPr>
          </a:p>
          <a:p>
            <a:pPr marL="819150" lvl="1" indent="-285750" eaLnBrk="0" hangingPunct="0">
              <a:lnSpc>
                <a:spcPct val="110000"/>
              </a:lnSpc>
              <a:spcBef>
                <a:spcPct val="20000"/>
              </a:spcBef>
              <a:buSzPct val="80000"/>
              <a:buFont typeface="Webdings" charset="0"/>
              <a:buChar char="4"/>
            </a:pPr>
            <a:endParaRPr lang="de-DE" altLang="ja-JP" sz="1800">
              <a:solidFill>
                <a:srgbClr val="456B8F"/>
              </a:solidFill>
              <a:latin typeface="Syntax LT" charset="0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endParaRPr lang="de-DE" sz="2000">
              <a:solidFill>
                <a:srgbClr val="456B8F"/>
              </a:solidFill>
              <a:latin typeface="Syntax LT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Schutzmassnahmen: Totholz im Wald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524000"/>
            <a:ext cx="8218487" cy="685800"/>
          </a:xfrm>
        </p:spPr>
        <p:txBody>
          <a:bodyPr/>
          <a:lstStyle/>
          <a:p>
            <a:r>
              <a:rPr lang="de-DE" sz="2000">
                <a:cs typeface="Arial" charset="0"/>
              </a:rPr>
              <a:t>Totholzvorrat in den Schweizer Wäldern:</a:t>
            </a:r>
          </a:p>
        </p:txBody>
      </p:sp>
      <p:pic>
        <p:nvPicPr>
          <p:cNvPr id="101381" name="Picture 5" descr="totholzvorrat_ka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51"/>
          <a:stretch>
            <a:fillRect/>
          </a:stretch>
        </p:blipFill>
        <p:spPr bwMode="auto">
          <a:xfrm>
            <a:off x="1447800" y="2362200"/>
            <a:ext cx="70104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 rot="-5400000">
            <a:off x="7454901" y="2160587"/>
            <a:ext cx="3205162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800"/>
              <a:t>Darstellung: WSL, Schweizerisches Landesforstinventar LFI (2010)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9" descr="Totholz liegen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05025"/>
            <a:ext cx="914558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7"/>
          <p:cNvSpPr>
            <a:spLocks noChangeArrowheads="1"/>
          </p:cNvSpPr>
          <p:nvPr/>
        </p:nvSpPr>
        <p:spPr bwMode="auto">
          <a:xfrm>
            <a:off x="228600" y="228600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19150" lvl="1" indent="-285750" eaLnBrk="0" hangingPunct="0">
              <a:spcBef>
                <a:spcPct val="20000"/>
              </a:spcBef>
              <a:buSzPct val="80000"/>
              <a:buFont typeface="Webdings" charset="0"/>
              <a:buChar char="4"/>
            </a:pPr>
            <a:r>
              <a:rPr lang="de-DE" sz="1800">
                <a:solidFill>
                  <a:srgbClr val="456B8F"/>
                </a:solidFill>
                <a:latin typeface="Syntax LT" charset="0"/>
              </a:rPr>
              <a:t>10-20 m</a:t>
            </a:r>
            <a:r>
              <a:rPr lang="de-DE" sz="1800" baseline="30000">
                <a:solidFill>
                  <a:srgbClr val="456B8F"/>
                </a:solidFill>
                <a:latin typeface="Syntax LT" charset="0"/>
              </a:rPr>
              <a:t>3</a:t>
            </a:r>
            <a:r>
              <a:rPr lang="de-DE" sz="1800">
                <a:solidFill>
                  <a:srgbClr val="456B8F"/>
                </a:solidFill>
                <a:latin typeface="Syntax LT" charset="0"/>
              </a:rPr>
              <a:t>/ha sind ökologisch gesehen noch nicht ausreichend</a:t>
            </a:r>
          </a:p>
          <a:p>
            <a:pPr marL="819150" lvl="1" indent="-285750" eaLnBrk="0" hangingPunct="0">
              <a:spcBef>
                <a:spcPct val="20000"/>
              </a:spcBef>
              <a:buSzPct val="80000"/>
              <a:buFont typeface="Webdings" charset="0"/>
              <a:buChar char="4"/>
            </a:pPr>
            <a:r>
              <a:rPr lang="de-DE" sz="1800">
                <a:solidFill>
                  <a:srgbClr val="456B8F"/>
                </a:solidFill>
                <a:latin typeface="Syntax LT" charset="0"/>
              </a:rPr>
              <a:t>zudem konzentriert sich ein Grossteil des Totholzes im Mittelland auf „Lothar“-Flächen</a:t>
            </a:r>
          </a:p>
          <a:p>
            <a:pPr marL="819150" lvl="1" indent="-285750" eaLnBrk="0" hangingPunct="0">
              <a:spcBef>
                <a:spcPct val="20000"/>
              </a:spcBef>
              <a:buSzPct val="80000"/>
              <a:buFont typeface="Webdings" charset="0"/>
              <a:buChar char="4"/>
            </a:pPr>
            <a:r>
              <a:rPr lang="de-DE" sz="1800">
                <a:solidFill>
                  <a:srgbClr val="456B8F"/>
                </a:solidFill>
                <a:latin typeface="Syntax LT" charset="0"/>
              </a:rPr>
              <a:t>auf diesen Flächen hat der gesamte Totholzvorrat dasselbe Alter und den gleichen Zersetzungsgrad</a:t>
            </a:r>
          </a:p>
          <a:p>
            <a:pPr marL="819150" lvl="1" indent="-285750" eaLnBrk="0" hangingPunct="0">
              <a:spcBef>
                <a:spcPct val="20000"/>
              </a:spcBef>
              <a:buSzPct val="80000"/>
              <a:buFont typeface="Webdings" charset="0"/>
              <a:buChar char="4"/>
            </a:pPr>
            <a:endParaRPr lang="de-DE" sz="1800">
              <a:solidFill>
                <a:srgbClr val="456B8F"/>
              </a:solidFill>
              <a:latin typeface="Syntax LT" charset="0"/>
            </a:endParaRPr>
          </a:p>
          <a:p>
            <a:pPr marL="819150" lvl="1" indent="-285750" eaLnBrk="0" hangingPunct="0">
              <a:spcBef>
                <a:spcPct val="20000"/>
              </a:spcBef>
              <a:buSzPct val="80000"/>
              <a:buFont typeface="Webdings" charset="0"/>
              <a:buChar char="4"/>
            </a:pPr>
            <a:endParaRPr lang="de-DE" altLang="ja-JP" sz="1800">
              <a:solidFill>
                <a:srgbClr val="456B8F"/>
              </a:solidFill>
              <a:latin typeface="Syntax LT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de-DE" sz="2000">
              <a:solidFill>
                <a:srgbClr val="456B8F"/>
              </a:solidFill>
              <a:latin typeface="Syntax LT" charset="0"/>
            </a:endParaRPr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Schutzmassnahmen: Totholz im Wald</a:t>
            </a:r>
          </a:p>
        </p:txBody>
      </p:sp>
      <p:sp>
        <p:nvSpPr>
          <p:cNvPr id="10342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1524000"/>
            <a:ext cx="8447087" cy="685800"/>
          </a:xfrm>
        </p:spPr>
        <p:txBody>
          <a:bodyPr/>
          <a:lstStyle/>
          <a:p>
            <a:r>
              <a:rPr lang="de-DE" sz="2000">
                <a:cs typeface="Arial" charset="0"/>
              </a:rPr>
              <a:t>Totholzmenge in osteuropäischen Urwäldern: über 50-400 m</a:t>
            </a:r>
            <a:r>
              <a:rPr lang="de-DE" sz="2000" baseline="30000">
                <a:cs typeface="Arial" charset="0"/>
              </a:rPr>
              <a:t>3</a:t>
            </a:r>
            <a:r>
              <a:rPr lang="de-DE" sz="2000">
                <a:cs typeface="Arial" charset="0"/>
              </a:rPr>
              <a:t>/ha</a:t>
            </a:r>
          </a:p>
          <a:p>
            <a:r>
              <a:rPr lang="de-DE" sz="2000">
                <a:cs typeface="Arial" charset="0"/>
              </a:rPr>
              <a:t>viele holzbesiedelnde Arten benötigen Totholzmengen von 30-60 m</a:t>
            </a:r>
            <a:r>
              <a:rPr lang="de-DE" sz="2000" baseline="30000">
                <a:cs typeface="Arial" charset="0"/>
              </a:rPr>
              <a:t>3</a:t>
            </a:r>
            <a:r>
              <a:rPr lang="de-DE" sz="2000">
                <a:cs typeface="Arial" charset="0"/>
              </a:rPr>
              <a:t>/ha</a:t>
            </a:r>
          </a:p>
          <a:p>
            <a:endParaRPr lang="de-DE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Schutzmassnahmen: Totholz im Wald</a:t>
            </a:r>
          </a:p>
        </p:txBody>
      </p:sp>
      <p:sp>
        <p:nvSpPr>
          <p:cNvPr id="1054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1524000"/>
            <a:ext cx="8294687" cy="685800"/>
          </a:xfrm>
        </p:spPr>
        <p:txBody>
          <a:bodyPr/>
          <a:lstStyle/>
          <a:p>
            <a:r>
              <a:rPr lang="de-DE" sz="1800">
                <a:cs typeface="Arial" charset="0"/>
              </a:rPr>
              <a:t>Totholz ist nicht gleich Totholz!</a:t>
            </a:r>
            <a:endParaRPr lang="de-DE" sz="2000">
              <a:cs typeface="Arial" charset="0"/>
            </a:endParaRPr>
          </a:p>
        </p:txBody>
      </p:sp>
      <p:pic>
        <p:nvPicPr>
          <p:cNvPr id="314379" name="Picture 11" descr="totholz_vermoder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200000">
            <a:off x="1343025" y="1476375"/>
            <a:ext cx="2571750" cy="34290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14378" name="Picture 10" descr="toter ba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800" y="3276600"/>
            <a:ext cx="2413000" cy="3217863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14375" name="Picture 7" descr="DSC0996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3349625" cy="2511425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14381" name="Picture 13" descr="DSC0128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352800"/>
            <a:ext cx="2286000" cy="30480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314380" name="Picture 12" descr="totholz_pil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123825" y="4086225"/>
            <a:ext cx="2819400" cy="211455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7" name="Picture 23" descr="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191000" cy="2951163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Kennzeichen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523287" cy="4824413"/>
          </a:xfrm>
          <a:noFill/>
        </p:spPr>
        <p:txBody>
          <a:bodyPr/>
          <a:lstStyle/>
          <a:p>
            <a:pPr eaLnBrk="1" hangingPunct="1"/>
            <a:r>
              <a:rPr lang="de-CH">
                <a:cs typeface="Arial" charset="0"/>
              </a:rPr>
              <a:t>Einer der kleinsten Vögel Europas (9 – 10 cm, ca. 10 g)</a:t>
            </a:r>
          </a:p>
          <a:p>
            <a:pPr eaLnBrk="1" hangingPunct="1"/>
            <a:r>
              <a:rPr lang="de-CH">
                <a:cs typeface="Arial" charset="0"/>
              </a:rPr>
              <a:t>rostbraun gebändertes Gefieder, weisser Streifen über Auge</a:t>
            </a:r>
          </a:p>
          <a:p>
            <a:pPr eaLnBrk="1" hangingPunct="1"/>
            <a:r>
              <a:rPr lang="de-CH">
                <a:cs typeface="Arial" charset="0"/>
              </a:rPr>
              <a:t>steil aufgerichteter Schwanz</a:t>
            </a:r>
          </a:p>
          <a:p>
            <a:pPr eaLnBrk="1" hangingPunct="1"/>
            <a:r>
              <a:rPr lang="de-CH">
                <a:cs typeface="Arial" charset="0"/>
              </a:rPr>
              <a:t>Schnabel spitz und leicht gebogen</a:t>
            </a:r>
          </a:p>
          <a:p>
            <a:pPr eaLnBrk="1" hangingPunct="1"/>
            <a:endParaRPr lang="de-CH" sz="2000">
              <a:cs typeface="Arial" charset="0"/>
            </a:endParaRPr>
          </a:p>
        </p:txBody>
      </p:sp>
      <p:sp>
        <p:nvSpPr>
          <p:cNvPr id="33797" name="Rectangle 11"/>
          <p:cNvSpPr>
            <a:spLocks noChangeArrowheads="1"/>
          </p:cNvSpPr>
          <p:nvPr/>
        </p:nvSpPr>
        <p:spPr bwMode="auto">
          <a:xfrm>
            <a:off x="6265863" y="1905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sp>
        <p:nvSpPr>
          <p:cNvPr id="33798" name="Text Box 24"/>
          <p:cNvSpPr txBox="1">
            <a:spLocks noChangeArrowheads="1"/>
          </p:cNvSpPr>
          <p:nvPr/>
        </p:nvSpPr>
        <p:spPr bwMode="auto">
          <a:xfrm rot="-5400000">
            <a:off x="8108157" y="39314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 dirty="0">
                <a:solidFill>
                  <a:schemeClr val="bg1"/>
                </a:solidFill>
              </a:rPr>
              <a:t>M. Ruppen</a:t>
            </a:r>
            <a:endParaRPr lang="de-DE" sz="1800" dirty="0">
              <a:solidFill>
                <a:schemeClr val="bg1"/>
              </a:solidFill>
            </a:endParaRPr>
          </a:p>
        </p:txBody>
      </p:sp>
      <p:pic>
        <p:nvPicPr>
          <p:cNvPr id="31770" name="Picture 26" descr="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4038600" cy="2936875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3800" name="Text Box 27"/>
          <p:cNvSpPr txBox="1">
            <a:spLocks noChangeArrowheads="1"/>
          </p:cNvSpPr>
          <p:nvPr/>
        </p:nvSpPr>
        <p:spPr bwMode="auto">
          <a:xfrm rot="-5400000">
            <a:off x="3785394" y="3910807"/>
            <a:ext cx="10668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>
                <a:solidFill>
                  <a:schemeClr val="bg1"/>
                </a:solidFill>
              </a:rPr>
              <a:t>M. Ruppen</a:t>
            </a:r>
            <a:endParaRPr lang="de-DE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135938" cy="4824413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de-CH">
                <a:cs typeface="Arial" charset="0"/>
              </a:rPr>
              <a:t>der</a:t>
            </a:r>
            <a:r>
              <a:rPr lang="de-CH" sz="2800" b="1">
                <a:cs typeface="Arial" charset="0"/>
              </a:rPr>
              <a:t> </a:t>
            </a:r>
            <a:r>
              <a:rPr lang="de-CH" b="1">
                <a:latin typeface="Syntax Black" charset="0"/>
                <a:cs typeface="Arial" charset="0"/>
              </a:rPr>
              <a:t>Zaunkönig, Vogel des Jahres 2012</a:t>
            </a:r>
            <a:endParaRPr lang="de-CH" sz="2800" b="1"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de-CH" sz="2800" b="1">
                <a:cs typeface="Arial" charset="0"/>
              </a:rPr>
              <a:t>  </a:t>
            </a:r>
          </a:p>
          <a:p>
            <a:pPr eaLnBrk="1" hangingPunct="1">
              <a:buFontTx/>
              <a:buNone/>
            </a:pPr>
            <a:endParaRPr lang="de-CH" sz="2800" b="1">
              <a:cs typeface="Arial" charset="0"/>
            </a:endParaRPr>
          </a:p>
          <a:p>
            <a:pPr eaLnBrk="1" hangingPunct="1">
              <a:buFontTx/>
              <a:buNone/>
            </a:pPr>
            <a:endParaRPr lang="de-CH" sz="2800" b="1">
              <a:cs typeface="Arial" charset="0"/>
            </a:endParaRPr>
          </a:p>
          <a:p>
            <a:pPr eaLnBrk="1" hangingPunct="1">
              <a:buFontTx/>
              <a:buNone/>
            </a:pPr>
            <a:endParaRPr lang="de-CH" sz="2800" b="1">
              <a:cs typeface="Arial" charset="0"/>
            </a:endParaRPr>
          </a:p>
          <a:p>
            <a:pPr eaLnBrk="1" hangingPunct="1">
              <a:buFontTx/>
              <a:buNone/>
            </a:pPr>
            <a:endParaRPr lang="de-CH" sz="2800" b="1">
              <a:cs typeface="Arial" charset="0"/>
            </a:endParaRPr>
          </a:p>
          <a:p>
            <a:pPr eaLnBrk="1" hangingPunct="1">
              <a:buFontTx/>
              <a:buNone/>
            </a:pPr>
            <a:endParaRPr lang="de-CH" sz="2800" b="1">
              <a:cs typeface="Arial" charset="0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de-CH" sz="2800" b="1">
              <a:cs typeface="Arial" charset="0"/>
            </a:endParaRPr>
          </a:p>
          <a:p>
            <a:pPr eaLnBrk="1" hangingPunct="1">
              <a:buFontTx/>
              <a:buNone/>
            </a:pPr>
            <a:endParaRPr lang="de-CH"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de-CH">
                <a:cs typeface="Arial" charset="0"/>
              </a:rPr>
              <a:t>steht für:</a:t>
            </a:r>
          </a:p>
          <a:p>
            <a:pPr eaLnBrk="1" hangingPunct="1"/>
            <a:r>
              <a:rPr lang="de-CH">
                <a:cs typeface="Arial" charset="0"/>
              </a:rPr>
              <a:t>Strukturreichtum im Garten</a:t>
            </a:r>
          </a:p>
          <a:p>
            <a:pPr eaLnBrk="1" hangingPunct="1"/>
            <a:r>
              <a:rPr lang="de-CH">
                <a:cs typeface="Arial" charset="0"/>
              </a:rPr>
              <a:t>ausreichend Totholz und naturnahe Strukturen im Wald</a:t>
            </a:r>
          </a:p>
        </p:txBody>
      </p:sp>
      <p:pic>
        <p:nvPicPr>
          <p:cNvPr id="90124" name="Picture 12" descr="Balzspiel-a203774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334000" cy="3602038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07524" name="Text Box 14"/>
          <p:cNvSpPr txBox="1">
            <a:spLocks noChangeArrowheads="1"/>
          </p:cNvSpPr>
          <p:nvPr/>
        </p:nvSpPr>
        <p:spPr bwMode="auto">
          <a:xfrm rot="-5400000">
            <a:off x="6584157" y="19502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S. Rieben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>
                <a:latin typeface="Syntax Black" charset="0"/>
                <a:cs typeface="Arial" charset="0"/>
              </a:rPr>
              <a:t>Sektion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135937" cy="4824413"/>
          </a:xfrm>
          <a:noFill/>
        </p:spPr>
        <p:txBody>
          <a:bodyPr/>
          <a:lstStyle/>
          <a:p>
            <a:pPr eaLnBrk="1" hangingPunct="1"/>
            <a:r>
              <a:rPr lang="de-CH">
                <a:cs typeface="Arial" charset="0"/>
              </a:rPr>
              <a:t>Aktivitäten der Sektion vorstellen: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 dirty="0" smtClean="0">
                <a:latin typeface="Syntax Black" charset="0"/>
                <a:cs typeface="Arial" charset="0"/>
              </a:rPr>
              <a:t>BirdLife-</a:t>
            </a:r>
            <a:r>
              <a:rPr lang="de-CH" dirty="0">
                <a:latin typeface="Syntax Black" charset="0"/>
                <a:cs typeface="Arial" charset="0"/>
              </a:rPr>
              <a:t>Material zum Zaunkönig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135937" cy="4824413"/>
          </a:xfrm>
          <a:noFill/>
        </p:spPr>
        <p:txBody>
          <a:bodyPr/>
          <a:lstStyle/>
          <a:p>
            <a:pPr eaLnBrk="1" hangingPunct="1"/>
            <a:r>
              <a:rPr lang="de-CH">
                <a:cs typeface="Arial" charset="0"/>
              </a:rPr>
              <a:t>Poster</a:t>
            </a:r>
          </a:p>
          <a:p>
            <a:pPr marL="819150" lvl="1" eaLnBrk="1" hangingPunct="1"/>
            <a:r>
              <a:rPr lang="de-CH">
                <a:ea typeface="Arial" charset="0"/>
                <a:cs typeface="Arial" charset="0"/>
              </a:rPr>
              <a:t>„Vogel des Jahres</a:t>
            </a:r>
            <a:r>
              <a:rPr lang="ja-JP" altLang="de-CH">
                <a:ea typeface="Arial" charset="0"/>
                <a:cs typeface="Arial" charset="0"/>
              </a:rPr>
              <a:t>“</a:t>
            </a:r>
            <a:r>
              <a:rPr lang="de-CH">
                <a:ea typeface="Arial" charset="0"/>
                <a:cs typeface="Arial" charset="0"/>
              </a:rPr>
              <a:t>– Poster zum Zaunkönig</a:t>
            </a:r>
          </a:p>
          <a:p>
            <a:pPr eaLnBrk="1" hangingPunct="1">
              <a:lnSpc>
                <a:spcPct val="120000"/>
              </a:lnSpc>
            </a:pPr>
            <a:r>
              <a:rPr lang="de-CH">
                <a:cs typeface="Arial" charset="0"/>
              </a:rPr>
              <a:t>Schuldossier</a:t>
            </a:r>
          </a:p>
          <a:p>
            <a:pPr marL="819150" lvl="1" eaLnBrk="1" hangingPunct="1"/>
            <a:r>
              <a:rPr lang="de-CH">
                <a:ea typeface="Arial" charset="0"/>
                <a:cs typeface="Arial" charset="0"/>
              </a:rPr>
              <a:t>Biodiversität: Vielfalt im Wald</a:t>
            </a:r>
          </a:p>
          <a:p>
            <a:pPr eaLnBrk="1" hangingPunct="1">
              <a:lnSpc>
                <a:spcPct val="120000"/>
              </a:lnSpc>
            </a:pPr>
            <a:r>
              <a:rPr lang="de-CH">
                <a:cs typeface="Arial" charset="0"/>
              </a:rPr>
              <a:t>Weitere Materialien</a:t>
            </a:r>
          </a:p>
          <a:p>
            <a:pPr marL="819150" lvl="1" eaLnBrk="1" hangingPunct="1"/>
            <a:r>
              <a:rPr lang="de-CH">
                <a:ea typeface="Arial" charset="0"/>
                <a:cs typeface="Arial" charset="0"/>
              </a:rPr>
              <a:t>Broschüre Biodiversität – Vielfalt im Wald</a:t>
            </a:r>
          </a:p>
          <a:p>
            <a:pPr marL="819150" lvl="1" eaLnBrk="1" hangingPunct="1"/>
            <a:r>
              <a:rPr lang="de-CH">
                <a:ea typeface="Arial" charset="0"/>
                <a:cs typeface="Arial" charset="0"/>
              </a:rPr>
              <a:t>Poster Biodiversität im Siedlungsraum</a:t>
            </a:r>
          </a:p>
          <a:p>
            <a:pPr marL="819150" lvl="1" eaLnBrk="1" hangingPunct="1"/>
            <a:r>
              <a:rPr lang="de-CH">
                <a:ea typeface="Arial" charset="0"/>
                <a:cs typeface="Arial" charset="0"/>
              </a:rPr>
              <a:t>Merkblatt Kleinstrukturen – Asthaufen und Wurzelteller</a:t>
            </a:r>
          </a:p>
          <a:p>
            <a:pPr marL="819150" lvl="1" eaLnBrk="1" hangingPunct="1"/>
            <a:endParaRPr lang="de-CH">
              <a:ea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de-CH">
                <a:cs typeface="Arial" charset="0"/>
              </a:rPr>
              <a:t>Siehe: www.birdlife.ch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5" descr="GRZK250307-023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685800"/>
            <a:ext cx="9144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709988"/>
            <a:ext cx="4495800" cy="1776412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buFont typeface="Times" charset="0"/>
              <a:buChar char="•"/>
            </a:pPr>
            <a:r>
              <a:rPr lang="de-CH">
                <a:solidFill>
                  <a:schemeClr val="tx1"/>
                </a:solidFill>
                <a:cs typeface="Arial" charset="0"/>
              </a:rPr>
              <a:t>Erhalt von </a:t>
            </a:r>
            <a:r>
              <a:rPr lang="de-CH" b="1">
                <a:solidFill>
                  <a:schemeClr val="tx1"/>
                </a:solidFill>
                <a:cs typeface="Arial" charset="0"/>
              </a:rPr>
              <a:t>Waldgebieten mit alten Bäumen und Totholz</a:t>
            </a:r>
            <a:endParaRPr lang="de-CH">
              <a:solidFill>
                <a:schemeClr val="tx1"/>
              </a:solidFill>
              <a:cs typeface="Arial" charset="0"/>
            </a:endParaRPr>
          </a:p>
          <a:p>
            <a:pPr eaLnBrk="1" hangingPunct="1">
              <a:lnSpc>
                <a:spcPct val="130000"/>
              </a:lnSpc>
              <a:buFont typeface="Times" charset="0"/>
              <a:buChar char="•"/>
            </a:pPr>
            <a:r>
              <a:rPr lang="de-CH">
                <a:solidFill>
                  <a:schemeClr val="tx1"/>
                </a:solidFill>
                <a:cs typeface="Arial" charset="0"/>
              </a:rPr>
              <a:t>Erhalt von </a:t>
            </a:r>
            <a:r>
              <a:rPr lang="de-CH" b="1">
                <a:solidFill>
                  <a:schemeClr val="tx1"/>
                </a:solidFill>
                <a:cs typeface="Arial" charset="0"/>
              </a:rPr>
              <a:t>naturnahen Gärten</a:t>
            </a:r>
          </a:p>
        </p:txBody>
      </p:sp>
      <p:sp>
        <p:nvSpPr>
          <p:cNvPr id="113669" name="Text Box 26"/>
          <p:cNvSpPr txBox="1">
            <a:spLocks noChangeArrowheads="1"/>
          </p:cNvSpPr>
          <p:nvPr/>
        </p:nvSpPr>
        <p:spPr bwMode="auto">
          <a:xfrm rot="-5400000">
            <a:off x="7554912" y="5108576"/>
            <a:ext cx="29702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800"/>
              <a:t>Naturfotografie-Digital.de / G. Rossen</a:t>
            </a:r>
            <a:endParaRPr lang="de-DE" sz="1800"/>
          </a:p>
        </p:txBody>
      </p:sp>
      <p:sp>
        <p:nvSpPr>
          <p:cNvPr id="113670" name="Text Box 27"/>
          <p:cNvSpPr txBox="1">
            <a:spLocks noChangeArrowheads="1"/>
          </p:cNvSpPr>
          <p:nvPr/>
        </p:nvSpPr>
        <p:spPr bwMode="auto">
          <a:xfrm>
            <a:off x="304800" y="1379538"/>
            <a:ext cx="43434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de-DE" sz="2400" dirty="0" smtClean="0">
                <a:latin typeface="Syntax LT" charset="0"/>
              </a:rPr>
              <a:t>BirdLife </a:t>
            </a:r>
            <a:r>
              <a:rPr lang="de-DE" sz="2400" dirty="0">
                <a:latin typeface="Syntax LT" charset="0"/>
              </a:rPr>
              <a:t>Schweiz und der Zaunkönig danken Ihnen für Ihre Aufmerksamkeit und für ihren Einsatz für den: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3" descr="winter wren bearbeitet"/>
          <p:cNvPicPr>
            <a:picLocks noChangeAspect="1" noChangeArrowheads="1"/>
          </p:cNvPicPr>
          <p:nvPr/>
        </p:nvPicPr>
        <p:blipFill>
          <a:blip r:embed="rId3" cstate="print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682625"/>
            <a:ext cx="9148763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CH">
                <a:latin typeface="Syntax Black" charset="0"/>
                <a:cs typeface="Arial" charset="0"/>
              </a:rPr>
              <a:t>Systematik</a:t>
            </a:r>
          </a:p>
        </p:txBody>
      </p:sp>
      <p:grpSp>
        <p:nvGrpSpPr>
          <p:cNvPr id="35844" name="Group 15"/>
          <p:cNvGrpSpPr>
            <a:grpSpLocks/>
          </p:cNvGrpSpPr>
          <p:nvPr/>
        </p:nvGrpSpPr>
        <p:grpSpPr bwMode="auto">
          <a:xfrm>
            <a:off x="3687763" y="2174875"/>
            <a:ext cx="2376487" cy="796925"/>
            <a:chOff x="2527" y="2140"/>
            <a:chExt cx="1200" cy="502"/>
          </a:xfrm>
        </p:grpSpPr>
        <p:sp>
          <p:nvSpPr>
            <p:cNvPr id="35884" name="AutoShape 16"/>
            <p:cNvSpPr>
              <a:spLocks noChangeArrowheads="1"/>
            </p:cNvSpPr>
            <p:nvPr/>
          </p:nvSpPr>
          <p:spPr bwMode="auto">
            <a:xfrm>
              <a:off x="2527" y="2140"/>
              <a:ext cx="1200" cy="502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0195"/>
              </a:scheme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85" name="Rectangle 17"/>
            <p:cNvSpPr>
              <a:spLocks noChangeArrowheads="1"/>
            </p:cNvSpPr>
            <p:nvPr/>
          </p:nvSpPr>
          <p:spPr bwMode="auto">
            <a:xfrm>
              <a:off x="2579" y="2160"/>
              <a:ext cx="1102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sz="240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Sperlingsvögel</a:t>
              </a:r>
              <a:endParaRPr lang="de-DE" sz="1800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  <a:p>
              <a:pPr algn="ctr" eaLnBrk="0" hangingPunct="0"/>
              <a:r>
                <a:rPr lang="de-DE" sz="1800" i="1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(Passeriformes)</a:t>
              </a:r>
              <a:endParaRPr lang="de-DE" sz="1800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114"/>
          <p:cNvGrpSpPr>
            <a:grpSpLocks/>
          </p:cNvGrpSpPr>
          <p:nvPr/>
        </p:nvGrpSpPr>
        <p:grpSpPr bwMode="auto">
          <a:xfrm>
            <a:off x="1066800" y="5029200"/>
            <a:ext cx="5246688" cy="914400"/>
            <a:chOff x="672" y="3168"/>
            <a:chExt cx="3305" cy="576"/>
          </a:xfrm>
        </p:grpSpPr>
        <p:sp>
          <p:nvSpPr>
            <p:cNvPr id="35873" name="Line 98"/>
            <p:cNvSpPr>
              <a:spLocks noChangeShapeType="1"/>
            </p:cNvSpPr>
            <p:nvPr/>
          </p:nvSpPr>
          <p:spPr bwMode="auto">
            <a:xfrm>
              <a:off x="2160" y="3273"/>
              <a:ext cx="10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5874" name="Group 62"/>
            <p:cNvGrpSpPr>
              <a:grpSpLocks/>
            </p:cNvGrpSpPr>
            <p:nvPr/>
          </p:nvGrpSpPr>
          <p:grpSpPr bwMode="auto">
            <a:xfrm>
              <a:off x="672" y="3377"/>
              <a:ext cx="1178" cy="367"/>
              <a:chOff x="3012" y="3840"/>
              <a:chExt cx="864" cy="336"/>
            </a:xfrm>
          </p:grpSpPr>
          <p:sp>
            <p:nvSpPr>
              <p:cNvPr id="35882" name="AutoShape 63"/>
              <p:cNvSpPr>
                <a:spLocks noChangeArrowheads="1"/>
              </p:cNvSpPr>
              <p:nvPr/>
            </p:nvSpPr>
            <p:spPr bwMode="auto">
              <a:xfrm>
                <a:off x="3030" y="3840"/>
                <a:ext cx="816" cy="336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alpha val="50195"/>
                </a:schemeClr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83" name="Rectangle 64"/>
              <p:cNvSpPr>
                <a:spLocks noChangeArrowheads="1"/>
              </p:cNvSpPr>
              <p:nvPr/>
            </p:nvSpPr>
            <p:spPr bwMode="auto">
              <a:xfrm>
                <a:off x="3012" y="3841"/>
                <a:ext cx="864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</a:rPr>
                  <a:t>Zaunkönig</a:t>
                </a:r>
                <a:endParaRPr lang="de-DE" sz="1800">
                  <a:solidFill>
                    <a:srgbClr val="FF0000"/>
                  </a:solidFill>
                  <a:ea typeface="ＭＳ Ｐゴシック" charset="0"/>
                  <a:cs typeface="ＭＳ Ｐゴシック" charset="0"/>
                </a:endParaRPr>
              </a:p>
              <a:p>
                <a:pPr algn="ctr" eaLnBrk="0" hangingPunct="0"/>
                <a:r>
                  <a:rPr lang="de-DE" sz="1200" i="1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</a:rPr>
                  <a:t>(Troglodytes troglodytes)</a:t>
                </a:r>
                <a:endParaRPr lang="de-DE" sz="1200">
                  <a:solidFill>
                    <a:srgbClr val="FF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5875" name="Group 65"/>
            <p:cNvGrpSpPr>
              <a:grpSpLocks/>
            </p:cNvGrpSpPr>
            <p:nvPr/>
          </p:nvGrpSpPr>
          <p:grpSpPr bwMode="auto">
            <a:xfrm>
              <a:off x="2400" y="3377"/>
              <a:ext cx="1577" cy="366"/>
              <a:chOff x="3884" y="3888"/>
              <a:chExt cx="912" cy="336"/>
            </a:xfrm>
          </p:grpSpPr>
          <p:sp>
            <p:nvSpPr>
              <p:cNvPr id="35880" name="AutoShape 66"/>
              <p:cNvSpPr>
                <a:spLocks noChangeArrowheads="1"/>
              </p:cNvSpPr>
              <p:nvPr/>
            </p:nvSpPr>
            <p:spPr bwMode="auto">
              <a:xfrm>
                <a:off x="3884" y="3888"/>
                <a:ext cx="912" cy="336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alpha val="50195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81" name="Rectangle 67"/>
              <p:cNvSpPr>
                <a:spLocks noChangeArrowheads="1"/>
              </p:cNvSpPr>
              <p:nvPr/>
            </p:nvSpPr>
            <p:spPr bwMode="auto">
              <a:xfrm>
                <a:off x="3924" y="3889"/>
                <a:ext cx="854" cy="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>
                    <a:ea typeface="ＭＳ Ｐゴシック" charset="0"/>
                    <a:cs typeface="ＭＳ Ｐゴシック" charset="0"/>
                  </a:rPr>
                  <a:t>78 weitere Arten</a:t>
                </a:r>
              </a:p>
              <a:p>
                <a:pPr algn="ctr" eaLnBrk="0" hangingPunct="0"/>
                <a:r>
                  <a:rPr lang="de-DE" sz="1200">
                    <a:ea typeface="ＭＳ Ｐゴシック" charset="0"/>
                    <a:cs typeface="ＭＳ Ｐゴシック" charset="0"/>
                  </a:rPr>
                  <a:t>(alle ausschliesslich in Amerika)</a:t>
                </a:r>
              </a:p>
            </p:txBody>
          </p:sp>
        </p:grpSp>
        <p:sp>
          <p:nvSpPr>
            <p:cNvPr id="35876" name="Line 72"/>
            <p:cNvSpPr>
              <a:spLocks noChangeShapeType="1"/>
            </p:cNvSpPr>
            <p:nvPr/>
          </p:nvSpPr>
          <p:spPr bwMode="auto">
            <a:xfrm>
              <a:off x="3168" y="3273"/>
              <a:ext cx="0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77" name="Line 74"/>
            <p:cNvSpPr>
              <a:spLocks noChangeShapeType="1"/>
            </p:cNvSpPr>
            <p:nvPr/>
          </p:nvSpPr>
          <p:spPr bwMode="auto">
            <a:xfrm>
              <a:off x="2160" y="3168"/>
              <a:ext cx="0" cy="10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78" name="Line 75"/>
            <p:cNvSpPr>
              <a:spLocks noChangeShapeType="1"/>
            </p:cNvSpPr>
            <p:nvPr/>
          </p:nvSpPr>
          <p:spPr bwMode="auto">
            <a:xfrm>
              <a:off x="1248" y="3273"/>
              <a:ext cx="92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79" name="Line 76"/>
            <p:cNvSpPr>
              <a:spLocks noChangeShapeType="1"/>
            </p:cNvSpPr>
            <p:nvPr/>
          </p:nvSpPr>
          <p:spPr bwMode="auto">
            <a:xfrm>
              <a:off x="1248" y="3273"/>
              <a:ext cx="0" cy="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5846" name="Text Box 89"/>
          <p:cNvSpPr txBox="1">
            <a:spLocks noChangeArrowheads="1"/>
          </p:cNvSpPr>
          <p:nvPr/>
        </p:nvSpPr>
        <p:spPr bwMode="auto">
          <a:xfrm>
            <a:off x="762000" y="1524000"/>
            <a:ext cx="32766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de-DE" sz="1800">
                <a:latin typeface="Syntax LT" charset="0"/>
              </a:rPr>
              <a:t>Zaunkönig: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de-DE" sz="1800" i="1">
                <a:latin typeface="Syntax LT" charset="0"/>
              </a:rPr>
              <a:t>Troglodytes troglodytes</a:t>
            </a:r>
            <a:endParaRPr lang="de-DE" sz="1800" i="1"/>
          </a:p>
        </p:txBody>
      </p:sp>
      <p:grpSp>
        <p:nvGrpSpPr>
          <p:cNvPr id="6" name="Group 108"/>
          <p:cNvGrpSpPr>
            <a:grpSpLocks/>
          </p:cNvGrpSpPr>
          <p:nvPr/>
        </p:nvGrpSpPr>
        <p:grpSpPr bwMode="auto">
          <a:xfrm>
            <a:off x="914400" y="2971800"/>
            <a:ext cx="7924800" cy="1143000"/>
            <a:chOff x="576" y="1872"/>
            <a:chExt cx="4992" cy="720"/>
          </a:xfrm>
        </p:grpSpPr>
        <p:sp>
          <p:nvSpPr>
            <p:cNvPr id="35860" name="Line 93"/>
            <p:cNvSpPr>
              <a:spLocks noChangeShapeType="1"/>
            </p:cNvSpPr>
            <p:nvPr/>
          </p:nvSpPr>
          <p:spPr bwMode="auto">
            <a:xfrm>
              <a:off x="1200" y="1968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1" name="Line 19"/>
            <p:cNvSpPr>
              <a:spLocks noChangeShapeType="1"/>
            </p:cNvSpPr>
            <p:nvPr/>
          </p:nvSpPr>
          <p:spPr bwMode="auto">
            <a:xfrm>
              <a:off x="4944" y="1968"/>
              <a:ext cx="0" cy="1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5862" name="Group 20"/>
            <p:cNvGrpSpPr>
              <a:grpSpLocks/>
            </p:cNvGrpSpPr>
            <p:nvPr/>
          </p:nvGrpSpPr>
          <p:grpSpPr bwMode="auto">
            <a:xfrm>
              <a:off x="4272" y="2090"/>
              <a:ext cx="1296" cy="502"/>
              <a:chOff x="1478" y="2736"/>
              <a:chExt cx="1296" cy="502"/>
            </a:xfrm>
          </p:grpSpPr>
          <p:sp>
            <p:nvSpPr>
              <p:cNvPr id="35871" name="AutoShape 21"/>
              <p:cNvSpPr>
                <a:spLocks noChangeArrowheads="1"/>
              </p:cNvSpPr>
              <p:nvPr/>
            </p:nvSpPr>
            <p:spPr bwMode="auto">
              <a:xfrm>
                <a:off x="1478" y="2736"/>
                <a:ext cx="1296" cy="502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alpha val="50195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72" name="Rectangle 22"/>
              <p:cNvSpPr>
                <a:spLocks noChangeArrowheads="1"/>
              </p:cNvSpPr>
              <p:nvPr/>
            </p:nvSpPr>
            <p:spPr bwMode="auto">
              <a:xfrm>
                <a:off x="1650" y="2785"/>
                <a:ext cx="95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2000">
                    <a:ea typeface="ＭＳ Ｐゴシック" charset="0"/>
                    <a:cs typeface="ＭＳ Ｐゴシック" charset="0"/>
                  </a:rPr>
                  <a:t>Schreivögel</a:t>
                </a:r>
                <a:endParaRPr lang="de-DE" sz="1800">
                  <a:ea typeface="ＭＳ Ｐゴシック" charset="0"/>
                  <a:cs typeface="ＭＳ Ｐゴシック" charset="0"/>
                </a:endParaRPr>
              </a:p>
              <a:p>
                <a:pPr algn="ctr" eaLnBrk="0" hangingPunct="0"/>
                <a:r>
                  <a:rPr lang="de-DE" i="1">
                    <a:ea typeface="ＭＳ Ｐゴシック" charset="0"/>
                    <a:cs typeface="ＭＳ Ｐゴシック" charset="0"/>
                  </a:rPr>
                  <a:t>(Tyranni)</a:t>
                </a: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5863" name="Line 23"/>
            <p:cNvSpPr>
              <a:spLocks noChangeShapeType="1"/>
            </p:cNvSpPr>
            <p:nvPr/>
          </p:nvSpPr>
          <p:spPr bwMode="auto">
            <a:xfrm>
              <a:off x="1196" y="1968"/>
              <a:ext cx="37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64" name="Line 26"/>
            <p:cNvSpPr>
              <a:spLocks noChangeShapeType="1"/>
            </p:cNvSpPr>
            <p:nvPr/>
          </p:nvSpPr>
          <p:spPr bwMode="auto">
            <a:xfrm>
              <a:off x="3024" y="1872"/>
              <a:ext cx="0" cy="2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5865" name="Group 27"/>
            <p:cNvGrpSpPr>
              <a:grpSpLocks/>
            </p:cNvGrpSpPr>
            <p:nvPr/>
          </p:nvGrpSpPr>
          <p:grpSpPr bwMode="auto">
            <a:xfrm>
              <a:off x="2519" y="2090"/>
              <a:ext cx="1104" cy="502"/>
              <a:chOff x="3504" y="2736"/>
              <a:chExt cx="1104" cy="502"/>
            </a:xfrm>
          </p:grpSpPr>
          <p:sp>
            <p:nvSpPr>
              <p:cNvPr id="35869" name="AutoShape 28"/>
              <p:cNvSpPr>
                <a:spLocks noChangeArrowheads="1"/>
              </p:cNvSpPr>
              <p:nvPr/>
            </p:nvSpPr>
            <p:spPr bwMode="auto">
              <a:xfrm>
                <a:off x="3504" y="2736"/>
                <a:ext cx="1104" cy="502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alpha val="50195"/>
                </a:schemeClr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70" name="Rectangle 29"/>
              <p:cNvSpPr>
                <a:spLocks noChangeArrowheads="1"/>
              </p:cNvSpPr>
              <p:nvPr/>
            </p:nvSpPr>
            <p:spPr bwMode="auto">
              <a:xfrm>
                <a:off x="3647" y="2785"/>
                <a:ext cx="819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2000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</a:rPr>
                  <a:t>Singvögel</a:t>
                </a:r>
                <a:endParaRPr lang="de-DE" sz="1800">
                  <a:solidFill>
                    <a:srgbClr val="FF0000"/>
                  </a:solidFill>
                  <a:ea typeface="ＭＳ Ｐゴシック" charset="0"/>
                  <a:cs typeface="ＭＳ Ｐゴシック" charset="0"/>
                </a:endParaRPr>
              </a:p>
              <a:p>
                <a:pPr algn="ctr" eaLnBrk="0" hangingPunct="0"/>
                <a:r>
                  <a:rPr lang="de-DE" i="1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</a:rPr>
                  <a:t>(Passeri)</a:t>
                </a:r>
                <a:endParaRPr lang="de-DE">
                  <a:solidFill>
                    <a:srgbClr val="FF0000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5866" name="Group 90"/>
            <p:cNvGrpSpPr>
              <a:grpSpLocks/>
            </p:cNvGrpSpPr>
            <p:nvPr/>
          </p:nvGrpSpPr>
          <p:grpSpPr bwMode="auto">
            <a:xfrm>
              <a:off x="576" y="2090"/>
              <a:ext cx="1296" cy="502"/>
              <a:chOff x="1478" y="2736"/>
              <a:chExt cx="1296" cy="502"/>
            </a:xfrm>
          </p:grpSpPr>
          <p:sp>
            <p:nvSpPr>
              <p:cNvPr id="35867" name="AutoShape 91"/>
              <p:cNvSpPr>
                <a:spLocks noChangeArrowheads="1"/>
              </p:cNvSpPr>
              <p:nvPr/>
            </p:nvSpPr>
            <p:spPr bwMode="auto">
              <a:xfrm>
                <a:off x="1478" y="2736"/>
                <a:ext cx="1296" cy="502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alpha val="50195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68" name="Rectangle 92"/>
              <p:cNvSpPr>
                <a:spLocks noChangeArrowheads="1"/>
              </p:cNvSpPr>
              <p:nvPr/>
            </p:nvSpPr>
            <p:spPr bwMode="auto">
              <a:xfrm>
                <a:off x="1546" y="2785"/>
                <a:ext cx="1165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2000">
                    <a:ea typeface="ＭＳ Ｐゴシック" charset="0"/>
                    <a:cs typeface="ＭＳ Ｐゴシック" charset="0"/>
                  </a:rPr>
                  <a:t>Maorischlüpfer</a:t>
                </a:r>
                <a:endParaRPr lang="de-DE" sz="1800">
                  <a:ea typeface="ＭＳ Ｐゴシック" charset="0"/>
                  <a:cs typeface="ＭＳ Ｐゴシック" charset="0"/>
                </a:endParaRPr>
              </a:p>
              <a:p>
                <a:pPr algn="ctr" eaLnBrk="0" hangingPunct="0"/>
                <a:r>
                  <a:rPr lang="de-DE" i="1">
                    <a:ea typeface="ＭＳ Ｐゴシック" charset="0"/>
                    <a:cs typeface="ＭＳ Ｐゴシック" charset="0"/>
                  </a:rPr>
                  <a:t>(Acanthisitti)</a:t>
                </a:r>
                <a:endParaRPr lang="de-DE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0" name="Group 109"/>
          <p:cNvGrpSpPr>
            <a:grpSpLocks/>
          </p:cNvGrpSpPr>
          <p:nvPr/>
        </p:nvGrpSpPr>
        <p:grpSpPr bwMode="auto">
          <a:xfrm>
            <a:off x="2667000" y="4114800"/>
            <a:ext cx="4541838" cy="960438"/>
            <a:chOff x="1680" y="2592"/>
            <a:chExt cx="2861" cy="605"/>
          </a:xfrm>
        </p:grpSpPr>
        <p:grpSp>
          <p:nvGrpSpPr>
            <p:cNvPr id="35849" name="Group 34"/>
            <p:cNvGrpSpPr>
              <a:grpSpLocks/>
            </p:cNvGrpSpPr>
            <p:nvPr/>
          </p:nvGrpSpPr>
          <p:grpSpPr bwMode="auto">
            <a:xfrm>
              <a:off x="1680" y="2784"/>
              <a:ext cx="1032" cy="384"/>
              <a:chOff x="4244" y="3408"/>
              <a:chExt cx="624" cy="384"/>
            </a:xfrm>
          </p:grpSpPr>
          <p:sp>
            <p:nvSpPr>
              <p:cNvPr id="35858" name="AutoShape 35"/>
              <p:cNvSpPr>
                <a:spLocks noChangeArrowheads="1"/>
              </p:cNvSpPr>
              <p:nvPr/>
            </p:nvSpPr>
            <p:spPr bwMode="auto">
              <a:xfrm>
                <a:off x="4244" y="3408"/>
                <a:ext cx="624" cy="384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alpha val="50195"/>
                </a:schemeClr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59" name="Rectangle 36"/>
              <p:cNvSpPr>
                <a:spLocks noChangeArrowheads="1"/>
              </p:cNvSpPr>
              <p:nvPr/>
            </p:nvSpPr>
            <p:spPr bwMode="auto">
              <a:xfrm>
                <a:off x="4293" y="3417"/>
                <a:ext cx="525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800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</a:rPr>
                  <a:t>Zaunkönige</a:t>
                </a:r>
              </a:p>
              <a:p>
                <a:pPr algn="ctr" eaLnBrk="0" hangingPunct="0"/>
                <a:r>
                  <a:rPr lang="de-DE" sz="1400" i="1">
                    <a:solidFill>
                      <a:srgbClr val="FF0000"/>
                    </a:solidFill>
                    <a:ea typeface="ＭＳ Ｐゴシック" charset="0"/>
                    <a:cs typeface="ＭＳ Ｐゴシック" charset="0"/>
                  </a:rPr>
                  <a:t>(Troglodytidae)</a:t>
                </a:r>
                <a:endParaRPr lang="de-DE" sz="1400"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5850" name="Group 37"/>
            <p:cNvGrpSpPr>
              <a:grpSpLocks/>
            </p:cNvGrpSpPr>
            <p:nvPr/>
          </p:nvGrpSpPr>
          <p:grpSpPr bwMode="auto">
            <a:xfrm>
              <a:off x="3408" y="2784"/>
              <a:ext cx="1133" cy="413"/>
              <a:chOff x="4884" y="3408"/>
              <a:chExt cx="864" cy="413"/>
            </a:xfrm>
          </p:grpSpPr>
          <p:sp>
            <p:nvSpPr>
              <p:cNvPr id="35856" name="AutoShape 38"/>
              <p:cNvSpPr>
                <a:spLocks noChangeArrowheads="1"/>
              </p:cNvSpPr>
              <p:nvPr/>
            </p:nvSpPr>
            <p:spPr bwMode="auto">
              <a:xfrm>
                <a:off x="4884" y="3408"/>
                <a:ext cx="864" cy="384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alpha val="50195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5857" name="Rectangle 39"/>
              <p:cNvSpPr>
                <a:spLocks noChangeArrowheads="1"/>
              </p:cNvSpPr>
              <p:nvPr/>
            </p:nvSpPr>
            <p:spPr bwMode="auto">
              <a:xfrm>
                <a:off x="4893" y="3417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de-DE" sz="1800">
                    <a:ea typeface="ＭＳ Ｐゴシック" charset="0"/>
                    <a:cs typeface="ＭＳ Ｐゴシック" charset="0"/>
                  </a:rPr>
                  <a:t>über 90 weitere</a:t>
                </a:r>
              </a:p>
              <a:p>
                <a:pPr algn="ctr" eaLnBrk="0" hangingPunct="0"/>
                <a:r>
                  <a:rPr lang="de-DE" sz="1800">
                    <a:ea typeface="ＭＳ Ｐゴシック" charset="0"/>
                    <a:cs typeface="ＭＳ Ｐゴシック" charset="0"/>
                  </a:rPr>
                  <a:t>Familien</a:t>
                </a:r>
                <a:endParaRPr lang="de-DE" sz="140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5851" name="Line 42"/>
            <p:cNvSpPr>
              <a:spLocks noChangeShapeType="1"/>
            </p:cNvSpPr>
            <p:nvPr/>
          </p:nvSpPr>
          <p:spPr bwMode="auto">
            <a:xfrm>
              <a:off x="3984" y="2688"/>
              <a:ext cx="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52" name="Line 43"/>
            <p:cNvSpPr>
              <a:spLocks noChangeShapeType="1"/>
            </p:cNvSpPr>
            <p:nvPr/>
          </p:nvSpPr>
          <p:spPr bwMode="auto">
            <a:xfrm>
              <a:off x="3024" y="259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53" name="Line 45"/>
            <p:cNvSpPr>
              <a:spLocks noChangeShapeType="1"/>
            </p:cNvSpPr>
            <p:nvPr/>
          </p:nvSpPr>
          <p:spPr bwMode="auto">
            <a:xfrm>
              <a:off x="2160" y="268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54" name="Line 97"/>
            <p:cNvSpPr>
              <a:spLocks noChangeShapeType="1"/>
            </p:cNvSpPr>
            <p:nvPr/>
          </p:nvSpPr>
          <p:spPr bwMode="auto">
            <a:xfrm>
              <a:off x="3024" y="2688"/>
              <a:ext cx="9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5855" name="Line 44"/>
            <p:cNvSpPr>
              <a:spLocks noChangeShapeType="1"/>
            </p:cNvSpPr>
            <p:nvPr/>
          </p:nvSpPr>
          <p:spPr bwMode="auto">
            <a:xfrm flipH="1">
              <a:off x="2155" y="2688"/>
              <a:ext cx="8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67" name="Picture 15" descr="eagle_and_wr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450" y="1752600"/>
            <a:ext cx="3409950" cy="44196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789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9418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>
                <a:cs typeface="Arial" charset="0"/>
              </a:rPr>
              <a:t>Fabel des </a:t>
            </a:r>
            <a:r>
              <a:rPr lang="de-DE" altLang="ja-JP">
                <a:cs typeface="Arial" charset="0"/>
              </a:rPr>
              <a:t>Äsop (um 600 v.Chr.) Vögel beschlossen, denjenigen zum König zu machen, der am höchsten fliegen kann</a:t>
            </a:r>
          </a:p>
          <a:p>
            <a:pPr>
              <a:lnSpc>
                <a:spcPct val="130000"/>
              </a:lnSpc>
            </a:pPr>
            <a:r>
              <a:rPr lang="de-DE" altLang="ja-JP">
                <a:cs typeface="Arial" charset="0"/>
              </a:rPr>
              <a:t>Zaunkönig versteckte sich im Gefieder des Adlers und flog, nachdem diesem die Kraft ausging, noch ein Stück höher und rief „König bin ich!“</a:t>
            </a:r>
            <a:endParaRPr lang="de-DE">
              <a:cs typeface="Arial" charset="0"/>
            </a:endParaRPr>
          </a:p>
          <a:p>
            <a:pPr>
              <a:lnSpc>
                <a:spcPct val="130000"/>
              </a:lnSpc>
            </a:pPr>
            <a:endParaRPr lang="de-DE">
              <a:cs typeface="Arial" charset="0"/>
            </a:endParaRP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Namensherkunft</a:t>
            </a:r>
          </a:p>
        </p:txBody>
      </p:sp>
      <p:sp>
        <p:nvSpPr>
          <p:cNvPr id="37893" name="Text Box 12"/>
          <p:cNvSpPr txBox="1">
            <a:spLocks noChangeArrowheads="1"/>
          </p:cNvSpPr>
          <p:nvPr/>
        </p:nvSpPr>
        <p:spPr bwMode="auto">
          <a:xfrm rot="-5400000">
            <a:off x="8260557" y="2177256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A. Reichstein</a:t>
            </a:r>
            <a:endParaRPr lang="de-DE" sz="1800"/>
          </a:p>
        </p:txBody>
      </p:sp>
      <p:sp>
        <p:nvSpPr>
          <p:cNvPr id="37894" name="Text Box 16"/>
          <p:cNvSpPr txBox="1">
            <a:spLocks noChangeArrowheads="1"/>
          </p:cNvSpPr>
          <p:nvPr/>
        </p:nvSpPr>
        <p:spPr bwMode="auto">
          <a:xfrm>
            <a:off x="5410200" y="6232525"/>
            <a:ext cx="365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/>
              <a:t>Cover eines Kinderbuches, basierend auf der Fabel des </a:t>
            </a:r>
            <a:r>
              <a:rPr lang="de-DE" altLang="ja-JP" sz="1000"/>
              <a:t>Äsop</a:t>
            </a:r>
            <a:endParaRPr lang="de-DE" sz="1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8" name="Picture 8" descr="Aristotle_Altemps_Inv85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429000" cy="4419600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1889125" y="3149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sp>
        <p:nvSpPr>
          <p:cNvPr id="3994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Namensherkunft</a:t>
            </a:r>
          </a:p>
        </p:txBody>
      </p:sp>
      <p:sp>
        <p:nvSpPr>
          <p:cNvPr id="3994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941887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de-DE" altLang="ja-JP">
                <a:cs typeface="Arial" charset="0"/>
              </a:rPr>
              <a:t>Auch bei Aristoteles (4. Jhr. v.Chr.) und Plutarch (1. Jhr. v.Chr.) wird der Zaunkönig </a:t>
            </a:r>
            <a:r>
              <a:rPr lang="de-DE" altLang="ja-JP" b="1">
                <a:cs typeface="Arial" charset="0"/>
              </a:rPr>
              <a:t>Basileus</a:t>
            </a:r>
            <a:r>
              <a:rPr lang="de-DE" altLang="ja-JP">
                <a:cs typeface="Arial" charset="0"/>
              </a:rPr>
              <a:t> (König) oder </a:t>
            </a:r>
            <a:r>
              <a:rPr lang="de-DE" altLang="ja-JP" b="1">
                <a:cs typeface="Arial" charset="0"/>
              </a:rPr>
              <a:t>Basiliskos</a:t>
            </a:r>
            <a:r>
              <a:rPr lang="de-DE" altLang="ja-JP">
                <a:cs typeface="Arial" charset="0"/>
              </a:rPr>
              <a:t> (Königlein) genannt</a:t>
            </a:r>
          </a:p>
          <a:p>
            <a:pPr>
              <a:lnSpc>
                <a:spcPct val="130000"/>
              </a:lnSpc>
            </a:pPr>
            <a:r>
              <a:rPr lang="de-DE" altLang="ja-JP">
                <a:cs typeface="Arial" charset="0"/>
              </a:rPr>
              <a:t>Name hat sich in verschiedensten Sprachen gehalten, selbst in Japan wird der Zaunkönig „</a:t>
            </a:r>
            <a:r>
              <a:rPr lang="de-DE" altLang="ja-JP" b="1">
                <a:cs typeface="Arial" charset="0"/>
              </a:rPr>
              <a:t>König der Vögel</a:t>
            </a:r>
            <a:r>
              <a:rPr lang="de-DE" altLang="ja-JP">
                <a:cs typeface="Arial" charset="0"/>
              </a:rPr>
              <a:t>“ genannt</a:t>
            </a:r>
            <a:endParaRPr lang="de-DE">
              <a:cs typeface="Arial" charset="0"/>
            </a:endParaRPr>
          </a:p>
          <a:p>
            <a:pPr>
              <a:lnSpc>
                <a:spcPct val="130000"/>
              </a:lnSpc>
            </a:pPr>
            <a:endParaRPr lang="de-DE">
              <a:cs typeface="Arial" charset="0"/>
            </a:endParaRPr>
          </a:p>
        </p:txBody>
      </p:sp>
      <p:sp>
        <p:nvSpPr>
          <p:cNvPr id="39942" name="Text Box 14"/>
          <p:cNvSpPr txBox="1">
            <a:spLocks noChangeArrowheads="1"/>
          </p:cNvSpPr>
          <p:nvPr/>
        </p:nvSpPr>
        <p:spPr bwMode="auto">
          <a:xfrm>
            <a:off x="5410200" y="6232525"/>
            <a:ext cx="3657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/>
              <a:t>Büste des Aristoteles</a:t>
            </a:r>
          </a:p>
        </p:txBody>
      </p:sp>
      <p:sp>
        <p:nvSpPr>
          <p:cNvPr id="39943" name="Text Box 15"/>
          <p:cNvSpPr txBox="1">
            <a:spLocks noChangeArrowheads="1"/>
          </p:cNvSpPr>
          <p:nvPr/>
        </p:nvSpPr>
        <p:spPr bwMode="auto">
          <a:xfrm rot="-5400000">
            <a:off x="7953375" y="2481263"/>
            <a:ext cx="16779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Wikimedia Commons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889125" y="3149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Syntax Black" charset="0"/>
                <a:cs typeface="Arial" charset="0"/>
              </a:rPr>
              <a:t>Namensherkunft</a:t>
            </a:r>
          </a:p>
        </p:txBody>
      </p:sp>
      <p:sp>
        <p:nvSpPr>
          <p:cNvPr id="419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4941887" cy="482441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altLang="ja-JP">
                <a:cs typeface="Arial" charset="0"/>
              </a:rPr>
              <a:t>Der Zusatz</a:t>
            </a:r>
            <a:r>
              <a:rPr lang="de-DE" altLang="ja-JP" b="1">
                <a:cs typeface="Arial" charset="0"/>
              </a:rPr>
              <a:t> Zaun</a:t>
            </a:r>
            <a:r>
              <a:rPr lang="de-DE" altLang="ja-JP">
                <a:cs typeface="Arial" charset="0"/>
              </a:rPr>
              <a:t> entstand vermutlich durch die Vorliebe des Zaunkönigs sich im Unterholz/Hecken zu verstecken</a:t>
            </a:r>
          </a:p>
          <a:p>
            <a:pPr>
              <a:lnSpc>
                <a:spcPct val="120000"/>
              </a:lnSpc>
            </a:pPr>
            <a:endParaRPr lang="de-DE" altLang="ja-JP"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de-DE" altLang="ja-JP">
                <a:cs typeface="Arial" charset="0"/>
              </a:rPr>
              <a:t>Im Berndeutschen wird der Zaunkönig deshalb auch „Haagschlüferli“ genannt</a:t>
            </a:r>
            <a:endParaRPr lang="de-DE">
              <a:cs typeface="Arial" charset="0"/>
            </a:endParaRPr>
          </a:p>
          <a:p>
            <a:pPr>
              <a:lnSpc>
                <a:spcPct val="120000"/>
              </a:lnSpc>
            </a:pPr>
            <a:endParaRPr lang="de-DE">
              <a:cs typeface="Arial" charset="0"/>
            </a:endParaRPr>
          </a:p>
        </p:txBody>
      </p:sp>
      <p:pic>
        <p:nvPicPr>
          <p:cNvPr id="243719" name="Picture 7" descr="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2133600"/>
            <a:ext cx="3429000" cy="3141663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1990" name="Text Box 8"/>
          <p:cNvSpPr txBox="1">
            <a:spLocks noChangeArrowheads="1"/>
          </p:cNvSpPr>
          <p:nvPr/>
        </p:nvSpPr>
        <p:spPr bwMode="auto">
          <a:xfrm rot="-5400000">
            <a:off x="8260557" y="25598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R. Holler</a:t>
            </a:r>
            <a:endParaRPr lang="de-DE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7" name="Picture 7" descr="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5943600" cy="3576638"/>
          </a:xfrm>
          <a:prstGeom prst="rect">
            <a:avLst/>
          </a:prstGeom>
          <a:noFill/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1889125" y="31496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DE" sz="1800"/>
          </a:p>
        </p:txBody>
      </p:sp>
      <p:sp>
        <p:nvSpPr>
          <p:cNvPr id="4403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077200" cy="5157788"/>
          </a:xfrm>
        </p:spPr>
        <p:txBody>
          <a:bodyPr/>
          <a:lstStyle/>
          <a:p>
            <a:r>
              <a:rPr lang="de-DE" altLang="ja-JP">
                <a:cs typeface="Arial" charset="0"/>
              </a:rPr>
              <a:t>Zaunkönige singen auch im Winter, da sie Nahrungsreviere verteidigen</a:t>
            </a:r>
          </a:p>
          <a:p>
            <a:pPr lvl="1">
              <a:buSzPct val="80000"/>
              <a:buFont typeface="Webdings" charset="0"/>
              <a:buChar char="4"/>
            </a:pPr>
            <a:r>
              <a:rPr lang="de-DE" sz="1800">
                <a:ea typeface="Arial" charset="0"/>
                <a:cs typeface="Arial" charset="0"/>
              </a:rPr>
              <a:t>deshalb auch </a:t>
            </a:r>
            <a:r>
              <a:rPr lang="de-DE" sz="1800" b="1">
                <a:ea typeface="Arial" charset="0"/>
                <a:cs typeface="Arial" charset="0"/>
              </a:rPr>
              <a:t>Schneekönig</a:t>
            </a:r>
            <a:r>
              <a:rPr lang="de-DE" sz="1800">
                <a:ea typeface="Arial" charset="0"/>
                <a:cs typeface="Arial" charset="0"/>
              </a:rPr>
              <a:t> genannt</a:t>
            </a:r>
          </a:p>
          <a:p>
            <a:endParaRPr lang="de-DE">
              <a:cs typeface="Arial" charset="0"/>
            </a:endParaRP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 rot="-5400000">
            <a:off x="6812757" y="2864643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Geneva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800"/>
              <a:t>M. Ruppen</a:t>
            </a:r>
            <a:endParaRPr lang="de-DE" sz="1800"/>
          </a:p>
        </p:txBody>
      </p:sp>
      <p:sp>
        <p:nvSpPr>
          <p:cNvPr id="44038" name="Rectangle 9"/>
          <p:cNvSpPr>
            <a:spLocks noChangeArrowheads="1"/>
          </p:cNvSpPr>
          <p:nvPr/>
        </p:nvSpPr>
        <p:spPr bwMode="auto">
          <a:xfrm>
            <a:off x="457200" y="6148388"/>
            <a:ext cx="83058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19150" lvl="1" indent="-285750" eaLnBrk="0" hangingPunct="0">
              <a:spcBef>
                <a:spcPct val="20000"/>
              </a:spcBef>
              <a:buSzPct val="80000"/>
              <a:buFont typeface="Webdings" charset="0"/>
              <a:buChar char="4"/>
            </a:pPr>
            <a:r>
              <a:rPr lang="de-DE" altLang="ja-JP" sz="1800">
                <a:solidFill>
                  <a:srgbClr val="456B8F"/>
                </a:solidFill>
                <a:latin typeface="Syntax LT" charset="0"/>
              </a:rPr>
              <a:t>Bei Kälte bilden Zaunkönige Schlafgemeinschaften mit bis zu 20 Vögeln</a:t>
            </a:r>
            <a:endParaRPr lang="de-DE" sz="1800">
              <a:solidFill>
                <a:srgbClr val="456B8F"/>
              </a:solidFill>
              <a:latin typeface="Syntax LT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1840</Words>
  <Application>Microsoft Macintosh PowerPoint</Application>
  <PresentationFormat>Bildschirmpräsentation (4:3)</PresentationFormat>
  <Paragraphs>357</Paragraphs>
  <Slides>43</Slides>
  <Notes>43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43</vt:i4>
      </vt:variant>
    </vt:vector>
  </HeadingPairs>
  <TitlesOfParts>
    <vt:vector size="53" baseType="lpstr">
      <vt:lpstr>Arial</vt:lpstr>
      <vt:lpstr>ＭＳ Ｐゴシック</vt:lpstr>
      <vt:lpstr>Syntax Black</vt:lpstr>
      <vt:lpstr>Syntax LT</vt:lpstr>
      <vt:lpstr>Arial Black</vt:lpstr>
      <vt:lpstr>Webdings</vt:lpstr>
      <vt:lpstr>Zapf Dingbats</vt:lpstr>
      <vt:lpstr>Times</vt:lpstr>
      <vt:lpstr>Standarddesign</vt:lpstr>
      <vt:lpstr>1_Standarddesign</vt:lpstr>
      <vt:lpstr>PowerPoint-Präsentation</vt:lpstr>
      <vt:lpstr>Übersicht</vt:lpstr>
      <vt:lpstr>Zaunkönig – Vogel des Jahres 2012</vt:lpstr>
      <vt:lpstr>Kennzeichen</vt:lpstr>
      <vt:lpstr>Systematik</vt:lpstr>
      <vt:lpstr>Namensherkunft</vt:lpstr>
      <vt:lpstr>Namensherkunft</vt:lpstr>
      <vt:lpstr>Namensherkunft</vt:lpstr>
      <vt:lpstr>PowerPoint-Präsentation</vt:lpstr>
      <vt:lpstr>Namensherkunft</vt:lpstr>
      <vt:lpstr>Stimme</vt:lpstr>
      <vt:lpstr>Verbreitung: Europa und Asien</vt:lpstr>
      <vt:lpstr>Verbreitung: Schweiz</vt:lpstr>
      <vt:lpstr>Verbreitung: Schweiz</vt:lpstr>
      <vt:lpstr>Bestand</vt:lpstr>
      <vt:lpstr>Lebensraum</vt:lpstr>
      <vt:lpstr>Lebensraum</vt:lpstr>
      <vt:lpstr>PowerPoint-Präsentation</vt:lpstr>
      <vt:lpstr>Lebensraum</vt:lpstr>
      <vt:lpstr>Lebensraum</vt:lpstr>
      <vt:lpstr>Lebensraum</vt:lpstr>
      <vt:lpstr>Nahrung</vt:lpstr>
      <vt:lpstr>Fortpflanzung: Nestbau</vt:lpstr>
      <vt:lpstr>Fortpflanzung: Nestbau</vt:lpstr>
      <vt:lpstr>Fortpflanzung: Nestbau</vt:lpstr>
      <vt:lpstr>Fortpflanzung: Paarung</vt:lpstr>
      <vt:lpstr>Fortpflanzung: Paarung</vt:lpstr>
      <vt:lpstr>Fortpflanzung: Gelege</vt:lpstr>
      <vt:lpstr>Fortpflanzung: Entwicklung der Jungvögel</vt:lpstr>
      <vt:lpstr>Fortpflanzung: Brutpflege</vt:lpstr>
      <vt:lpstr>Fortpflanzung: Ausflug der Jungvögel</vt:lpstr>
      <vt:lpstr>Gefährdung</vt:lpstr>
      <vt:lpstr>Schutzmassnahmen: naturnahe Gärten</vt:lpstr>
      <vt:lpstr>Schutzmassnahmen: naturnahe Gärten</vt:lpstr>
      <vt:lpstr>Schutzmassnahmen</vt:lpstr>
      <vt:lpstr>Schutzmassnahmen: Totholz im Wald</vt:lpstr>
      <vt:lpstr>Schutzmassnahmen: Totholz im Wald</vt:lpstr>
      <vt:lpstr>Schutzmassnahmen: Totholz im Wald</vt:lpstr>
      <vt:lpstr>Schutzmassnahmen: Totholz im Wald</vt:lpstr>
      <vt:lpstr>PowerPoint-Präsentation</vt:lpstr>
      <vt:lpstr>Sektion</vt:lpstr>
      <vt:lpstr>BirdLife-Material zum Zaunkönig</vt:lpstr>
      <vt:lpstr>PowerPoint-Präsentation</vt:lpstr>
    </vt:vector>
  </TitlesOfParts>
  <Company>Privat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Michael</dc:creator>
  <cp:lastModifiedBy>Stefan Bachmann</cp:lastModifiedBy>
  <cp:revision>341</cp:revision>
  <cp:lastPrinted>2011-09-23T10:04:31Z</cp:lastPrinted>
  <dcterms:created xsi:type="dcterms:W3CDTF">2011-12-22T06:33:48Z</dcterms:created>
  <dcterms:modified xsi:type="dcterms:W3CDTF">2020-02-03T14:34:36Z</dcterms:modified>
</cp:coreProperties>
</file>