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79" r:id="rId4"/>
    <p:sldId id="288" r:id="rId5"/>
    <p:sldId id="287" r:id="rId6"/>
    <p:sldId id="269" r:id="rId7"/>
    <p:sldId id="270" r:id="rId8"/>
    <p:sldId id="292" r:id="rId9"/>
    <p:sldId id="271" r:id="rId10"/>
    <p:sldId id="290" r:id="rId11"/>
    <p:sldId id="272" r:id="rId12"/>
    <p:sldId id="280" r:id="rId13"/>
    <p:sldId id="302" r:id="rId14"/>
    <p:sldId id="275" r:id="rId15"/>
    <p:sldId id="282" r:id="rId16"/>
    <p:sldId id="281" r:id="rId17"/>
    <p:sldId id="283" r:id="rId18"/>
    <p:sldId id="285" r:id="rId19"/>
    <p:sldId id="284" r:id="rId20"/>
    <p:sldId id="297" r:id="rId21"/>
    <p:sldId id="303" r:id="rId22"/>
    <p:sldId id="296" r:id="rId23"/>
    <p:sldId id="293" r:id="rId24"/>
    <p:sldId id="294" r:id="rId25"/>
    <p:sldId id="295" r:id="rId26"/>
    <p:sldId id="298" r:id="rId27"/>
    <p:sldId id="299" r:id="rId28"/>
    <p:sldId id="301" r:id="rId29"/>
    <p:sldId id="300" r:id="rId30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77D1C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79092" autoAdjust="0"/>
  </p:normalViewPr>
  <p:slideViewPr>
    <p:cSldViewPr>
      <p:cViewPr varScale="1">
        <p:scale>
          <a:sx n="144" d="100"/>
          <a:sy n="144" d="100"/>
        </p:scale>
        <p:origin x="-2528" y="-104"/>
      </p:cViewPr>
      <p:guideLst>
        <p:guide orient="horz" pos="403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4DFC1E-F2D0-4C8D-A838-94C10B03C5F4}" type="datetime1">
              <a:rPr lang="fr-CH"/>
              <a:pPr>
                <a:defRPr/>
              </a:pPr>
              <a:t>08.12.16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0138B-2912-4C27-884B-B7A5FBD496F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304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144313-1993-4AA9-A17D-D05FC24B4B25}" type="datetime1">
              <a:rPr lang="fr-CH"/>
              <a:pPr>
                <a:defRPr/>
              </a:pPr>
              <a:t>08.12.16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41308E-2440-4505-8C4D-740486C97CC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8401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4" charset="-128"/>
        <a:cs typeface="ＭＳ Ｐゴシック" pitchFamily="-1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18437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10B34-D17B-4017-B0B0-3966FF0553E6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47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3556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1F2D4-D63D-491C-9818-6486F37FA2E2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42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i="1" dirty="0" smtClean="0">
              <a:ea typeface="ＭＳ Ｐゴシック" pitchFamily="34" charset="-128"/>
            </a:endParaRPr>
          </a:p>
        </p:txBody>
      </p:sp>
      <p:sp>
        <p:nvSpPr>
          <p:cNvPr id="24580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6A05D-76AD-4F85-B70F-2BFDAD2A8783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6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560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1513FE-585A-4860-98DC-F3D2011F0682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80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722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44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15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7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16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670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80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47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70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A8949-FA50-4624-B5AA-263F50D22B6D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356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20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192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21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203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22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927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23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97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24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746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25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848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26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496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095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28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173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4B6C3-63CB-41E8-940C-B388CFFCB171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29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45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3FC35-8587-4390-B7F1-381B46DE829A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8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3FC35-8587-4390-B7F1-381B46DE829A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6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3FC35-8587-4390-B7F1-381B46DE829A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481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4098D-A77F-499D-8D81-C5B2CC17F476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74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76FEB7-B356-4C9B-AF20-BFE015ED5DA5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28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76FEB7-B356-4C9B-AF20-BFE015ED5DA5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91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23556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Calibri" pitchFamily="34" charset="0"/>
                <a:ea typeface="ＭＳ Ｐゴシック" pitchFamily="34" charset="-128"/>
              </a:rPr>
              <a:t>TITRE DE LA PRESENTATION</a:t>
            </a:r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1F2D4-D63D-491C-9818-6486F37FA2E2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1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- 1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visuel_couv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38" y="6056313"/>
            <a:ext cx="919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texte 12"/>
          <p:cNvSpPr txBox="1">
            <a:spLocks/>
          </p:cNvSpPr>
          <p:nvPr userDrawn="1"/>
        </p:nvSpPr>
        <p:spPr>
          <a:xfrm>
            <a:off x="441325" y="5811838"/>
            <a:ext cx="585788" cy="58578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fr-FR" sz="1400">
                <a:latin typeface="Calibri" charset="0"/>
              </a:rPr>
              <a:t> </a:t>
            </a:r>
          </a:p>
        </p:txBody>
      </p:sp>
      <p:sp>
        <p:nvSpPr>
          <p:cNvPr id="7" name="Espace réservé du texte 12"/>
          <p:cNvSpPr txBox="1">
            <a:spLocks/>
          </p:cNvSpPr>
          <p:nvPr userDrawn="1"/>
        </p:nvSpPr>
        <p:spPr bwMode="gray">
          <a:xfrm>
            <a:off x="7713663" y="304800"/>
            <a:ext cx="1125537" cy="11255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fr-FR" sz="1400">
                <a:latin typeface="Calibri" charset="0"/>
              </a:rPr>
              <a:t> </a:t>
            </a:r>
          </a:p>
        </p:txBody>
      </p:sp>
      <p:pic>
        <p:nvPicPr>
          <p:cNvPr id="8" name="Image 12" descr="signatur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988" y="6237288"/>
            <a:ext cx="14398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720000" y="1930549"/>
            <a:ext cx="7308384" cy="706364"/>
          </a:xfr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275C-4AAE-41AD-A8BF-42D4BD6C574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DBFD-5376-4E9B-B1AC-03E4610FF46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A618-0B42-43AA-8116-F6A907D62B5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DECA-BEE5-43DB-AED6-DAA6451F050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EBCB-BC03-4AB3-AC1D-35E8E715942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C366-39F6-4DFE-8DE0-1BEE46BC387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400F-2F72-4CD4-BCFB-8E56D295006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CFCC-2D2F-4709-BFAD-2AACB64EADE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0DA2-97D6-47A1-B48E-914DFAE72E7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BDCA-6484-452A-9B2F-FAF113B91D3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8028464" cy="4896000"/>
          </a:xfrm>
        </p:spPr>
        <p:txBody>
          <a:bodyPr/>
          <a:lstStyle>
            <a:lvl2pPr>
              <a:buFont typeface="Arial"/>
              <a:buChar char="•"/>
              <a:defRPr/>
            </a:lvl2pPr>
            <a:lvl3pPr>
              <a:buFont typeface="Lucida Grande"/>
              <a:buChar char="&gt;"/>
              <a:defRPr/>
            </a:lvl3pPr>
            <a:lvl4pPr>
              <a:buFont typeface="Lucida Grande"/>
              <a:buChar char="-"/>
              <a:defRPr/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3878-2115-4789-828C-363A5B6313B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B667-325A-44F2-B8D1-F7242E35BF7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3933-4A88-46BD-8BDD-22BBCEE550F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063C-B400-4BB1-89B9-499E1E4E2C2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4512-374F-400C-A13B-5FC5BD4EC1A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37CD-8C30-4DF5-A1D9-28453EAC29F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6F3E-653E-45A1-A1C9-F25544EC87B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6C5D-2396-41AD-B381-B50CB633EB6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D8F7-5984-4BC3-9D41-9D958C27285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70D8-364D-47FF-BC35-99567435D60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AEBA-C5BA-4B11-A509-E8E32E3369D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fond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signature_oran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6237288"/>
            <a:ext cx="14398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38" y="6056313"/>
            <a:ext cx="919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texte 12"/>
          <p:cNvSpPr txBox="1">
            <a:spLocks/>
          </p:cNvSpPr>
          <p:nvPr userDrawn="1"/>
        </p:nvSpPr>
        <p:spPr>
          <a:xfrm>
            <a:off x="441325" y="5811838"/>
            <a:ext cx="585788" cy="58578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fr-FR" sz="1400">
                <a:latin typeface="Calibri" charset="0"/>
              </a:rPr>
              <a:t> </a:t>
            </a:r>
          </a:p>
        </p:txBody>
      </p:sp>
      <p:sp>
        <p:nvSpPr>
          <p:cNvPr id="7" name="Espace réservé du texte 12"/>
          <p:cNvSpPr txBox="1">
            <a:spLocks/>
          </p:cNvSpPr>
          <p:nvPr userDrawn="1"/>
        </p:nvSpPr>
        <p:spPr bwMode="gray">
          <a:xfrm>
            <a:off x="7713663" y="304800"/>
            <a:ext cx="1125537" cy="11255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fr-FR" sz="1400">
                <a:latin typeface="Calibri" charset="0"/>
              </a:rPr>
              <a:t> </a:t>
            </a:r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720000" y="2492896"/>
            <a:ext cx="7308384" cy="10081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400">
                <a:solidFill>
                  <a:srgbClr val="FF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dirty="0"/>
          </a:p>
        </p:txBody>
      </p:sp>
      <p:sp>
        <p:nvSpPr>
          <p:cNvPr id="23" name="Titre 1"/>
          <p:cNvSpPr>
            <a:spLocks noGrp="1"/>
          </p:cNvSpPr>
          <p:nvPr>
            <p:ph type="ctrTitle"/>
          </p:nvPr>
        </p:nvSpPr>
        <p:spPr>
          <a:xfrm>
            <a:off x="720000" y="1198513"/>
            <a:ext cx="7308384" cy="100635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>
                <a:solidFill>
                  <a:srgbClr val="FF6600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3EB1-A2F3-4C20-BC4C-02351B921A1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EAA5-BAE2-4781-A65B-11CE993A039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A76E-D377-4A60-8CFC-5E4D086AD4D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405A-60D4-4F86-B3E2-3888B6E46E0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8ADE-0177-497F-8D87-487D03EAA5A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8558-4DA1-43EC-B983-331202F91E3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575984" y="1196751"/>
            <a:ext cx="8028464" cy="4896073"/>
          </a:xfrm>
        </p:spPr>
        <p:txBody>
          <a:bodyPr>
            <a:noAutofit/>
          </a:bodyPr>
          <a:lstStyle>
            <a:lvl1pPr marL="355600" indent="-355600" algn="l">
              <a:lnSpc>
                <a:spcPts val="3400"/>
              </a:lnSpc>
              <a:buClr>
                <a:srgbClr val="FF6600"/>
              </a:buClr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7A51-8FA0-4072-9C6F-536DCF3934C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hapitre + masq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bas_tex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6092825"/>
            <a:ext cx="8929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15913"/>
            <a:ext cx="879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543128" cy="648072"/>
          </a:xfrm>
        </p:spPr>
        <p:txBody>
          <a:bodyPr/>
          <a:lstStyle>
            <a:lvl1pPr algn="l">
              <a:defRPr sz="3200" baseline="0">
                <a:solidFill>
                  <a:srgbClr val="FF66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548680"/>
            <a:ext cx="792088" cy="1111746"/>
          </a:xfrm>
        </p:spPr>
        <p:txBody>
          <a:bodyPr anchor="b">
            <a:noAutofit/>
          </a:bodyPr>
          <a:lstStyle>
            <a:lvl1pPr>
              <a:buNone/>
              <a:defRPr sz="9000"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55576" y="1628800"/>
            <a:ext cx="6444288" cy="412684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2402-9B32-497C-9601-159AAD772E4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chapitre + exempl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bas_tex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6092825"/>
            <a:ext cx="8929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15913"/>
            <a:ext cx="879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695528" cy="648072"/>
          </a:xfrm>
        </p:spPr>
        <p:txBody>
          <a:bodyPr/>
          <a:lstStyle>
            <a:lvl1pPr algn="l">
              <a:defRPr sz="3200" baseline="0">
                <a:solidFill>
                  <a:srgbClr val="FF66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548680"/>
            <a:ext cx="792088" cy="1111746"/>
          </a:xfrm>
        </p:spPr>
        <p:txBody>
          <a:bodyPr anchor="b"/>
          <a:lstStyle>
            <a:lvl1pPr>
              <a:buNone/>
              <a:defRPr sz="9000"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55576" y="1628800"/>
            <a:ext cx="6444288" cy="4126840"/>
          </a:xfrm>
          <a:prstGeom prst="round2DiagRect">
            <a:avLst>
              <a:gd name="adj1" fmla="val 0"/>
              <a:gd name="adj2" fmla="val 26866"/>
            </a:avLst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F957-E8E3-4DC2-B33F-120E47BE873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>
              <a:buFont typeface="Arial"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ACBB-922E-4540-B6D6-36BBABA44EA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004048" y="1213495"/>
            <a:ext cx="3684521" cy="4880917"/>
          </a:xfrm>
          <a:prstGeom prst="round2DiagRect">
            <a:avLst>
              <a:gd name="adj1" fmla="val 0"/>
              <a:gd name="adj2" fmla="val 26866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5984" y="1214970"/>
            <a:ext cx="4356056" cy="4896000"/>
          </a:xfrm>
        </p:spPr>
        <p:txBody>
          <a:bodyPr/>
          <a:lstStyle>
            <a:lvl1pPr marL="0" indent="3175"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7EDB-4DD6-4B74-9089-AA1D01568DE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676962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6600"/>
                </a:solidFill>
                <a:latin typeface="+mn-lt"/>
                <a:ea typeface="+mn-ea"/>
              </a:rPr>
              <a:t>www.losinger-marazzi.ch</a:t>
            </a:r>
            <a:endParaRPr lang="fr-FR" sz="2000" dirty="0">
              <a:ln>
                <a:solidFill>
                  <a:schemeClr val="accent6"/>
                </a:solidFill>
              </a:ln>
              <a:solidFill>
                <a:srgbClr val="FF6600"/>
              </a:solidFill>
              <a:latin typeface="+mn-lt"/>
              <a:ea typeface="+mn-ea"/>
            </a:endParaRPr>
          </a:p>
        </p:txBody>
      </p:sp>
      <p:sp>
        <p:nvSpPr>
          <p:cNvPr id="3" name="Espace réservé du texte 12"/>
          <p:cNvSpPr txBox="1">
            <a:spLocks/>
          </p:cNvSpPr>
          <p:nvPr userDrawn="1"/>
        </p:nvSpPr>
        <p:spPr>
          <a:xfrm>
            <a:off x="441325" y="5811838"/>
            <a:ext cx="585788" cy="58578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fr-FR" sz="1400">
                <a:latin typeface="Calibri" charset="0"/>
              </a:rPr>
              <a:t> </a:t>
            </a:r>
          </a:p>
        </p:txBody>
      </p:sp>
      <p:pic>
        <p:nvPicPr>
          <p:cNvPr id="4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38" y="6056313"/>
            <a:ext cx="919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12"/>
          <p:cNvSpPr txBox="1">
            <a:spLocks/>
          </p:cNvSpPr>
          <p:nvPr userDrawn="1"/>
        </p:nvSpPr>
        <p:spPr bwMode="gray">
          <a:xfrm>
            <a:off x="7713663" y="304800"/>
            <a:ext cx="1125537" cy="11255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fr-FR" sz="1400">
                <a:latin typeface="Calibri" charset="0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image" Target="../media/image1.png"/><Relationship Id="rId38" Type="http://schemas.openxmlformats.org/officeDocument/2006/relationships/image" Target="../media/image2.png"/><Relationship Id="rId3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bandeau_haut_texte.pn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6" descr="bandeau_bas_texte.png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6092825"/>
            <a:ext cx="8929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9750" y="333375"/>
            <a:ext cx="7212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  <a:endParaRPr lang="fr-FR" smtClean="0"/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1196975"/>
            <a:ext cx="81359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4213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FF6600"/>
                </a:solidFill>
                <a:latin typeface="Tahoma" charset="0"/>
                <a:ea typeface="ＭＳ Ｐゴシック" charset="0"/>
                <a:cs typeface="Tahoma" charset="0"/>
              </a:defRPr>
            </a:lvl1pPr>
          </a:lstStyle>
          <a:p>
            <a:pPr>
              <a:defRPr/>
            </a:pPr>
            <a:r>
              <a:rPr lang="fr-FR"/>
              <a:t>TITRE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6600"/>
                </a:solidFill>
                <a:latin typeface="Tahoma" charset="0"/>
                <a:ea typeface="ＭＳ Ｐゴシック" charset="0"/>
                <a:cs typeface="Tahoma" charset="0"/>
              </a:defRPr>
            </a:lvl1pPr>
          </a:lstStyle>
          <a:p>
            <a:pPr>
              <a:defRPr/>
            </a:pPr>
            <a:fld id="{C8B9D0D4-2892-46A8-8854-EE090710C66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1032" name="Image 7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15913"/>
            <a:ext cx="879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95" r:id="rId2"/>
    <p:sldLayoutId id="2147483826" r:id="rId3"/>
    <p:sldLayoutId id="2147483796" r:id="rId4"/>
    <p:sldLayoutId id="2147483827" r:id="rId5"/>
    <p:sldLayoutId id="2147483828" r:id="rId6"/>
    <p:sldLayoutId id="2147483797" r:id="rId7"/>
    <p:sldLayoutId id="2147483798" r:id="rId8"/>
    <p:sldLayoutId id="2147483829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F6600"/>
          </a:solidFill>
          <a:latin typeface="Tahoma"/>
          <a:ea typeface="ＭＳ Ｐゴシック" pitchFamily="-104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6600"/>
          </a:solidFill>
          <a:latin typeface="Tahoma" pitchFamily="-104" charset="0"/>
          <a:ea typeface="ＭＳ Ｐゴシック" pitchFamily="-104" charset="-128"/>
        </a:defRPr>
      </a:lvl9pPr>
    </p:titleStyle>
    <p:bodyStyle>
      <a:lvl1pPr indent="317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Tahoma"/>
          <a:ea typeface="ＭＳ Ｐゴシック" pitchFamily="-104" charset="-128"/>
          <a:cs typeface="Tahoma"/>
        </a:defRPr>
      </a:lvl1pPr>
      <a:lvl2pPr marL="177800" indent="-17780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Tahoma"/>
          <a:ea typeface="ＭＳ Ｐゴシック" pitchFamily="-104" charset="-128"/>
          <a:cs typeface="Tahoma"/>
        </a:defRPr>
      </a:lvl2pPr>
      <a:lvl3pPr marL="622300" indent="-177800" algn="l" defTabSz="457200" rtl="0" eaLnBrk="0" fontAlgn="base" hangingPunct="0">
        <a:spcBef>
          <a:spcPts val="1500"/>
        </a:spcBef>
        <a:spcAft>
          <a:spcPct val="0"/>
        </a:spcAft>
        <a:buClr>
          <a:srgbClr val="BFBFBF"/>
        </a:buClr>
        <a:buFont typeface="Lucida Grande"/>
        <a:buChar char="&gt;"/>
        <a:defRPr sz="1400" kern="1200">
          <a:solidFill>
            <a:schemeClr val="tx1"/>
          </a:solidFill>
          <a:latin typeface="Tahoma"/>
          <a:ea typeface="ＭＳ Ｐゴシック" pitchFamily="-104" charset="-128"/>
          <a:cs typeface="Tahoma"/>
        </a:defRPr>
      </a:lvl3pPr>
      <a:lvl4pPr marL="990600" indent="-177800" algn="l" defTabSz="457200" rtl="0" eaLnBrk="0" fontAlgn="base" hangingPunct="0">
        <a:spcBef>
          <a:spcPts val="1500"/>
        </a:spcBef>
        <a:spcAft>
          <a:spcPct val="0"/>
        </a:spcAft>
        <a:buFont typeface="Lucida Grande"/>
        <a:buChar char="-"/>
        <a:defRPr sz="1400" kern="1200">
          <a:solidFill>
            <a:schemeClr val="tx1"/>
          </a:solidFill>
          <a:latin typeface="Tahoma"/>
          <a:ea typeface="ＭＳ Ｐゴシック" pitchFamily="-104" charset="-128"/>
          <a:cs typeface="Tahoma"/>
        </a:defRPr>
      </a:lvl4pPr>
      <a:lvl5pPr marL="990600" indent="-9525" algn="l" defTabSz="457200" rtl="0" eaLnBrk="0" fontAlgn="base" hangingPunct="0">
        <a:spcBef>
          <a:spcPts val="1500"/>
        </a:spcBef>
        <a:spcAft>
          <a:spcPct val="0"/>
        </a:spcAft>
        <a:defRPr sz="1400" kern="1200">
          <a:solidFill>
            <a:srgbClr val="FF6600"/>
          </a:solidFill>
          <a:latin typeface="Tahoma"/>
          <a:ea typeface="ＭＳ Ｐゴシック" pitchFamily="-10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8sqzpkMsANw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us-titre 1"/>
          <p:cNvSpPr>
            <a:spLocks noGrp="1"/>
          </p:cNvSpPr>
          <p:nvPr>
            <p:ph type="subTitle" idx="1"/>
          </p:nvPr>
        </p:nvSpPr>
        <p:spPr>
          <a:xfrm>
            <a:off x="937145" y="2276872"/>
            <a:ext cx="7307263" cy="706438"/>
          </a:xfrm>
        </p:spPr>
        <p:txBody>
          <a:bodyPr/>
          <a:lstStyle/>
          <a:p>
            <a:pPr algn="r" eaLnBrk="1" hangingPunct="1"/>
            <a:r>
              <a:rPr lang="fr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René </a:t>
            </a:r>
            <a:r>
              <a:rPr lang="fr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Bäbler</a:t>
            </a:r>
            <a:endParaRPr lang="fr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r" eaLnBrk="1" hangingPunct="1"/>
            <a:r>
              <a:rPr lang="fr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Leiter</a:t>
            </a:r>
            <a:r>
              <a:rPr lang="fr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Nachhaltiges</a:t>
            </a:r>
            <a:r>
              <a:rPr lang="fr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Bauen</a:t>
            </a:r>
            <a:endParaRPr lang="fr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r" eaLnBrk="1" hangingPunct="1"/>
            <a:r>
              <a:rPr lang="fr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Losinger</a:t>
            </a:r>
            <a:r>
              <a:rPr lang="fr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Marazzi</a:t>
            </a:r>
            <a:r>
              <a:rPr lang="fr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AG</a:t>
            </a:r>
            <a:endParaRPr lang="fr-FR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7171" name="Titre 2"/>
          <p:cNvSpPr>
            <a:spLocks noGrp="1"/>
          </p:cNvSpPr>
          <p:nvPr>
            <p:ph type="ctrTitle" idx="4294967295"/>
          </p:nvPr>
        </p:nvSpPr>
        <p:spPr>
          <a:xfrm>
            <a:off x="937145" y="1702693"/>
            <a:ext cx="6299200" cy="501650"/>
          </a:xfrm>
        </p:spPr>
        <p:txBody>
          <a:bodyPr/>
          <a:lstStyle/>
          <a:p>
            <a:pPr eaLnBrk="1" hangingPunct="1">
              <a:defRPr/>
            </a:pPr>
            <a:r>
              <a:rPr lang="de-CH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EIKENØTT</a:t>
            </a:r>
            <a:r>
              <a:rPr lang="fr-CH" cap="small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/>
            </a:r>
            <a:br>
              <a:rPr lang="fr-CH" cap="small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fr-CH" cap="small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Planung</a:t>
            </a:r>
            <a:r>
              <a:rPr lang="fr-CH" cap="sm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cap="small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eines</a:t>
            </a:r>
            <a:r>
              <a:rPr lang="fr-CH" cap="sm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cap="small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naturnahen</a:t>
            </a:r>
            <a:r>
              <a:rPr lang="fr-CH" cap="sm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Quartiers </a:t>
            </a:r>
            <a:r>
              <a:rPr lang="fr-CH" cap="small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durch</a:t>
            </a:r>
            <a:r>
              <a:rPr lang="fr-CH" cap="sm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cap="small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einen</a:t>
            </a:r>
            <a:r>
              <a:rPr lang="fr-CH" cap="sm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cap="small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Immobilienentwickler</a:t>
            </a:r>
            <a:endParaRPr lang="fr-FR" cap="small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7172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7019925" y="6237288"/>
            <a:ext cx="1423988" cy="160337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buFontTx/>
              <a:buNone/>
            </a:pPr>
            <a:endParaRPr lang="fr-FR" sz="50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Massnahme 3: Bepflanzungen</a:t>
            </a:r>
          </a:p>
        </p:txBody>
      </p:sp>
      <p:sp>
        <p:nvSpPr>
          <p:cNvPr id="12292" name="Inhaltsplatzhalter 4"/>
          <p:cNvSpPr>
            <a:spLocks noGrp="1"/>
          </p:cNvSpPr>
          <p:nvPr>
            <p:ph idx="1"/>
          </p:nvPr>
        </p:nvSpPr>
        <p:spPr>
          <a:xfrm>
            <a:off x="576263" y="1214438"/>
            <a:ext cx="4356100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einheimische Pflanzen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differenzierte Lebensräume und </a:t>
            </a: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trukturen: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Blumenwiese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Büsche und Bäume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Fassadenbegrünung des Parkhauses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Dachbegrünungen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Hecke am Rand der Parzelle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Auen-Netz</a:t>
            </a:r>
          </a:p>
        </p:txBody>
      </p:sp>
      <p:sp>
        <p:nvSpPr>
          <p:cNvPr id="12293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0BA8EA-47D2-41A6-9309-5CC3DD83CC7F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10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542" y="1243735"/>
            <a:ext cx="3380882" cy="237626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" r="-1"/>
          <a:stretch/>
        </p:blipFill>
        <p:spPr>
          <a:xfrm>
            <a:off x="5004048" y="3789040"/>
            <a:ext cx="33843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CH" sz="2000" cap="all" dirty="0" smtClean="0"/>
              <a:t>Massnahme 4: Vermeidung unnötiger Lichtemissionen</a:t>
            </a:r>
            <a:endParaRPr lang="de-CH" sz="2000" cap="all" dirty="0"/>
          </a:p>
        </p:txBody>
      </p:sp>
      <p:pic>
        <p:nvPicPr>
          <p:cNvPr id="9" name="Espace réservé pour une image  8" descr="Hes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212850"/>
            <a:ext cx="3684588" cy="4808538"/>
          </a:xfrm>
        </p:spPr>
      </p:pic>
      <p:sp>
        <p:nvSpPr>
          <p:cNvPr id="13316" name="Inhaltsplatzhalter 4"/>
          <p:cNvSpPr>
            <a:spLocks noGrp="1"/>
          </p:cNvSpPr>
          <p:nvPr>
            <p:ph idx="1"/>
          </p:nvPr>
        </p:nvSpPr>
        <p:spPr>
          <a:xfrm>
            <a:off x="576263" y="1214438"/>
            <a:ext cx="4356100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So viel wie nötig, so wenig wie möglich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Keine unnötige Beleuchtung von peripheren Zonen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Nachtbetrieb von 22 Uhr bis 6 Uhr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Konform mit SIA 491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Ästhetik ist gewährleistet</a:t>
            </a:r>
          </a:p>
        </p:txBody>
      </p:sp>
      <p:sp>
        <p:nvSpPr>
          <p:cNvPr id="13317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3318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F27FAF-A8DC-407B-94E1-66BF95AB7AB7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11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CH" sz="2000" cap="all" dirty="0" smtClean="0"/>
              <a:t>Massnahme 5: Organisation der Betriebsphase</a:t>
            </a:r>
            <a:endParaRPr lang="fr-FR" sz="2000" dirty="0"/>
          </a:p>
        </p:txBody>
      </p:sp>
      <p:sp>
        <p:nvSpPr>
          <p:cNvPr id="14339" name="Espace réservé du pied de page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TITRE DE LA PRESENTATION</a:t>
            </a:r>
          </a:p>
        </p:txBody>
      </p:sp>
      <p:sp>
        <p:nvSpPr>
          <p:cNvPr id="14340" name="Espace réservé du numéro de diapositive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D0FFCC-4844-456D-9744-1D683B6A27F2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12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80835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835150" y="4508500"/>
            <a:ext cx="306388" cy="7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555875" y="4724400"/>
            <a:ext cx="2447925" cy="7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" descr="D:\Data\PROJETS\Biodiversité Présentation\Faciliti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637088"/>
            <a:ext cx="303053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23" y="5062448"/>
            <a:ext cx="2675456" cy="1784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DAS NACHHALTIGE QUARTIER „EIKENØTT“ IN GLAND </a:t>
            </a:r>
            <a:endParaRPr lang="de-CH" sz="2000" cap="all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576263" y="1052736"/>
            <a:ext cx="8027987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Entwicklung (2005 – 2007)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Gland auf dem Weg zur Energiestadt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Ökoquartier - Gemeinsames </a:t>
            </a:r>
            <a:r>
              <a:rPr lang="de-CH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Ziel von Gemeinde und </a:t>
            </a:r>
            <a:r>
              <a:rPr lang="de-CH" sz="1800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Losinger</a:t>
            </a:r>
            <a:r>
              <a:rPr lang="de-CH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1800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Marazzi</a:t>
            </a:r>
            <a:endParaRPr lang="de-CH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444500" lvl="2" indent="0" eaLnBrk="1" hangingPunct="1">
              <a:buNone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Wettbewerb Städteplanung (2007)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Vorgaben im Studienauftrag</a:t>
            </a:r>
          </a:p>
          <a:p>
            <a:pPr indent="0" eaLnBrk="1" hangingPunct="1"/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Planung (bis 2011)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5 Architekten und 1 Landschaftsarchitekt (</a:t>
            </a:r>
            <a:r>
              <a:rPr lang="de-CH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</a:t>
            </a: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 Situ</a:t>
            </a:r>
            <a:r>
              <a:rPr lang="de-CH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SA)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Investoren zu 1 verantwortlicher Unterhaltsfirma verpflichten</a:t>
            </a:r>
          </a:p>
          <a:p>
            <a:pPr lvl="2"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Ausführung (2011 - 2014)</a:t>
            </a:r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2"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</a:t>
            </a:r>
            <a:r>
              <a:rPr lang="fr-CH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bei</a:t>
            </a:r>
            <a:r>
              <a:rPr lang="fr-CH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Losinger</a:t>
            </a:r>
            <a:r>
              <a:rPr lang="fr-CH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Marazzi</a:t>
            </a:r>
            <a:endParaRPr lang="fr-FR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13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6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Herausforderungen bei Planung, Bauen und Betrieb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576263" y="1052736"/>
            <a:ext cx="8027987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Planung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Dran denken! Das Thema wird oft aus Vergesslichkeit nicht beachtet 	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Überzeugen! Es gibt noch Widerstände innerhalb der Branche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Planen: Standortanalyse (Naturwerte, Vernetzung) </a:t>
            </a: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Wingdings" pitchFamily="2" charset="2"/>
              </a:rPr>
              <a:t> Zielarten</a:t>
            </a:r>
          </a:p>
          <a:p>
            <a:pPr lvl="2"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Bauen: </a:t>
            </a:r>
          </a:p>
          <a:p>
            <a:pPr lvl="2" eaLnBrk="1" hangingPunct="1">
              <a:buFontTx/>
              <a:buChar char="-"/>
            </a:pPr>
            <a:r>
              <a:rPr lang="de-CH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gering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Betrieb</a:t>
            </a:r>
          </a:p>
          <a:p>
            <a:pPr lvl="2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Ausbildung und Überzeugung der Endnutzer	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Ausbildung und Überzeugung der Verwaltungen und Wartungsfirmen</a:t>
            </a:r>
          </a:p>
          <a:p>
            <a:pPr lvl="2"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14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Zufriedenheitsumfrage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15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792389" y="5380917"/>
            <a:ext cx="7440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400" dirty="0" err="1" smtClean="0">
                <a:solidFill>
                  <a:srgbClr val="00B050"/>
                </a:solidFill>
              </a:rPr>
              <a:t>Zugang</a:t>
            </a:r>
            <a:r>
              <a:rPr lang="fr-CH" sz="4400" dirty="0" smtClean="0">
                <a:solidFill>
                  <a:srgbClr val="00B050"/>
                </a:solidFill>
              </a:rPr>
              <a:t> </a:t>
            </a:r>
            <a:r>
              <a:rPr lang="fr-CH" sz="4400" dirty="0" err="1" smtClean="0">
                <a:solidFill>
                  <a:srgbClr val="00B050"/>
                </a:solidFill>
              </a:rPr>
              <a:t>Autobahn</a:t>
            </a:r>
            <a:r>
              <a:rPr lang="fr-CH" sz="4400" dirty="0" smtClean="0">
                <a:solidFill>
                  <a:srgbClr val="00B050"/>
                </a:solidFill>
              </a:rPr>
              <a:t> &amp; </a:t>
            </a:r>
            <a:r>
              <a:rPr lang="fr-CH" sz="4400" dirty="0" err="1" smtClean="0">
                <a:solidFill>
                  <a:srgbClr val="00B050"/>
                </a:solidFill>
              </a:rPr>
              <a:t>Bahnhof</a:t>
            </a:r>
            <a:endParaRPr lang="fr-CH" sz="4400" dirty="0">
              <a:solidFill>
                <a:srgbClr val="00B050"/>
              </a:solidFill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753756" y="1208487"/>
            <a:ext cx="6326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400" dirty="0" err="1">
                <a:solidFill>
                  <a:srgbClr val="00B050"/>
                </a:solidFill>
              </a:rPr>
              <a:t>N</a:t>
            </a:r>
            <a:r>
              <a:rPr lang="fr-CH" sz="4400" dirty="0" err="1" smtClean="0">
                <a:solidFill>
                  <a:srgbClr val="00B050"/>
                </a:solidFill>
              </a:rPr>
              <a:t>eue</a:t>
            </a:r>
            <a:r>
              <a:rPr lang="fr-CH" sz="4400" dirty="0" smtClean="0">
                <a:solidFill>
                  <a:srgbClr val="00B050"/>
                </a:solidFill>
              </a:rPr>
              <a:t> </a:t>
            </a:r>
            <a:r>
              <a:rPr lang="fr-CH" sz="4400" dirty="0" err="1" smtClean="0">
                <a:solidFill>
                  <a:srgbClr val="00B050"/>
                </a:solidFill>
              </a:rPr>
              <a:t>Wohnung</a:t>
            </a:r>
            <a:r>
              <a:rPr lang="fr-CH" sz="4400" dirty="0" smtClean="0">
                <a:solidFill>
                  <a:srgbClr val="00B050"/>
                </a:solidFill>
              </a:rPr>
              <a:t>/ modern</a:t>
            </a:r>
            <a:endParaRPr lang="fr-CH" sz="4400" dirty="0">
              <a:solidFill>
                <a:srgbClr val="00B050"/>
              </a:solidFill>
            </a:endParaRPr>
          </a:p>
        </p:txBody>
      </p:sp>
      <p:sp>
        <p:nvSpPr>
          <p:cNvPr id="19" name="Rectangle 24"/>
          <p:cNvSpPr/>
          <p:nvPr/>
        </p:nvSpPr>
        <p:spPr>
          <a:xfrm>
            <a:off x="1106121" y="4007565"/>
            <a:ext cx="7435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400" dirty="0" err="1" smtClean="0">
                <a:solidFill>
                  <a:srgbClr val="00B050"/>
                </a:solidFill>
              </a:rPr>
              <a:t>Angenehmes</a:t>
            </a:r>
            <a:r>
              <a:rPr lang="fr-CH" sz="4400" dirty="0" smtClean="0">
                <a:solidFill>
                  <a:srgbClr val="00B050"/>
                </a:solidFill>
              </a:rPr>
              <a:t> Quartier / </a:t>
            </a:r>
            <a:r>
              <a:rPr lang="fr-CH" sz="4400" dirty="0" err="1" smtClean="0">
                <a:solidFill>
                  <a:srgbClr val="00B050"/>
                </a:solidFill>
              </a:rPr>
              <a:t>ruhig</a:t>
            </a:r>
            <a:endParaRPr lang="fr-CH" sz="4400" dirty="0">
              <a:solidFill>
                <a:srgbClr val="00B050"/>
              </a:solidFill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216430" y="2221985"/>
            <a:ext cx="6971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200" dirty="0" smtClean="0">
                <a:solidFill>
                  <a:srgbClr val="00B050"/>
                </a:solidFill>
              </a:rPr>
              <a:t>Coop / </a:t>
            </a:r>
            <a:r>
              <a:rPr lang="fr-CH" sz="3200" dirty="0" err="1" smtClean="0">
                <a:solidFill>
                  <a:srgbClr val="00B050"/>
                </a:solidFill>
              </a:rPr>
              <a:t>Kundennahe</a:t>
            </a:r>
            <a:r>
              <a:rPr lang="fr-CH" sz="3200" dirty="0" smtClean="0">
                <a:solidFill>
                  <a:srgbClr val="00B050"/>
                </a:solidFill>
              </a:rPr>
              <a:t> </a:t>
            </a:r>
            <a:r>
              <a:rPr lang="fr-CH" sz="3200" dirty="0" err="1" smtClean="0">
                <a:solidFill>
                  <a:srgbClr val="00B050"/>
                </a:solidFill>
              </a:rPr>
              <a:t>Dienstleistungen</a:t>
            </a:r>
            <a:endParaRPr lang="fr-CH" sz="3200" dirty="0">
              <a:solidFill>
                <a:srgbClr val="00B050"/>
              </a:solidFill>
            </a:endParaRPr>
          </a:p>
        </p:txBody>
      </p:sp>
      <p:sp>
        <p:nvSpPr>
          <p:cNvPr id="21" name="Rectangle 26"/>
          <p:cNvSpPr/>
          <p:nvPr/>
        </p:nvSpPr>
        <p:spPr>
          <a:xfrm>
            <a:off x="1115520" y="3339415"/>
            <a:ext cx="5899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200" dirty="0" err="1" smtClean="0">
                <a:solidFill>
                  <a:srgbClr val="C00000"/>
                </a:solidFill>
              </a:rPr>
              <a:t>Zufahrtskontrolle</a:t>
            </a:r>
            <a:r>
              <a:rPr lang="fr-CH" sz="3200" dirty="0" smtClean="0">
                <a:solidFill>
                  <a:srgbClr val="C00000"/>
                </a:solidFill>
              </a:rPr>
              <a:t> </a:t>
            </a:r>
            <a:r>
              <a:rPr lang="fr-CH" sz="3200" dirty="0" err="1" smtClean="0">
                <a:solidFill>
                  <a:srgbClr val="C00000"/>
                </a:solidFill>
              </a:rPr>
              <a:t>zu</a:t>
            </a:r>
            <a:r>
              <a:rPr lang="fr-CH" sz="3200" dirty="0" smtClean="0">
                <a:solidFill>
                  <a:srgbClr val="C00000"/>
                </a:solidFill>
              </a:rPr>
              <a:t> </a:t>
            </a:r>
            <a:r>
              <a:rPr lang="fr-CH" sz="3200" dirty="0" err="1" smtClean="0">
                <a:solidFill>
                  <a:srgbClr val="C00000"/>
                </a:solidFill>
              </a:rPr>
              <a:t>beschränkt</a:t>
            </a:r>
            <a:endParaRPr lang="fr-CH" sz="3200" dirty="0">
              <a:solidFill>
                <a:srgbClr val="C00000"/>
              </a:solidFill>
            </a:endParaRPr>
          </a:p>
        </p:txBody>
      </p:sp>
      <p:sp>
        <p:nvSpPr>
          <p:cNvPr id="22" name="Rectangle 27"/>
          <p:cNvSpPr/>
          <p:nvPr/>
        </p:nvSpPr>
        <p:spPr>
          <a:xfrm>
            <a:off x="4644010" y="2745390"/>
            <a:ext cx="3783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200" dirty="0" err="1" smtClean="0">
                <a:solidFill>
                  <a:srgbClr val="00B050"/>
                </a:solidFill>
              </a:rPr>
              <a:t>Komfort</a:t>
            </a:r>
            <a:r>
              <a:rPr lang="fr-CH" sz="3200" dirty="0" smtClean="0">
                <a:solidFill>
                  <a:srgbClr val="00B050"/>
                </a:solidFill>
              </a:rPr>
              <a:t> / </a:t>
            </a:r>
            <a:r>
              <a:rPr lang="fr-CH" sz="3200" dirty="0" err="1" smtClean="0">
                <a:solidFill>
                  <a:srgbClr val="00B050"/>
                </a:solidFill>
              </a:rPr>
              <a:t>Sicherheit</a:t>
            </a:r>
            <a:endParaRPr lang="fr-CH" sz="3200" dirty="0">
              <a:solidFill>
                <a:srgbClr val="00B050"/>
              </a:solidFill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446088" y="2871319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200" dirty="0" err="1" smtClean="0">
                <a:solidFill>
                  <a:srgbClr val="00B050"/>
                </a:solidFill>
              </a:rPr>
              <a:t>Dorfleben</a:t>
            </a:r>
            <a:endParaRPr lang="fr-CH" sz="3200" dirty="0">
              <a:solidFill>
                <a:srgbClr val="00B050"/>
              </a:solidFill>
            </a:endParaRPr>
          </a:p>
        </p:txBody>
      </p:sp>
      <p:sp>
        <p:nvSpPr>
          <p:cNvPr id="24" name="Rectangle 29"/>
          <p:cNvSpPr/>
          <p:nvPr/>
        </p:nvSpPr>
        <p:spPr>
          <a:xfrm>
            <a:off x="2976725" y="4657455"/>
            <a:ext cx="3827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 err="1" smtClean="0">
                <a:solidFill>
                  <a:srgbClr val="00B050"/>
                </a:solidFill>
              </a:rPr>
              <a:t>Energieeffiziente</a:t>
            </a:r>
            <a:r>
              <a:rPr lang="fr-CH" sz="2400" dirty="0" smtClean="0">
                <a:solidFill>
                  <a:srgbClr val="00B050"/>
                </a:solidFill>
              </a:rPr>
              <a:t> </a:t>
            </a:r>
            <a:r>
              <a:rPr lang="fr-CH" sz="2400" dirty="0" err="1" smtClean="0">
                <a:solidFill>
                  <a:srgbClr val="00B050"/>
                </a:solidFill>
              </a:rPr>
              <a:t>Gebäude</a:t>
            </a:r>
            <a:endParaRPr lang="fr-CH" sz="2400" dirty="0">
              <a:solidFill>
                <a:srgbClr val="00B050"/>
              </a:solidFill>
            </a:endParaRPr>
          </a:p>
        </p:txBody>
      </p:sp>
      <p:sp>
        <p:nvSpPr>
          <p:cNvPr id="26" name="Rectangle 31"/>
          <p:cNvSpPr/>
          <p:nvPr/>
        </p:nvSpPr>
        <p:spPr>
          <a:xfrm>
            <a:off x="1547580" y="1898905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 err="1" smtClean="0">
                <a:solidFill>
                  <a:srgbClr val="C00000"/>
                </a:solidFill>
              </a:rPr>
              <a:t>Unfreundlich</a:t>
            </a:r>
            <a:r>
              <a:rPr lang="fr-CH" sz="2400" dirty="0" smtClean="0">
                <a:solidFill>
                  <a:srgbClr val="C00000"/>
                </a:solidFill>
              </a:rPr>
              <a:t> / </a:t>
            </a:r>
            <a:r>
              <a:rPr lang="fr-CH" sz="2400" dirty="0" err="1" smtClean="0">
                <a:solidFill>
                  <a:srgbClr val="C00000"/>
                </a:solidFill>
              </a:rPr>
              <a:t>traurig</a:t>
            </a:r>
            <a:endParaRPr lang="fr-CH" sz="2400" dirty="0">
              <a:solidFill>
                <a:srgbClr val="C00000"/>
              </a:solidFill>
            </a:endParaRPr>
          </a:p>
        </p:txBody>
      </p:sp>
      <p:sp>
        <p:nvSpPr>
          <p:cNvPr id="27" name="Rectangle 32"/>
          <p:cNvSpPr/>
          <p:nvPr/>
        </p:nvSpPr>
        <p:spPr>
          <a:xfrm>
            <a:off x="3521839" y="5052722"/>
            <a:ext cx="4926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 err="1" smtClean="0">
                <a:solidFill>
                  <a:srgbClr val="C00000"/>
                </a:solidFill>
              </a:rPr>
              <a:t>Eine</a:t>
            </a:r>
            <a:r>
              <a:rPr lang="fr-CH" sz="2400" dirty="0" smtClean="0">
                <a:solidFill>
                  <a:srgbClr val="C00000"/>
                </a:solidFill>
              </a:rPr>
              <a:t> </a:t>
            </a:r>
            <a:r>
              <a:rPr lang="fr-CH" sz="2400" dirty="0" err="1" smtClean="0">
                <a:solidFill>
                  <a:srgbClr val="C00000"/>
                </a:solidFill>
              </a:rPr>
              <a:t>gute</a:t>
            </a:r>
            <a:r>
              <a:rPr lang="fr-CH" sz="2400" dirty="0" smtClean="0">
                <a:solidFill>
                  <a:srgbClr val="C00000"/>
                </a:solidFill>
              </a:rPr>
              <a:t> </a:t>
            </a:r>
            <a:r>
              <a:rPr lang="fr-CH" sz="2400" dirty="0" err="1" smtClean="0">
                <a:solidFill>
                  <a:srgbClr val="C00000"/>
                </a:solidFill>
              </a:rPr>
              <a:t>Idee</a:t>
            </a:r>
            <a:r>
              <a:rPr lang="fr-CH" sz="2400" dirty="0" smtClean="0">
                <a:solidFill>
                  <a:srgbClr val="C00000"/>
                </a:solidFill>
              </a:rPr>
              <a:t> aber </a:t>
            </a:r>
            <a:r>
              <a:rPr lang="fr-CH" sz="2400" dirty="0" err="1" smtClean="0">
                <a:solidFill>
                  <a:srgbClr val="C00000"/>
                </a:solidFill>
              </a:rPr>
              <a:t>nicht</a:t>
            </a:r>
            <a:r>
              <a:rPr lang="fr-CH" sz="2400" dirty="0" smtClean="0">
                <a:solidFill>
                  <a:srgbClr val="C00000"/>
                </a:solidFill>
              </a:rPr>
              <a:t> </a:t>
            </a:r>
            <a:r>
              <a:rPr lang="fr-CH" sz="2400" dirty="0" err="1" smtClean="0">
                <a:solidFill>
                  <a:srgbClr val="C00000"/>
                </a:solidFill>
              </a:rPr>
              <a:t>praktisch</a:t>
            </a:r>
            <a:endParaRPr lang="fr-CH" sz="2400" dirty="0">
              <a:solidFill>
                <a:srgbClr val="C00000"/>
              </a:solidFill>
            </a:endParaRPr>
          </a:p>
        </p:txBody>
      </p:sp>
      <p:sp>
        <p:nvSpPr>
          <p:cNvPr id="28" name="Rectangle 33"/>
          <p:cNvSpPr/>
          <p:nvPr/>
        </p:nvSpPr>
        <p:spPr>
          <a:xfrm>
            <a:off x="2437950" y="2696288"/>
            <a:ext cx="1471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 smtClean="0">
                <a:solidFill>
                  <a:srgbClr val="C00000"/>
                </a:solidFill>
              </a:rPr>
              <a:t>Zu</a:t>
            </a:r>
            <a:r>
              <a:rPr lang="fr-CH" sz="1600" dirty="0" smtClean="0">
                <a:solidFill>
                  <a:srgbClr val="C00000"/>
                </a:solidFill>
              </a:rPr>
              <a:t> </a:t>
            </a:r>
            <a:r>
              <a:rPr lang="fr-CH" sz="1600" dirty="0" err="1" smtClean="0">
                <a:solidFill>
                  <a:srgbClr val="C00000"/>
                </a:solidFill>
              </a:rPr>
              <a:t>viele</a:t>
            </a:r>
            <a:r>
              <a:rPr lang="fr-CH" sz="1600" dirty="0" smtClean="0">
                <a:solidFill>
                  <a:srgbClr val="C00000"/>
                </a:solidFill>
              </a:rPr>
              <a:t> Autos</a:t>
            </a:r>
            <a:endParaRPr lang="fr-CH" sz="1600" dirty="0">
              <a:solidFill>
                <a:srgbClr val="C00000"/>
              </a:solidFill>
            </a:endParaRPr>
          </a:p>
        </p:txBody>
      </p:sp>
      <p:sp>
        <p:nvSpPr>
          <p:cNvPr id="29" name="Rectangle 34"/>
          <p:cNvSpPr/>
          <p:nvPr/>
        </p:nvSpPr>
        <p:spPr>
          <a:xfrm>
            <a:off x="5668840" y="1934872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 smtClean="0">
                <a:solidFill>
                  <a:srgbClr val="C00000"/>
                </a:solidFill>
              </a:rPr>
              <a:t>Parking</a:t>
            </a:r>
            <a:endParaRPr lang="fr-CH" sz="2400" dirty="0">
              <a:solidFill>
                <a:srgbClr val="C00000"/>
              </a:solidFill>
            </a:endParaRPr>
          </a:p>
        </p:txBody>
      </p:sp>
      <p:sp>
        <p:nvSpPr>
          <p:cNvPr id="30" name="Rectangle 35"/>
          <p:cNvSpPr/>
          <p:nvPr/>
        </p:nvSpPr>
        <p:spPr>
          <a:xfrm>
            <a:off x="247372" y="4835897"/>
            <a:ext cx="1992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 smtClean="0">
                <a:solidFill>
                  <a:srgbClr val="C00000"/>
                </a:solidFill>
              </a:rPr>
              <a:t>Wenig</a:t>
            </a:r>
            <a:r>
              <a:rPr lang="fr-CH" sz="1600" dirty="0" smtClean="0">
                <a:solidFill>
                  <a:srgbClr val="C00000"/>
                </a:solidFill>
              </a:rPr>
              <a:t> </a:t>
            </a:r>
            <a:r>
              <a:rPr lang="fr-CH" sz="1600" dirty="0" err="1" smtClean="0">
                <a:solidFill>
                  <a:srgbClr val="C00000"/>
                </a:solidFill>
              </a:rPr>
              <a:t>Unterhaltung</a:t>
            </a:r>
            <a:endParaRPr lang="fr-CH" sz="1600" dirty="0">
              <a:solidFill>
                <a:srgbClr val="C00000"/>
              </a:solidFill>
            </a:endParaRPr>
          </a:p>
        </p:txBody>
      </p:sp>
      <p:sp>
        <p:nvSpPr>
          <p:cNvPr id="31" name="Rectangle 36"/>
          <p:cNvSpPr/>
          <p:nvPr/>
        </p:nvSpPr>
        <p:spPr>
          <a:xfrm>
            <a:off x="7373520" y="2509894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smtClean="0">
                <a:solidFill>
                  <a:srgbClr val="C00000"/>
                </a:solidFill>
              </a:rPr>
              <a:t>Wiese, </a:t>
            </a:r>
            <a:r>
              <a:rPr lang="fr-CH" sz="1600" dirty="0" err="1" smtClean="0">
                <a:solidFill>
                  <a:srgbClr val="C00000"/>
                </a:solidFill>
              </a:rPr>
              <a:t>Natur</a:t>
            </a:r>
            <a:endParaRPr lang="fr-CH" sz="1600" dirty="0">
              <a:solidFill>
                <a:srgbClr val="C00000"/>
              </a:solidFill>
            </a:endParaRPr>
          </a:p>
        </p:txBody>
      </p:sp>
      <p:sp>
        <p:nvSpPr>
          <p:cNvPr id="32" name="Rectangle 37"/>
          <p:cNvSpPr/>
          <p:nvPr/>
        </p:nvSpPr>
        <p:spPr>
          <a:xfrm>
            <a:off x="365668" y="1055356"/>
            <a:ext cx="1951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 smtClean="0">
                <a:solidFill>
                  <a:srgbClr val="C00000"/>
                </a:solidFill>
              </a:rPr>
              <a:t>Abfall</a:t>
            </a:r>
            <a:r>
              <a:rPr lang="fr-CH" sz="1600" dirty="0" smtClean="0">
                <a:solidFill>
                  <a:srgbClr val="C00000"/>
                </a:solidFill>
              </a:rPr>
              <a:t> Management</a:t>
            </a:r>
            <a:endParaRPr lang="fr-CH" sz="1600" dirty="0">
              <a:solidFill>
                <a:srgbClr val="C00000"/>
              </a:solidFill>
            </a:endParaRPr>
          </a:p>
        </p:txBody>
      </p:sp>
      <p:sp>
        <p:nvSpPr>
          <p:cNvPr id="33" name="Rectangle 38"/>
          <p:cNvSpPr/>
          <p:nvPr/>
        </p:nvSpPr>
        <p:spPr>
          <a:xfrm>
            <a:off x="3777999" y="3034842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 err="1" smtClean="0">
                <a:solidFill>
                  <a:srgbClr val="00B050"/>
                </a:solidFill>
              </a:rPr>
              <a:t>Sicht</a:t>
            </a:r>
            <a:endParaRPr lang="fr-CH" sz="1100" dirty="0">
              <a:solidFill>
                <a:srgbClr val="00B050"/>
              </a:solidFill>
            </a:endParaRPr>
          </a:p>
        </p:txBody>
      </p:sp>
      <p:sp>
        <p:nvSpPr>
          <p:cNvPr id="34" name="Rectangle 39"/>
          <p:cNvSpPr/>
          <p:nvPr/>
        </p:nvSpPr>
        <p:spPr>
          <a:xfrm>
            <a:off x="537981" y="3910644"/>
            <a:ext cx="10021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 err="1" smtClean="0">
                <a:solidFill>
                  <a:srgbClr val="C00000"/>
                </a:solidFill>
              </a:rPr>
              <a:t>Detailqualität</a:t>
            </a:r>
            <a:endParaRPr lang="fr-CH" sz="1100" dirty="0">
              <a:solidFill>
                <a:srgbClr val="C00000"/>
              </a:solidFill>
            </a:endParaRPr>
          </a:p>
        </p:txBody>
      </p:sp>
      <p:sp>
        <p:nvSpPr>
          <p:cNvPr id="35" name="Rectangle 40"/>
          <p:cNvSpPr/>
          <p:nvPr/>
        </p:nvSpPr>
        <p:spPr>
          <a:xfrm>
            <a:off x="7388629" y="3863005"/>
            <a:ext cx="8595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 err="1" smtClean="0">
                <a:solidFill>
                  <a:srgbClr val="C00000"/>
                </a:solidFill>
              </a:rPr>
              <a:t>Sauberkeit</a:t>
            </a:r>
            <a:endParaRPr lang="fr-CH" sz="1100" dirty="0">
              <a:solidFill>
                <a:srgbClr val="C00000"/>
              </a:solidFill>
            </a:endParaRPr>
          </a:p>
        </p:txBody>
      </p:sp>
      <p:sp>
        <p:nvSpPr>
          <p:cNvPr id="36" name="Rectangle 41"/>
          <p:cNvSpPr/>
          <p:nvPr/>
        </p:nvSpPr>
        <p:spPr>
          <a:xfrm>
            <a:off x="3390863" y="3926040"/>
            <a:ext cx="20970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 err="1" smtClean="0">
                <a:solidFill>
                  <a:srgbClr val="C00000"/>
                </a:solidFill>
              </a:rPr>
              <a:t>Lücken</a:t>
            </a:r>
            <a:r>
              <a:rPr lang="fr-CH" sz="1100" dirty="0" smtClean="0">
                <a:solidFill>
                  <a:srgbClr val="C00000"/>
                </a:solidFill>
              </a:rPr>
              <a:t> </a:t>
            </a:r>
            <a:r>
              <a:rPr lang="fr-CH" sz="1100" dirty="0" err="1" smtClean="0">
                <a:solidFill>
                  <a:srgbClr val="C00000"/>
                </a:solidFill>
              </a:rPr>
              <a:t>zwischen</a:t>
            </a:r>
            <a:r>
              <a:rPr lang="fr-CH" sz="1100" dirty="0" smtClean="0">
                <a:solidFill>
                  <a:srgbClr val="C00000"/>
                </a:solidFill>
              </a:rPr>
              <a:t> den </a:t>
            </a:r>
            <a:r>
              <a:rPr lang="fr-CH" sz="1100" dirty="0" err="1" smtClean="0">
                <a:solidFill>
                  <a:srgbClr val="C00000"/>
                </a:solidFill>
              </a:rPr>
              <a:t>Platten</a:t>
            </a:r>
            <a:r>
              <a:rPr lang="fr-CH" sz="1100" dirty="0" smtClean="0">
                <a:solidFill>
                  <a:srgbClr val="C00000"/>
                </a:solidFill>
              </a:rPr>
              <a:t> </a:t>
            </a:r>
            <a:endParaRPr lang="fr-CH" sz="1100" dirty="0">
              <a:solidFill>
                <a:srgbClr val="C00000"/>
              </a:solidFill>
            </a:endParaRPr>
          </a:p>
        </p:txBody>
      </p:sp>
      <p:sp>
        <p:nvSpPr>
          <p:cNvPr id="37" name="Rectangle 42"/>
          <p:cNvSpPr/>
          <p:nvPr/>
        </p:nvSpPr>
        <p:spPr>
          <a:xfrm>
            <a:off x="2296062" y="5152749"/>
            <a:ext cx="5052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 err="1" smtClean="0">
                <a:solidFill>
                  <a:srgbClr val="C00000"/>
                </a:solidFill>
              </a:rPr>
              <a:t>Lärm</a:t>
            </a:r>
            <a:endParaRPr lang="fr-CH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Zufriedenheitsumfrage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16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99592" y="1124744"/>
            <a:ext cx="7128792" cy="4689812"/>
            <a:chOff x="899592" y="1124744"/>
            <a:chExt cx="7128792" cy="4689812"/>
          </a:xfrm>
        </p:grpSpPr>
        <p:pic>
          <p:nvPicPr>
            <p:cNvPr id="9" name="Grafik 2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124744"/>
              <a:ext cx="7128792" cy="4680520"/>
            </a:xfrm>
            <a:prstGeom prst="rect">
              <a:avLst/>
            </a:prstGeom>
          </p:spPr>
        </p:pic>
        <p:sp>
          <p:nvSpPr>
            <p:cNvPr id="10" name="ZoneTexte 3"/>
            <p:cNvSpPr txBox="1"/>
            <p:nvPr/>
          </p:nvSpPr>
          <p:spPr>
            <a:xfrm>
              <a:off x="1239140" y="544522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Dienste</a:t>
              </a:r>
              <a:r>
                <a:rPr lang="fr-CH" sz="900" dirty="0" smtClean="0"/>
                <a:t> </a:t>
              </a:r>
              <a:r>
                <a:rPr lang="fr-CH" sz="900" dirty="0" err="1" smtClean="0"/>
                <a:t>im</a:t>
              </a:r>
              <a:r>
                <a:rPr lang="fr-CH" sz="900" dirty="0" smtClean="0"/>
                <a:t> Quartier</a:t>
              </a:r>
              <a:endParaRPr lang="fr-CH" sz="900" dirty="0"/>
            </a:p>
          </p:txBody>
        </p:sp>
        <p:sp>
          <p:nvSpPr>
            <p:cNvPr id="11" name="ZoneTexte 4"/>
            <p:cNvSpPr txBox="1"/>
            <p:nvPr/>
          </p:nvSpPr>
          <p:spPr>
            <a:xfrm>
              <a:off x="2169978" y="5445224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Gemeinschafts</a:t>
              </a:r>
              <a:r>
                <a:rPr lang="fr-CH" sz="900" dirty="0" smtClean="0"/>
                <a:t>-leben</a:t>
              </a:r>
              <a:endParaRPr lang="fr-CH" sz="900" dirty="0"/>
            </a:p>
          </p:txBody>
        </p:sp>
        <p:sp>
          <p:nvSpPr>
            <p:cNvPr id="12" name="ZoneTexte 5"/>
            <p:cNvSpPr txBox="1"/>
            <p:nvPr/>
          </p:nvSpPr>
          <p:spPr>
            <a:xfrm>
              <a:off x="3165211" y="5445224"/>
              <a:ext cx="93610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Treue</a:t>
              </a:r>
              <a:r>
                <a:rPr lang="fr-CH" sz="900" dirty="0" smtClean="0"/>
                <a:t> </a:t>
              </a:r>
              <a:endParaRPr lang="fr-CH" sz="900" dirty="0"/>
            </a:p>
          </p:txBody>
        </p:sp>
        <p:sp>
          <p:nvSpPr>
            <p:cNvPr id="13" name="ZoneTexte 6"/>
            <p:cNvSpPr txBox="1"/>
            <p:nvPr/>
          </p:nvSpPr>
          <p:spPr>
            <a:xfrm>
              <a:off x="4139952" y="5445224"/>
              <a:ext cx="93610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Wohnung</a:t>
              </a:r>
              <a:endParaRPr lang="fr-CH" sz="900" dirty="0"/>
            </a:p>
          </p:txBody>
        </p:sp>
        <p:sp>
          <p:nvSpPr>
            <p:cNvPr id="14" name="ZoneTexte 7"/>
            <p:cNvSpPr txBox="1"/>
            <p:nvPr/>
          </p:nvSpPr>
          <p:spPr>
            <a:xfrm>
              <a:off x="5096548" y="544522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Aussen</a:t>
              </a:r>
              <a:r>
                <a:rPr lang="fr-CH" sz="900" dirty="0"/>
                <a:t> </a:t>
              </a:r>
              <a:r>
                <a:rPr lang="fr-CH" sz="900" dirty="0" err="1" smtClean="0"/>
                <a:t>Bereiche</a:t>
              </a:r>
              <a:endParaRPr lang="fr-CH" sz="900" dirty="0"/>
            </a:p>
          </p:txBody>
        </p:sp>
        <p:sp>
          <p:nvSpPr>
            <p:cNvPr id="15" name="ZoneTexte 8"/>
            <p:cNvSpPr txBox="1"/>
            <p:nvPr/>
          </p:nvSpPr>
          <p:spPr>
            <a:xfrm>
              <a:off x="6076555" y="5445224"/>
              <a:ext cx="93610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Mobilität</a:t>
              </a:r>
              <a:endParaRPr lang="fr-CH" sz="900" dirty="0"/>
            </a:p>
          </p:txBody>
        </p:sp>
        <p:sp>
          <p:nvSpPr>
            <p:cNvPr id="16" name="ZoneTexte 9"/>
            <p:cNvSpPr txBox="1"/>
            <p:nvPr/>
          </p:nvSpPr>
          <p:spPr>
            <a:xfrm>
              <a:off x="7046030" y="5445224"/>
              <a:ext cx="93610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err="1" smtClean="0"/>
                <a:t>Natur</a:t>
              </a:r>
              <a:r>
                <a:rPr lang="fr-CH" sz="900" dirty="0" smtClean="0"/>
                <a:t> </a:t>
              </a:r>
              <a:endParaRPr lang="fr-CH" sz="900" dirty="0"/>
            </a:p>
          </p:txBody>
        </p:sp>
      </p:grp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824735" y="1268760"/>
            <a:ext cx="4067745" cy="1422474"/>
          </a:xfrm>
        </p:spPr>
        <p:txBody>
          <a:bodyPr/>
          <a:lstStyle/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…nicht ästhetisch, dreckig, «</a:t>
            </a:r>
            <a:r>
              <a:rPr lang="de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Gwucher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», ungepflegt, kein Unterhalt, kein Platz zum spielen/</a:t>
            </a:r>
            <a:r>
              <a:rPr lang="de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Picnic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Angst vor Bienen…</a:t>
            </a:r>
          </a:p>
        </p:txBody>
      </p:sp>
    </p:spTree>
    <p:extLst>
      <p:ext uri="{BB962C8B-B14F-4D97-AF65-F5344CB8AC3E}">
        <p14:creationId xmlns:p14="http://schemas.microsoft.com/office/powerpoint/2010/main" val="411141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Informieren, Sensibilisieren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17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933115"/>
            <a:ext cx="7893282" cy="52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519915"/>
            <a:ext cx="3212906" cy="2141333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Impressionen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18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4" y="1052736"/>
            <a:ext cx="3526350" cy="23042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14" y="908720"/>
            <a:ext cx="3993325" cy="26642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064760"/>
            <a:ext cx="3265354" cy="217799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00" y="3284984"/>
            <a:ext cx="3157504" cy="21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229542"/>
            <a:ext cx="3657898" cy="24398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023" y="967965"/>
            <a:ext cx="2932618" cy="29326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8720"/>
            <a:ext cx="3374707" cy="2301550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Impressionen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19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094" y="2060848"/>
            <a:ext cx="4024162" cy="26841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28" y="3890172"/>
            <a:ext cx="3466356" cy="23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LOSINGER MARAZZI AG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576263" y="1214438"/>
            <a:ext cx="8027987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Immobilienentwicklung, Total- und Generalunternehmung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800 Mitarbeiter, 800 </a:t>
            </a:r>
            <a:r>
              <a:rPr lang="de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Mio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CHF Umsatz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Nachhaltiges Bauen ist unsere Strategie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Wingdings" pitchFamily="2" charset="2"/>
              </a:rPr>
              <a:t>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Zertifizierung aller Projekte als Ziel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weg von einer einseitigen Betrachtung des Energieverbrauchs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von der Immobilienentwicklung zur Arealentwicklung</a:t>
            </a:r>
          </a:p>
          <a:p>
            <a:pPr eaLnBrk="1" hangingPunct="1">
              <a:buFontTx/>
              <a:buChar char="-"/>
            </a:pPr>
            <a:endParaRPr lang="de-CH" sz="24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/>
            <a:r>
              <a:rPr lang="de-CH" sz="24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Wingdings" pitchFamily="2" charset="2"/>
              </a:rPr>
              <a:t> Biodiversität wird zunehmend zum Kernthema</a:t>
            </a: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</a:t>
            </a:r>
            <a:r>
              <a:rPr lang="fr-CH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bei</a:t>
            </a:r>
            <a:r>
              <a:rPr lang="fr-CH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Losinger</a:t>
            </a:r>
            <a:r>
              <a:rPr lang="fr-CH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CH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Marazzi</a:t>
            </a:r>
            <a:endParaRPr lang="fr-FR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381382-8126-43BA-BFD9-E7ECC0AFDCF1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Sommerrain, Ostermundigen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20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60600"/>
            <a:ext cx="4608512" cy="2633513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39750" y="3717032"/>
            <a:ext cx="3040063" cy="171380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Landanbindung</a:t>
            </a: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Entwicklung ab 2010</a:t>
            </a: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Ausführung ab 2013</a:t>
            </a: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ca. 200 Wohnungen (davon 50 altersgerecht)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035309"/>
            <a:ext cx="4608511" cy="22931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19" y="1035309"/>
            <a:ext cx="3345188" cy="22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Sommerrain, Ostermundigen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21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76263" y="1052736"/>
            <a:ext cx="8027987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Hinweis auf Kröten von der Gemeinde</a:t>
            </a:r>
          </a:p>
          <a:p>
            <a:pPr indent="0" eaLnBrk="1" hangingPunct="1"/>
            <a:endParaRPr lang="de-CH" sz="12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Zusammenarbeit bereits </a:t>
            </a:r>
            <a:r>
              <a:rPr lang="de-CH" sz="2000" u="sng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vor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der Planung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Populationsgrösse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Standorte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Vernetzung</a:t>
            </a:r>
          </a:p>
          <a:p>
            <a:pPr marL="444500" lvl="2" indent="0" eaLnBrk="1" hangingPunct="1">
              <a:buNone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-&gt; Kreuzkröten-Population am Standort schützen</a:t>
            </a:r>
          </a:p>
          <a:p>
            <a:pPr marL="444500" lvl="2" indent="0" eaLnBrk="1" hangingPunct="1">
              <a:buNone/>
            </a:pPr>
            <a:endParaRPr lang="de-CH" sz="12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Konzept Kreuzkröte (2012)</a:t>
            </a:r>
            <a:endParaRPr lang="de-CH" sz="18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12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Bauablauf / Etappierung planen</a:t>
            </a:r>
          </a:p>
          <a:p>
            <a:pPr eaLnBrk="1" hangingPunct="1">
              <a:buFontTx/>
              <a:buChar char="-"/>
            </a:pPr>
            <a:endParaRPr lang="de-CH" sz="12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Investoren überzeugen (Verpflichtung zu Unterhalt)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9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Sommerrain, Ostermundigen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22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7" y="908720"/>
            <a:ext cx="9087933" cy="5897435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-36512" y="908720"/>
            <a:ext cx="2483371" cy="4382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eaLnBrk="1" hangingPunct="1"/>
            <a:r>
              <a:rPr lang="de-CH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Stand Oktober 2016</a:t>
            </a:r>
            <a:endParaRPr lang="de-CH" sz="1600" dirty="0" smtClean="0">
              <a:solidFill>
                <a:srgbClr val="FF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Herausforderungen Kreuzkröte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23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27987" cy="475252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genügend geeignete Flächen zur Gestaltung von Gewässern und Landlebensräumen ausscheiden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Ersatzlebensräume zur Verfügung stellen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Ablauf der Bauarbeiten an Ansprüche der Kreuzkröte anpassen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potentielle Fallen bei der Überbauung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entschärfen</a:t>
            </a:r>
          </a:p>
          <a:p>
            <a:pPr indent="0" eaLnBrk="1" hangingPunct="1"/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Hauskatzen -&gt; eher keine Gefahr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spezifische</a:t>
            </a: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gezielte 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Unterhaltsmassnahmen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1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Etappen Bauarbeiten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24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93813"/>
            <a:ext cx="3601630" cy="23889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29" y="3680909"/>
            <a:ext cx="3013286" cy="24010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93813"/>
            <a:ext cx="3021751" cy="23889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3680908"/>
            <a:ext cx="3601631" cy="24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Zusammenarbeit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25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99592" y="1124744"/>
            <a:ext cx="2771601" cy="864096"/>
          </a:xfrm>
        </p:spPr>
        <p:txBody>
          <a:bodyPr/>
          <a:lstStyle/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Immobilienentwickler,</a:t>
            </a:r>
          </a:p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Bauleitung</a:t>
            </a:r>
          </a:p>
          <a:p>
            <a:pPr indent="0" eaLnBrk="1" hangingPunct="1"/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Losinger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Marazzi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AG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848399" y="1124744"/>
            <a:ext cx="27716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Landschaftsarchitekt</a:t>
            </a:r>
          </a:p>
          <a:p>
            <a:pPr indent="0" eaLnBrk="1" hangingPunct="1"/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Moeri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&amp; Partner AG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20879" y="2416101"/>
            <a:ext cx="27716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Landschaftsgärtner</a:t>
            </a:r>
          </a:p>
          <a:p>
            <a:pPr indent="0" eaLnBrk="1" hangingPunct="1"/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Hermann Gartenbau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004048" y="4869160"/>
            <a:ext cx="376699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Investoren</a:t>
            </a:r>
          </a:p>
          <a:p>
            <a:pPr indent="0" eaLnBrk="1" hangingPunct="1"/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Realstone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SA</a:t>
            </a:r>
          </a:p>
          <a:p>
            <a:pPr indent="0" eaLnBrk="1" hangingPunct="1"/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Solvalor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fund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management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SA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79512" y="2996952"/>
            <a:ext cx="27716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Spezialist</a:t>
            </a:r>
          </a:p>
          <a:p>
            <a:pPr indent="0" eaLnBrk="1" hangingPunct="1"/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Pronat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CH" sz="2000" dirty="0" err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Umwelting</a:t>
            </a:r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 AG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192887" y="3687627"/>
            <a:ext cx="27716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Amphibienspezialist</a:t>
            </a:r>
          </a:p>
          <a:p>
            <a:pPr indent="0" eaLnBrk="1" hangingPunct="1"/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KARCH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971600" y="4581128"/>
            <a:ext cx="316770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1pPr>
            <a:lvl2pPr marL="1778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2pPr>
            <a:lvl3pPr marL="6223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BFBFBF"/>
              </a:buClr>
              <a:buFont typeface="Lucida Grande"/>
              <a:buChar char="&gt;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3pPr>
            <a:lvl4pPr marL="990600" indent="-177800" algn="l" defTabSz="457200" rtl="0" eaLnBrk="0" fontAlgn="base" hangingPunct="0">
              <a:spcBef>
                <a:spcPts val="15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1"/>
                </a:solidFill>
                <a:latin typeface="Tahoma"/>
                <a:ea typeface="ＭＳ Ｐゴシック" pitchFamily="-104" charset="-128"/>
                <a:cs typeface="Tahoma"/>
              </a:defRPr>
            </a:lvl4pPr>
            <a:lvl5pPr marL="990600" indent="-9525" algn="l" defTabSz="457200" rtl="0" eaLnBrk="0" fontAlgn="base" hangingPunct="0">
              <a:spcBef>
                <a:spcPts val="1500"/>
              </a:spcBef>
              <a:spcAft>
                <a:spcPct val="0"/>
              </a:spcAft>
              <a:defRPr sz="1400" kern="1200">
                <a:solidFill>
                  <a:srgbClr val="FF6600"/>
                </a:solidFill>
                <a:latin typeface="Tahoma"/>
                <a:ea typeface="ＭＳ Ｐゴシック" pitchFamily="-104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Behörden</a:t>
            </a:r>
          </a:p>
          <a:p>
            <a:pPr indent="0" eaLnBrk="1" hangingPunct="1"/>
            <a:r>
              <a:rPr lang="de-CH" sz="2000" dirty="0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Gemeinde Ostermundigen</a:t>
            </a: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12" name="Grafik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347610"/>
            <a:ext cx="3024336" cy="220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76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Herausforderungen Kreuzkröte in Betriebsphase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26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27987" cy="4752528"/>
          </a:xfrm>
        </p:spPr>
        <p:txBody>
          <a:bodyPr/>
          <a:lstStyle/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hlinkClick r:id="rId3"/>
              </a:rPr>
              <a:t>https</a:t>
            </a:r>
            <a:r>
              <a:rPr lang="de-CH" sz="2000" dirty="0">
                <a:latin typeface="Tahoma" pitchFamily="34" charset="0"/>
                <a:ea typeface="ＭＳ Ｐゴシック" pitchFamily="34" charset="-128"/>
                <a:cs typeface="Tahoma" pitchFamily="34" charset="0"/>
                <a:hlinkClick r:id="rId3"/>
              </a:rPr>
              <a:t>://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hlinkClick r:id="rId3"/>
              </a:rPr>
              <a:t>www.youtube.com/watch?v=8sqzpkMsANw</a:t>
            </a: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Herausforderungen Kreuzkröte in Betriebsphase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27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27987" cy="4752528"/>
          </a:xfrm>
        </p:spPr>
        <p:txBody>
          <a:bodyPr/>
          <a:lstStyle/>
          <a:p>
            <a:pPr marL="342900" indent="-342900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Einer der lautesten Rufe aller heimischen Krötenarten</a:t>
            </a:r>
          </a:p>
          <a:p>
            <a:pPr indent="0" eaLnBrk="1" hangingPunct="1"/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Laichzeit von April bis Mai</a:t>
            </a:r>
          </a:p>
          <a:p>
            <a:pPr marL="342900" indent="-342900" eaLnBrk="1" hangingPunct="1">
              <a:buFontTx/>
              <a:buChar char="-"/>
            </a:pPr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Lebensraum unmittelbar vor Wohnungen</a:t>
            </a:r>
          </a:p>
          <a:p>
            <a:pPr marL="342900" indent="-342900" eaLnBrk="1" hangingPunct="1">
              <a:buFontTx/>
              <a:buChar char="-"/>
            </a:pPr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-&gt; Sensibilisieren, Informieren der Bewohner!!</a:t>
            </a:r>
          </a:p>
          <a:p>
            <a:pPr indent="0" eaLnBrk="1" hangingPunct="1"/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2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Herausforderungen Kreuzkröte in Betriebsphase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28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27987" cy="4752528"/>
          </a:xfrm>
        </p:spPr>
        <p:txBody>
          <a:bodyPr/>
          <a:lstStyle/>
          <a:p>
            <a:pPr marL="342900" indent="-342900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Einer der lautesten Rufe aller heimischen Krötenarten</a:t>
            </a:r>
          </a:p>
          <a:p>
            <a:pPr indent="0" eaLnBrk="1" hangingPunct="1"/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Laichzeit von April bis Mai</a:t>
            </a:r>
          </a:p>
          <a:p>
            <a:pPr marL="342900" indent="-342900" eaLnBrk="1" hangingPunct="1">
              <a:buFontTx/>
              <a:buChar char="-"/>
            </a:pPr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Lebensraum unmittelbar vor Wohnungen</a:t>
            </a:r>
          </a:p>
          <a:p>
            <a:pPr marL="342900" indent="-342900" eaLnBrk="1" hangingPunct="1">
              <a:buFontTx/>
              <a:buChar char="-"/>
            </a:pPr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-&gt; Sensibilisieren, Informieren der Bewohner!!</a:t>
            </a:r>
          </a:p>
          <a:p>
            <a:pPr indent="0" eaLnBrk="1" hangingPunct="1"/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Oder wäre Investition an einem anderen Ort zur Erhaltung der Kreuzkröten erfolgsversprechender?</a:t>
            </a:r>
          </a:p>
          <a:p>
            <a:pPr indent="0" eaLnBrk="1" hangingPunct="1"/>
            <a:endParaRPr lang="de-CH" sz="2000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indent="0" eaLnBrk="1" hangingPunct="1"/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6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Vielen Dank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A2B7B-6BBC-4790-AA63-8503AD3ACF96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29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28791" cy="5111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5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298829"/>
            <a:ext cx="9132241" cy="472828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DAS NACHHALTIGE QUARTIER „EIKENØTT“ IN GLAND </a:t>
            </a:r>
          </a:p>
        </p:txBody>
      </p:sp>
      <p:sp>
        <p:nvSpPr>
          <p:cNvPr id="9219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9220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72BD05-8E89-4B9F-854D-5318118CD0C9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3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7" name="Picture 2" descr="C:\Users\e.unser\Desktop\eikenott_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232248" cy="58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298829"/>
            <a:ext cx="9132241" cy="4728282"/>
          </a:xfrm>
          <a:prstGeom prst="rect">
            <a:avLst/>
          </a:prstGeom>
          <a:blipFill dpi="0" rotWithShape="1">
            <a:blip r:embed="rId3" cstate="email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DAS NACHHALTIGE QUARTIER „EIKENØTT“ IN GLAND </a:t>
            </a:r>
          </a:p>
        </p:txBody>
      </p:sp>
      <p:sp>
        <p:nvSpPr>
          <p:cNvPr id="9219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9220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72BD05-8E89-4B9F-854D-5318118CD0C9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4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575984" y="1214970"/>
            <a:ext cx="5977216" cy="4896000"/>
          </a:xfrm>
        </p:spPr>
        <p:txBody>
          <a:bodyPr>
            <a:normAutofit fontScale="32500" lnSpcReduction="20000"/>
          </a:bodyPr>
          <a:lstStyle/>
          <a:p>
            <a:pPr lvl="0"/>
            <a:endParaRPr lang="fr-CH" dirty="0" smtClean="0"/>
          </a:p>
          <a:p>
            <a:pPr lvl="0"/>
            <a:endParaRPr lang="fr-CH" dirty="0" smtClean="0"/>
          </a:p>
          <a:p>
            <a:pPr lvl="0"/>
            <a:endParaRPr lang="fr-CH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sz="4300" dirty="0" smtClean="0"/>
          </a:p>
          <a:p>
            <a:pPr lvl="1"/>
            <a:r>
              <a:rPr lang="fr-FR" sz="6200" dirty="0" smtClean="0"/>
              <a:t>Gland (</a:t>
            </a:r>
            <a:r>
              <a:rPr lang="fr-FR" sz="6200" dirty="0" err="1" smtClean="0"/>
              <a:t>zwischen</a:t>
            </a:r>
            <a:r>
              <a:rPr lang="fr-FR" sz="6200" dirty="0" smtClean="0"/>
              <a:t> Genf </a:t>
            </a:r>
            <a:r>
              <a:rPr lang="fr-FR" sz="6200" dirty="0" err="1" smtClean="0"/>
              <a:t>und</a:t>
            </a:r>
            <a:r>
              <a:rPr lang="fr-FR" sz="6200" dirty="0" smtClean="0"/>
              <a:t> Lausanne)</a:t>
            </a:r>
          </a:p>
          <a:p>
            <a:pPr lvl="1"/>
            <a:r>
              <a:rPr lang="fr-FR" sz="6200" dirty="0" smtClean="0"/>
              <a:t>71’000 </a:t>
            </a:r>
            <a:r>
              <a:rPr lang="fr-FR" sz="6200" dirty="0"/>
              <a:t>m</a:t>
            </a:r>
            <a:r>
              <a:rPr lang="fr-FR" sz="6200" baseline="30000" dirty="0"/>
              <a:t>2</a:t>
            </a:r>
            <a:r>
              <a:rPr lang="fr-FR" sz="6200" dirty="0"/>
              <a:t> </a:t>
            </a:r>
            <a:r>
              <a:rPr lang="fr-FR" sz="6200" dirty="0" err="1" smtClean="0"/>
              <a:t>Grundstücksfläche</a:t>
            </a:r>
            <a:endParaRPr lang="fr-FR" sz="6200" dirty="0"/>
          </a:p>
          <a:p>
            <a:pPr lvl="1"/>
            <a:r>
              <a:rPr lang="fr-FR" sz="6200" dirty="0" smtClean="0"/>
              <a:t>21 </a:t>
            </a:r>
            <a:r>
              <a:rPr lang="fr-FR" sz="6200" dirty="0" err="1"/>
              <a:t>Gebäude</a:t>
            </a:r>
            <a:endParaRPr lang="fr-FR" sz="6200" dirty="0"/>
          </a:p>
          <a:p>
            <a:pPr lvl="1"/>
            <a:r>
              <a:rPr lang="fr-FR" sz="6200" dirty="0" smtClean="0"/>
              <a:t>485 </a:t>
            </a:r>
            <a:r>
              <a:rPr lang="fr-FR" sz="6200" dirty="0" err="1"/>
              <a:t>neue</a:t>
            </a:r>
            <a:r>
              <a:rPr lang="fr-FR" sz="6200" dirty="0"/>
              <a:t> </a:t>
            </a:r>
            <a:r>
              <a:rPr lang="fr-FR" sz="6200" dirty="0" err="1"/>
              <a:t>Wohnungen</a:t>
            </a:r>
            <a:r>
              <a:rPr lang="fr-FR" sz="6200" dirty="0"/>
              <a:t> (ca. 1’200 </a:t>
            </a:r>
            <a:r>
              <a:rPr lang="fr-FR" sz="6200" dirty="0" err="1"/>
              <a:t>Bewohner</a:t>
            </a:r>
            <a:r>
              <a:rPr lang="fr-FR" sz="6200" dirty="0" smtClean="0"/>
              <a:t>)</a:t>
            </a:r>
            <a:endParaRPr lang="fr-FR" sz="6200" dirty="0"/>
          </a:p>
          <a:p>
            <a:pPr lvl="1"/>
            <a:r>
              <a:rPr lang="fr-FR" sz="6200" dirty="0"/>
              <a:t>3’500 m</a:t>
            </a:r>
            <a:r>
              <a:rPr lang="fr-FR" sz="6200" baseline="30000" dirty="0"/>
              <a:t>2</a:t>
            </a:r>
            <a:r>
              <a:rPr lang="fr-FR" sz="6200" dirty="0"/>
              <a:t> </a:t>
            </a:r>
            <a:r>
              <a:rPr lang="fr-FR" sz="6200" dirty="0" err="1"/>
              <a:t>Gewerbe</a:t>
            </a:r>
            <a:r>
              <a:rPr lang="fr-FR" sz="6200" dirty="0"/>
              <a:t>- </a:t>
            </a:r>
            <a:r>
              <a:rPr lang="fr-FR" sz="6200" dirty="0" err="1"/>
              <a:t>und</a:t>
            </a:r>
            <a:r>
              <a:rPr lang="fr-FR" sz="6200" dirty="0"/>
              <a:t> </a:t>
            </a:r>
            <a:r>
              <a:rPr lang="fr-FR" sz="6200" dirty="0" err="1" smtClean="0"/>
              <a:t>Dienstleistungsflächen</a:t>
            </a:r>
            <a:endParaRPr lang="fr-FR" sz="6200" dirty="0"/>
          </a:p>
          <a:p>
            <a:pPr lvl="1"/>
            <a:r>
              <a:rPr lang="fr-FR" sz="6200" dirty="0" smtClean="0"/>
              <a:t>600 </a:t>
            </a:r>
            <a:r>
              <a:rPr lang="fr-FR" sz="6200" dirty="0" err="1" smtClean="0"/>
              <a:t>Parkplätze</a:t>
            </a:r>
            <a:r>
              <a:rPr lang="fr-FR" sz="6200" dirty="0" smtClean="0"/>
              <a:t> </a:t>
            </a:r>
            <a:r>
              <a:rPr lang="fr-FR" sz="6200" dirty="0" err="1" smtClean="0"/>
              <a:t>und</a:t>
            </a:r>
            <a:r>
              <a:rPr lang="fr-FR" sz="6200" dirty="0" smtClean="0"/>
              <a:t> 800 </a:t>
            </a:r>
            <a:r>
              <a:rPr lang="fr-FR" sz="6200" dirty="0" err="1" smtClean="0"/>
              <a:t>Fahrrad-Abstellplätze</a:t>
            </a:r>
            <a:endParaRPr lang="fr-FR" sz="6200" dirty="0"/>
          </a:p>
          <a:p>
            <a:pPr lvl="1"/>
            <a:r>
              <a:rPr lang="fr-FR" sz="6200" dirty="0" smtClean="0"/>
              <a:t>Label </a:t>
            </a:r>
            <a:r>
              <a:rPr lang="fr-FR" sz="6200" dirty="0" err="1" smtClean="0"/>
              <a:t>Minergie</a:t>
            </a:r>
            <a:r>
              <a:rPr lang="fr-FR" sz="6200" dirty="0" smtClean="0"/>
              <a:t>-ECO </a:t>
            </a:r>
            <a:r>
              <a:rPr lang="fr-FR" sz="6200" dirty="0" err="1" smtClean="0"/>
              <a:t>und</a:t>
            </a:r>
            <a:r>
              <a:rPr lang="fr-FR" sz="6200" dirty="0" smtClean="0"/>
              <a:t> </a:t>
            </a:r>
            <a:r>
              <a:rPr lang="fr-FR" sz="6200" dirty="0" err="1" smtClean="0"/>
              <a:t>Minergie</a:t>
            </a:r>
            <a:r>
              <a:rPr lang="fr-FR" sz="6200" dirty="0" smtClean="0"/>
              <a:t> P</a:t>
            </a:r>
            <a:endParaRPr lang="fr-FR" sz="6200" dirty="0"/>
          </a:p>
          <a:p>
            <a:pPr lvl="1"/>
            <a:r>
              <a:rPr lang="fr-FR" sz="6200" dirty="0" err="1" smtClean="0"/>
              <a:t>Ausführung</a:t>
            </a:r>
            <a:r>
              <a:rPr lang="fr-FR" sz="6200" dirty="0" smtClean="0"/>
              <a:t>: 2011 - 2014</a:t>
            </a:r>
            <a:endParaRPr lang="fr-FR" sz="6200" dirty="0"/>
          </a:p>
        </p:txBody>
      </p:sp>
      <p:pic>
        <p:nvPicPr>
          <p:cNvPr id="7" name="Picture 2" descr="C:\Users\e.unser\Desktop\eikenott_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232248" cy="580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98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DAS NACHHALTIGE QUARTIER „EIKENØTT“ IN GLAND </a:t>
            </a:r>
          </a:p>
        </p:txBody>
      </p:sp>
      <p:sp>
        <p:nvSpPr>
          <p:cNvPr id="9219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9220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72BD05-8E89-4B9F-854D-5318118CD0C9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5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971600" y="1516738"/>
            <a:ext cx="3096344" cy="4288526"/>
            <a:chOff x="3495675" y="1762125"/>
            <a:chExt cx="2152650" cy="33337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5675" y="1762125"/>
              <a:ext cx="2152650" cy="333375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5675" y="1762125"/>
              <a:ext cx="2152650" cy="333375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 rot="360000">
              <a:off x="3611001" y="1762125"/>
              <a:ext cx="1944216" cy="33337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280" y="2204864"/>
            <a:ext cx="34441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CH" sz="2000" cap="all" dirty="0" smtClean="0"/>
              <a:t>Massnahme 1: minimale Versiegelung</a:t>
            </a:r>
            <a:endParaRPr lang="de-CH" sz="2000" cap="all" dirty="0"/>
          </a:p>
        </p:txBody>
      </p:sp>
      <p:pic>
        <p:nvPicPr>
          <p:cNvPr id="10" name="Espace réservé pour une image  9" descr="DSC_0230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0"/>
            </a:avLst>
          </a:prstGeom>
        </p:spPr>
      </p:pic>
      <p:sp>
        <p:nvSpPr>
          <p:cNvPr id="10245" name="Inhaltsplatzhalter 4"/>
          <p:cNvSpPr>
            <a:spLocks noGrp="1"/>
          </p:cNvSpPr>
          <p:nvPr>
            <p:ph idx="1"/>
          </p:nvPr>
        </p:nvSpPr>
        <p:spPr>
          <a:xfrm>
            <a:off x="576263" y="1214438"/>
            <a:ext cx="4356100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Areal ohne motorisierten Individualverkehr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Parkhaus am Rand des Areals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Gassen für </a:t>
            </a:r>
            <a:r>
              <a:rPr lang="de-CH" sz="2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Langsamverkehr</a:t>
            </a: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und Notfahrten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Gehwege aus unversiegelten Materialien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de-CH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6401B-7884-4FAB-94C1-0BBF9B70DEF2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6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3717031"/>
            <a:ext cx="3663896" cy="244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ata\PROJETS\Biodiversité Présentation\Noues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836613"/>
            <a:ext cx="33655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CH" sz="2000" cap="all" dirty="0" smtClean="0"/>
              <a:t>Massnahme 2: Regenwasserversickerung vor Ort</a:t>
            </a:r>
            <a:endParaRPr lang="de-CH" sz="2000" cap="all" dirty="0"/>
          </a:p>
        </p:txBody>
      </p:sp>
      <p:pic>
        <p:nvPicPr>
          <p:cNvPr id="10" name="Espace réservé pour une image  9" descr="Noue 2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8813" y="908720"/>
            <a:ext cx="2335187" cy="1495424"/>
          </a:xfrm>
        </p:spPr>
      </p:pic>
      <p:sp>
        <p:nvSpPr>
          <p:cNvPr id="11270" name="Inhaltsplatzhalter 4"/>
          <p:cNvSpPr>
            <a:spLocks noGrp="1"/>
          </p:cNvSpPr>
          <p:nvPr>
            <p:ph idx="1"/>
          </p:nvPr>
        </p:nvSpPr>
        <p:spPr>
          <a:xfrm>
            <a:off x="576263" y="1214438"/>
            <a:ext cx="4067175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Wasserversickerung zu 100% auf der Parzelle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Sehr durchlässiger Boden aus kiesigem Schluff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Auen-Netz zur Retention von Regenwasser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Dachbegrünungen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Schaffen eines günstigen Umfeldes für Pflanzen und Tieren</a:t>
            </a:r>
          </a:p>
        </p:txBody>
      </p:sp>
      <p:sp>
        <p:nvSpPr>
          <p:cNvPr id="11271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1272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EAC10-281B-4936-AAAA-780C9F4858EF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7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ata\PROJETS\Biodiversité Présentation\Noues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836613"/>
            <a:ext cx="33655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CH" sz="2000" cap="all" dirty="0" smtClean="0"/>
              <a:t>Massnahme 2: Regenwasserversickerung vor Ort</a:t>
            </a:r>
            <a:endParaRPr lang="de-CH" sz="2000" cap="all" dirty="0"/>
          </a:p>
        </p:txBody>
      </p:sp>
      <p:pic>
        <p:nvPicPr>
          <p:cNvPr id="12" name="Espace réservé pour une image  11" descr="Noue 3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0761" y="1340768"/>
            <a:ext cx="3569926" cy="2286135"/>
          </a:xfrm>
          <a:prstGeom prst="round2DiagRect">
            <a:avLst>
              <a:gd name="adj1" fmla="val 0"/>
              <a:gd name="adj2" fmla="val 0"/>
            </a:avLst>
          </a:prstGeom>
        </p:spPr>
      </p:pic>
      <p:sp>
        <p:nvSpPr>
          <p:cNvPr id="11270" name="Inhaltsplatzhalter 4"/>
          <p:cNvSpPr>
            <a:spLocks noGrp="1"/>
          </p:cNvSpPr>
          <p:nvPr>
            <p:ph idx="1"/>
          </p:nvPr>
        </p:nvSpPr>
        <p:spPr>
          <a:xfrm>
            <a:off x="576263" y="1214438"/>
            <a:ext cx="4067175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Wasserversickerung zu 100% auf der Parzelle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Sehr durchlässiger Boden aus kiesigem Schluff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Auen-Netz zur Retention von Regenwasser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Dachbegrünungen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Schaffen eines günstigen Umfeldes für Pflanzen und Tieren</a:t>
            </a:r>
          </a:p>
        </p:txBody>
      </p:sp>
      <p:sp>
        <p:nvSpPr>
          <p:cNvPr id="11271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1272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EAC10-281B-4936-AAAA-780C9F4858EF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8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761" y="3839924"/>
            <a:ext cx="3569926" cy="23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2000" cap="all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Massnahme 3: Bepflanzungen</a:t>
            </a:r>
          </a:p>
        </p:txBody>
      </p:sp>
      <p:pic>
        <p:nvPicPr>
          <p:cNvPr id="10" name="Espace réservé pour une image  9" descr="Végétation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1213496"/>
            <a:ext cx="3684521" cy="2359520"/>
          </a:xfrm>
          <a:prstGeom prst="round2DiagRect">
            <a:avLst>
              <a:gd name="adj1" fmla="val 0"/>
              <a:gd name="adj2" fmla="val 0"/>
            </a:avLst>
          </a:prstGeom>
        </p:spPr>
      </p:pic>
      <p:sp>
        <p:nvSpPr>
          <p:cNvPr id="12292" name="Inhaltsplatzhalter 4"/>
          <p:cNvSpPr>
            <a:spLocks noGrp="1"/>
          </p:cNvSpPr>
          <p:nvPr>
            <p:ph idx="1"/>
          </p:nvPr>
        </p:nvSpPr>
        <p:spPr>
          <a:xfrm>
            <a:off x="576263" y="1214438"/>
            <a:ext cx="4356100" cy="48958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einheimische Pflanzen</a:t>
            </a:r>
          </a:p>
          <a:p>
            <a:pPr eaLnBrk="1" hangingPunct="1">
              <a:buFontTx/>
              <a:buChar char="-"/>
            </a:pPr>
            <a:endParaRPr lang="de-CH" sz="20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de-CH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differenzierte Lebensräume und  Strukturen: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Blumenwiese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Büsche und Bäume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Fassadenbegrünung des Parkhauses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Dachbegrünungen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Hecke am Rand der Parzelle</a:t>
            </a:r>
          </a:p>
          <a:p>
            <a:pPr lvl="2" eaLnBrk="1" hangingPunct="1">
              <a:buFontTx/>
              <a:buChar char="-"/>
            </a:pPr>
            <a:r>
              <a:rPr lang="de-CH" sz="18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Auen-Netz</a:t>
            </a:r>
          </a:p>
        </p:txBody>
      </p:sp>
      <p:sp>
        <p:nvSpPr>
          <p:cNvPr id="12293" name="Fußzeilenplatzhalt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Biodiversität bei Losinger Marazzi</a:t>
            </a:r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0BA8EA-47D2-41A6-9309-5CC3DD83CC7F}" type="slidenum">
              <a:rPr lang="fr-FR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pPr/>
              <a:t>9</a:t>
            </a:fld>
            <a:endParaRPr lang="fr-FR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5752" y="3717032"/>
            <a:ext cx="3684521" cy="2359520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</Template>
  <TotalTime>0</TotalTime>
  <Words>1055</Words>
  <Application>Microsoft Macintosh PowerPoint</Application>
  <PresentationFormat>Bildschirmpräsentation (4:3)</PresentationFormat>
  <Paragraphs>345</Paragraphs>
  <Slides>29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Modèle</vt:lpstr>
      <vt:lpstr>EIKENØTT Planung eines naturnahen Quartiers durch einen Immobilienentwickler</vt:lpstr>
      <vt:lpstr>LOSINGER MARAZZI AG</vt:lpstr>
      <vt:lpstr>DAS NACHHALTIGE QUARTIER „EIKENØTT“ IN GLAND </vt:lpstr>
      <vt:lpstr>DAS NACHHALTIGE QUARTIER „EIKENØTT“ IN GLAND </vt:lpstr>
      <vt:lpstr>DAS NACHHALTIGE QUARTIER „EIKENØTT“ IN GLAND </vt:lpstr>
      <vt:lpstr>Massnahme 1: minimale Versiegelung</vt:lpstr>
      <vt:lpstr>Massnahme 2: Regenwasserversickerung vor Ort</vt:lpstr>
      <vt:lpstr>Massnahme 2: Regenwasserversickerung vor Ort</vt:lpstr>
      <vt:lpstr>Massnahme 3: Bepflanzungen</vt:lpstr>
      <vt:lpstr>Massnahme 3: Bepflanzungen</vt:lpstr>
      <vt:lpstr>Massnahme 4: Vermeidung unnötiger Lichtemissionen</vt:lpstr>
      <vt:lpstr>Massnahme 5: Organisation der Betriebsphase</vt:lpstr>
      <vt:lpstr>DAS NACHHALTIGE QUARTIER „EIKENØTT“ IN GLAND </vt:lpstr>
      <vt:lpstr>Herausforderungen bei Planung, Bauen und Betrieb</vt:lpstr>
      <vt:lpstr>Zufriedenheitsumfrage</vt:lpstr>
      <vt:lpstr>Zufriedenheitsumfrage</vt:lpstr>
      <vt:lpstr>Informieren, Sensibilisieren</vt:lpstr>
      <vt:lpstr>Impressionen</vt:lpstr>
      <vt:lpstr>Impressionen</vt:lpstr>
      <vt:lpstr>Sommerrain, Ostermundigen</vt:lpstr>
      <vt:lpstr>Sommerrain, Ostermundigen</vt:lpstr>
      <vt:lpstr>Sommerrain, Ostermundigen</vt:lpstr>
      <vt:lpstr>Herausforderungen Kreuzkröte</vt:lpstr>
      <vt:lpstr>Etappen Bauarbeiten</vt:lpstr>
      <vt:lpstr>Zusammenarbeit</vt:lpstr>
      <vt:lpstr>Herausforderungen Kreuzkröte in Betriebsphase</vt:lpstr>
      <vt:lpstr>Herausforderungen Kreuzkröte in Betriebsphase</vt:lpstr>
      <vt:lpstr>Herausforderungen Kreuzkröte in Betriebsphase</vt:lpstr>
      <vt:lpstr>Vielen Dank</vt:lpstr>
    </vt:vector>
  </TitlesOfParts>
  <Company>BOUYGUES-CONSTRUCTION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s.giroud</dc:creator>
  <cp:lastModifiedBy>Stefan Bachmann</cp:lastModifiedBy>
  <cp:revision>115</cp:revision>
  <cp:lastPrinted>2013-01-11T16:10:27Z</cp:lastPrinted>
  <dcterms:created xsi:type="dcterms:W3CDTF">2013-12-13T13:49:56Z</dcterms:created>
  <dcterms:modified xsi:type="dcterms:W3CDTF">2016-12-08T14:09:38Z</dcterms:modified>
</cp:coreProperties>
</file>